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4" r:id="rId4"/>
    <p:sldId id="305" r:id="rId5"/>
    <p:sldId id="261" r:id="rId6"/>
    <p:sldId id="302" r:id="rId7"/>
    <p:sldId id="276" r:id="rId8"/>
    <p:sldId id="277" r:id="rId9"/>
    <p:sldId id="303" r:id="rId10"/>
    <p:sldId id="280" r:id="rId11"/>
    <p:sldId id="301" r:id="rId12"/>
    <p:sldId id="304" r:id="rId13"/>
    <p:sldId id="283" r:id="rId14"/>
    <p:sldId id="285" r:id="rId15"/>
    <p:sldId id="306" r:id="rId16"/>
    <p:sldId id="286" r:id="rId17"/>
    <p:sldId id="288" r:id="rId18"/>
    <p:sldId id="289" r:id="rId19"/>
    <p:sldId id="291" r:id="rId20"/>
    <p:sldId id="292" r:id="rId21"/>
    <p:sldId id="290" r:id="rId22"/>
    <p:sldId id="294" r:id="rId23"/>
    <p:sldId id="287" r:id="rId24"/>
    <p:sldId id="295" r:id="rId25"/>
    <p:sldId id="296" r:id="rId26"/>
    <p:sldId id="297" r:id="rId27"/>
    <p:sldId id="298" r:id="rId28"/>
    <p:sldId id="299" r:id="rId29"/>
    <p:sldId id="300" r:id="rId30"/>
    <p:sldId id="307" r:id="rId31"/>
    <p:sldId id="308" r:id="rId32"/>
    <p:sldId id="309" r:id="rId3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C9FD52DB-393B-4E42-A22B-3D2D05C49D10}">
          <p14:sldIdLst>
            <p14:sldId id="256"/>
            <p14:sldId id="259"/>
            <p14:sldId id="284"/>
            <p14:sldId id="305"/>
            <p14:sldId id="261"/>
            <p14:sldId id="302"/>
            <p14:sldId id="276"/>
            <p14:sldId id="277"/>
            <p14:sldId id="303"/>
            <p14:sldId id="280"/>
            <p14:sldId id="301"/>
            <p14:sldId id="304"/>
            <p14:sldId id="283"/>
            <p14:sldId id="285"/>
            <p14:sldId id="306"/>
            <p14:sldId id="286"/>
            <p14:sldId id="288"/>
            <p14:sldId id="289"/>
            <p14:sldId id="291"/>
            <p14:sldId id="292"/>
            <p14:sldId id="290"/>
            <p14:sldId id="294"/>
            <p14:sldId id="287"/>
            <p14:sldId id="295"/>
            <p14:sldId id="296"/>
            <p14:sldId id="297"/>
            <p14:sldId id="298"/>
            <p14:sldId id="299"/>
            <p14:sldId id="300"/>
            <p14:sldId id="307"/>
            <p14:sldId id="308"/>
            <p14:sldId id="309"/>
          </p14:sldIdLst>
        </p14:section>
        <p14:section name="Sezione senza titolo" id="{C81A005B-FF85-49C8-84DB-781629C6B39B}">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12" d="100"/>
          <a:sy n="112" d="100"/>
        </p:scale>
        <p:origin x="402" y="96"/>
      </p:cViewPr>
      <p:guideLst/>
    </p:cSldViewPr>
  </p:slideViewPr>
  <p:notesTextViewPr>
    <p:cViewPr>
      <p:scale>
        <a:sx n="1" d="1"/>
        <a:sy n="1" d="1"/>
      </p:scale>
      <p:origin x="0" y="0"/>
    </p:cViewPr>
  </p:notesTextViewPr>
  <p:sorterViewPr>
    <p:cViewPr varScale="1">
      <p:scale>
        <a:sx n="100" d="100"/>
        <a:sy n="100" d="100"/>
      </p:scale>
      <p:origin x="0" y="-33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hyperlink" Target="https://www.google.com/search?q=EGJOO+%28Ostruzione+del+deflusso+EGJ%29&amp;rlz=1C1GCEJ_enIT1014IT1014&amp;oq=Chicago+Classification+v4.0+disturbi+motori+esofa&amp;gs_lcrp=EgZjaHJvbWUqBwgCECEYoAEyBggAEEUYOTIHCAEQIRigATIHCAIQIRigAdIBCjExOTgyajBqMTWoAgiwAgHxBVfkLgkve_l_&amp;sourceid=chrome&amp;ie=UTF-8&amp;mstk=AUtExfBDCyzCo7vMdectlYscuePhtf_He7YJtAaNnSPcr8FdAigMxQS6pQH0ryPC_5SUmwVCDm7WcWk01bANQrpuVda5WMxrtpFc8iAJZ0x4UEODX0hc4apxsYrH4oSqir1WQJeNlfNxKws-BR2m3cOvfi9JjGBVju1XLS1NhaIlnvRR-s60ChIAfGi4Ci-AFj2e3RgUlTq6878o0NwuW8H52bJOXhDY8m9UNOJ_7PphuDiR1lTy2NDxFXaoZ9TnZFjapkijMsLvsG1miabzwGM5Zb_Q8fKnv8lO0bX1fVc2qYUWPA&amp;csui=3&amp;ved=2ahUKEwimwMTDtJeTAxUdwAIHHYCbK74QgK4QegQIBBAH" TargetMode="External"/><Relationship Id="rId1" Type="http://schemas.openxmlformats.org/officeDocument/2006/relationships/hyperlink" Target="https://www.google.com/search?q=Acalasia&amp;rlz=1C1GCEJ_enIT1014IT1014&amp;oq=Chicago+Classification+v4.0+disturbi+motori+esofa&amp;gs_lcrp=EgZjaHJvbWUqBwgCECEYoAEyBggAEEUYOTIHCAEQIRigATIHCAIQIRigAdIBCjExOTgyajBqMTWoAgiwAgHxBVfkLgkve_l_&amp;sourceid=chrome&amp;ie=UTF-8&amp;mstk=AUtExfBDCyzCo7vMdectlYscuePhtf_He7YJtAaNnSPcr8FdAigMxQS6pQH0ryPC_5SUmwVCDm7WcWk01bANQrpuVda5WMxrtpFc8iAJZ0x4UEODX0hc4apxsYrH4oSqir1WQJeNlfNxKws-BR2m3cOvfi9JjGBVju1XLS1NhaIlnvRR-s60ChIAfGi4Ci-AFj2e3RgUlTq6878o0NwuW8H52bJOXhDY8m9UNOJ_7PphuDiR1lTy2NDxFXaoZ9TnZFjapkijMsLvsG1miabzwGM5Zb_Q8fKnv8lO0bX1fVc2qYUWPA&amp;csui=3&amp;ved=2ahUKEwimwMTDtJeTAxUdwAIHHYCbK74QgK4QegQIBBAC" TargetMode="External"/></Relationships>
</file>

<file path=ppt/diagrams/_rels/data2.xml.rels><?xml version="1.0" encoding="UTF-8" standalone="yes"?>
<Relationships xmlns="http://schemas.openxmlformats.org/package/2006/relationships"><Relationship Id="rId2" Type="http://schemas.openxmlformats.org/officeDocument/2006/relationships/hyperlink" Target="https://www.google.com/search?q=EGJOO+%28Ostruzione+del+deflusso+EGJ%29&amp;rlz=1C1GCEJ_enIT1014IT1014&amp;oq=Chicago+Classification+v4.0+disturbi+motori+esofa&amp;gs_lcrp=EgZjaHJvbWUqBwgCECEYoAEyBggAEEUYOTIHCAEQIRigATIHCAIQIRigAdIBCjExOTgyajBqMTWoAgiwAgHxBVfkLgkve_l_&amp;sourceid=chrome&amp;ie=UTF-8&amp;mstk=AUtExfBDCyzCo7vMdectlYscuePhtf_He7YJtAaNnSPcr8FdAigMxQS6pQH0ryPC_5SUmwVCDm7WcWk01bANQrpuVda5WMxrtpFc8iAJZ0x4UEODX0hc4apxsYrH4oSqir1WQJeNlfNxKws-BR2m3cOvfi9JjGBVju1XLS1NhaIlnvRR-s60ChIAfGi4Ci-AFj2e3RgUlTq6878o0NwuW8H52bJOXhDY8m9UNOJ_7PphuDiR1lTy2NDxFXaoZ9TnZFjapkijMsLvsG1miabzwGM5Zb_Q8fKnv8lO0bX1fVc2qYUWPA&amp;csui=3&amp;ved=2ahUKEwimwMTDtJeTAxUdwAIHHYCbK74QgK4QegQIBBAH" TargetMode="External"/><Relationship Id="rId1" Type="http://schemas.openxmlformats.org/officeDocument/2006/relationships/hyperlink" Target="https://www.google.com/search?q=Acalasia&amp;rlz=1C1GCEJ_enIT1014IT1014&amp;oq=Chicago+Classification+v4.0+disturbi+motori+esofa&amp;gs_lcrp=EgZjaHJvbWUqBwgCECEYoAEyBggAEEUYOTIHCAEQIRigATIHCAIQIRigAdIBCjExOTgyajBqMTWoAgiwAgHxBVfkLgkve_l_&amp;sourceid=chrome&amp;ie=UTF-8&amp;mstk=AUtExfBDCyzCo7vMdectlYscuePhtf_He7YJtAaNnSPcr8FdAigMxQS6pQH0ryPC_5SUmwVCDm7WcWk01bANQrpuVda5WMxrtpFc8iAJZ0x4UEODX0hc4apxsYrH4oSqir1WQJeNlfNxKws-BR2m3cOvfi9JjGBVju1XLS1NhaIlnvRR-s60ChIAfGi4Ci-AFj2e3RgUlTq6878o0NwuW8H52bJOXhDY8m9UNOJ_7PphuDiR1lTy2NDxFXaoZ9TnZFjapkijMsLvsG1miabzwGM5Zb_Q8fKnv8lO0bX1fVc2qYUWPA&amp;csui=3&amp;ved=2ahUKEwimwMTDtJeTAxUdwAIHHYCbK74QgK4QegQIBBAC" TargetMode="External"/></Relationships>
</file>

<file path=ppt/diagrams/_rels/data3.xml.rels><?xml version="1.0" encoding="UTF-8" standalone="yes"?>
<Relationships xmlns="http://schemas.openxmlformats.org/package/2006/relationships"><Relationship Id="rId2" Type="http://schemas.openxmlformats.org/officeDocument/2006/relationships/hyperlink" Target="https://www.google.com/search?q=EGJOO+%28Ostruzione+del+deflusso+EGJ%29&amp;rlz=1C1GCEJ_enIT1014IT1014&amp;oq=Chicago+Classification+v4.0+disturbi+motori+esofa&amp;gs_lcrp=EgZjaHJvbWUqBwgCECEYoAEyBggAEEUYOTIHCAEQIRigATIHCAIQIRigAdIBCjExOTgyajBqMTWoAgiwAgHxBVfkLgkve_l_&amp;sourceid=chrome&amp;ie=UTF-8&amp;mstk=AUtExfBDCyzCo7vMdectlYscuePhtf_He7YJtAaNnSPcr8FdAigMxQS6pQH0ryPC_5SUmwVCDm7WcWk01bANQrpuVda5WMxrtpFc8iAJZ0x4UEODX0hc4apxsYrH4oSqir1WQJeNlfNxKws-BR2m3cOvfi9JjGBVju1XLS1NhaIlnvRR-s60ChIAfGi4Ci-AFj2e3RgUlTq6878o0NwuW8H52bJOXhDY8m9UNOJ_7PphuDiR1lTy2NDxFXaoZ9TnZFjapkijMsLvsG1miabzwGM5Zb_Q8fKnv8lO0bX1fVc2qYUWPA&amp;csui=3&amp;ved=2ahUKEwimwMTDtJeTAxUdwAIHHYCbK74QgK4QegQIBBAH" TargetMode="External"/><Relationship Id="rId1" Type="http://schemas.openxmlformats.org/officeDocument/2006/relationships/hyperlink" Target="https://www.google.com/search?q=Acalasia&amp;rlz=1C1GCEJ_enIT1014IT1014&amp;oq=Chicago+Classification+v4.0+disturbi+motori+esofa&amp;gs_lcrp=EgZjaHJvbWUqBwgCECEYoAEyBggAEEUYOTIHCAEQIRigATIHCAIQIRigAdIBCjExOTgyajBqMTWoAgiwAgHxBVfkLgkve_l_&amp;sourceid=chrome&amp;ie=UTF-8&amp;mstk=AUtExfBDCyzCo7vMdectlYscuePhtf_He7YJtAaNnSPcr8FdAigMxQS6pQH0ryPC_5SUmwVCDm7WcWk01bANQrpuVda5WMxrtpFc8iAJZ0x4UEODX0hc4apxsYrH4oSqir1WQJeNlfNxKws-BR2m3cOvfi9JjGBVju1XLS1NhaIlnvRR-s60ChIAfGi4Ci-AFj2e3RgUlTq6878o0NwuW8H52bJOXhDY8m9UNOJ_7PphuDiR1lTy2NDxFXaoZ9TnZFjapkijMsLvsG1miabzwGM5Zb_Q8fKnv8lO0bX1fVc2qYUWPA&amp;csui=3&amp;ved=2ahUKEwimwMTDtJeTAxUdwAIHHYCbK74QgK4QegQIBBAC"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google.com/search?q=EGJOO+%28Ostruzione+del+deflusso+EGJ%29&amp;rlz=1C1GCEJ_enIT1014IT1014&amp;oq=Chicago+Classification+v4.0+disturbi+motori+esofa&amp;gs_lcrp=EgZjaHJvbWUqBwgCECEYoAEyBggAEEUYOTIHCAEQIRigATIHCAIQIRigAdIBCjExOTgyajBqMTWoAgiwAgHxBVfkLgkve_l_&amp;sourceid=chrome&amp;ie=UTF-8&amp;mstk=AUtExfBDCyzCo7vMdectlYscuePhtf_He7YJtAaNnSPcr8FdAigMxQS6pQH0ryPC_5SUmwVCDm7WcWk01bANQrpuVda5WMxrtpFc8iAJZ0x4UEODX0hc4apxsYrH4oSqir1WQJeNlfNxKws-BR2m3cOvfi9JjGBVju1XLS1NhaIlnvRR-s60ChIAfGi4Ci-AFj2e3RgUlTq6878o0NwuW8H52bJOXhDY8m9UNOJ_7PphuDiR1lTy2NDxFXaoZ9TnZFjapkijMsLvsG1miabzwGM5Zb_Q8fKnv8lO0bX1fVc2qYUWPA&amp;csui=3&amp;ved=2ahUKEwimwMTDtJeTAxUdwAIHHYCbK74QgK4QegQIBBAH" TargetMode="External"/><Relationship Id="rId1" Type="http://schemas.openxmlformats.org/officeDocument/2006/relationships/hyperlink" Target="https://www.google.com/search?q=Acalasia&amp;rlz=1C1GCEJ_enIT1014IT1014&amp;oq=Chicago+Classification+v4.0+disturbi+motori+esofa&amp;gs_lcrp=EgZjaHJvbWUqBwgCECEYoAEyBggAEEUYOTIHCAEQIRigATIHCAIQIRigAdIBCjExOTgyajBqMTWoAgiwAgHxBVfkLgkve_l_&amp;sourceid=chrome&amp;ie=UTF-8&amp;mstk=AUtExfBDCyzCo7vMdectlYscuePhtf_He7YJtAaNnSPcr8FdAigMxQS6pQH0ryPC_5SUmwVCDm7WcWk01bANQrpuVda5WMxrtpFc8iAJZ0x4UEODX0hc4apxsYrH4oSqir1WQJeNlfNxKws-BR2m3cOvfi9JjGBVju1XLS1NhaIlnvRR-s60ChIAfGi4Ci-AFj2e3RgUlTq6878o0NwuW8H52bJOXhDY8m9UNOJ_7PphuDiR1lTy2NDxFXaoZ9TnZFjapkijMsLvsG1miabzwGM5Zb_Q8fKnv8lO0bX1fVc2qYUWPA&amp;csui=3&amp;ved=2ahUKEwimwMTDtJeTAxUdwAIHHYCbK74QgK4QegQIBBAC"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www.google.com/search?q=EGJOO+%28Ostruzione+del+deflusso+EGJ%29&amp;rlz=1C1GCEJ_enIT1014IT1014&amp;oq=Chicago+Classification+v4.0+disturbi+motori+esofa&amp;gs_lcrp=EgZjaHJvbWUqBwgCECEYoAEyBggAEEUYOTIHCAEQIRigATIHCAIQIRigAdIBCjExOTgyajBqMTWoAgiwAgHxBVfkLgkve_l_&amp;sourceid=chrome&amp;ie=UTF-8&amp;mstk=AUtExfBDCyzCo7vMdectlYscuePhtf_He7YJtAaNnSPcr8FdAigMxQS6pQH0ryPC_5SUmwVCDm7WcWk01bANQrpuVda5WMxrtpFc8iAJZ0x4UEODX0hc4apxsYrH4oSqir1WQJeNlfNxKws-BR2m3cOvfi9JjGBVju1XLS1NhaIlnvRR-s60ChIAfGi4Ci-AFj2e3RgUlTq6878o0NwuW8H52bJOXhDY8m9UNOJ_7PphuDiR1lTy2NDxFXaoZ9TnZFjapkijMsLvsG1miabzwGM5Zb_Q8fKnv8lO0bX1fVc2qYUWPA&amp;csui=3&amp;ved=2ahUKEwimwMTDtJeTAxUdwAIHHYCbK74QgK4QegQIBBAH" TargetMode="External"/><Relationship Id="rId1" Type="http://schemas.openxmlformats.org/officeDocument/2006/relationships/hyperlink" Target="https://www.google.com/search?q=Acalasia&amp;rlz=1C1GCEJ_enIT1014IT1014&amp;oq=Chicago+Classification+v4.0+disturbi+motori+esofa&amp;gs_lcrp=EgZjaHJvbWUqBwgCECEYoAEyBggAEEUYOTIHCAEQIRigATIHCAIQIRigAdIBCjExOTgyajBqMTWoAgiwAgHxBVfkLgkve_l_&amp;sourceid=chrome&amp;ie=UTF-8&amp;mstk=AUtExfBDCyzCo7vMdectlYscuePhtf_He7YJtAaNnSPcr8FdAigMxQS6pQH0ryPC_5SUmwVCDm7WcWk01bANQrpuVda5WMxrtpFc8iAJZ0x4UEODX0hc4apxsYrH4oSqir1WQJeNlfNxKws-BR2m3cOvfi9JjGBVju1XLS1NhaIlnvRR-s60ChIAfGi4Ci-AFj2e3RgUlTq6878o0NwuW8H52bJOXhDY8m9UNOJ_7PphuDiR1lTy2NDxFXaoZ9TnZFjapkijMsLvsG1miabzwGM5Zb_Q8fKnv8lO0bX1fVc2qYUWPA&amp;csui=3&amp;ved=2ahUKEwimwMTDtJeTAxUdwAIHHYCbK74QgK4QegQIBBAC"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s://www.google.com/search?q=EGJOO+%28Ostruzione+del+deflusso+EGJ%29&amp;rlz=1C1GCEJ_enIT1014IT1014&amp;oq=Chicago+Classification+v4.0+disturbi+motori+esofa&amp;gs_lcrp=EgZjaHJvbWUqBwgCECEYoAEyBggAEEUYOTIHCAEQIRigATIHCAIQIRigAdIBCjExOTgyajBqMTWoAgiwAgHxBVfkLgkve_l_&amp;sourceid=chrome&amp;ie=UTF-8&amp;mstk=AUtExfBDCyzCo7vMdectlYscuePhtf_He7YJtAaNnSPcr8FdAigMxQS6pQH0ryPC_5SUmwVCDm7WcWk01bANQrpuVda5WMxrtpFc8iAJZ0x4UEODX0hc4apxsYrH4oSqir1WQJeNlfNxKws-BR2m3cOvfi9JjGBVju1XLS1NhaIlnvRR-s60ChIAfGi4Ci-AFj2e3RgUlTq6878o0NwuW8H52bJOXhDY8m9UNOJ_7PphuDiR1lTy2NDxFXaoZ9TnZFjapkijMsLvsG1miabzwGM5Zb_Q8fKnv8lO0bX1fVc2qYUWPA&amp;csui=3&amp;ved=2ahUKEwimwMTDtJeTAxUdwAIHHYCbK74QgK4QegQIBBAH" TargetMode="External"/><Relationship Id="rId1" Type="http://schemas.openxmlformats.org/officeDocument/2006/relationships/hyperlink" Target="https://www.google.com/search?q=Acalasia&amp;rlz=1C1GCEJ_enIT1014IT1014&amp;oq=Chicago+Classification+v4.0+disturbi+motori+esofa&amp;gs_lcrp=EgZjaHJvbWUqBwgCECEYoAEyBggAEEUYOTIHCAEQIRigATIHCAIQIRigAdIBCjExOTgyajBqMTWoAgiwAgHxBVfkLgkve_l_&amp;sourceid=chrome&amp;ie=UTF-8&amp;mstk=AUtExfBDCyzCo7vMdectlYscuePhtf_He7YJtAaNnSPcr8FdAigMxQS6pQH0ryPC_5SUmwVCDm7WcWk01bANQrpuVda5WMxrtpFc8iAJZ0x4UEODX0hc4apxsYrH4oSqir1WQJeNlfNxKws-BR2m3cOvfi9JjGBVju1XLS1NhaIlnvRR-s60ChIAfGi4Ci-AFj2e3RgUlTq6878o0NwuW8H52bJOXhDY8m9UNOJ_7PphuDiR1lTy2NDxFXaoZ9TnZFjapkijMsLvsG1miabzwGM5Zb_Q8fKnv8lO0bX1fVc2qYUWPA&amp;csui=3&amp;ved=2ahUKEwimwMTDtJeTAxUdwAIHHYCbK74QgK4QegQIBBAC"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BA716A-15C9-4B2D-80A6-CB40DA54E64A}"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it-IT"/>
        </a:p>
      </dgm:t>
    </dgm:pt>
    <dgm:pt modelId="{1A90E212-FFC6-435C-8A1C-5B8A7CD5D628}">
      <dgm:prSet phldrT="[Testo]"/>
      <dgm:spPr/>
      <dgm:t>
        <a:bodyPr/>
        <a:lstStyle/>
        <a:p>
          <a:r>
            <a:rPr lang="it-IT" b="1" dirty="0" smtClean="0"/>
            <a:t>Disturbi dell'ostruzione del deflusso della giunzione esofagogastrica (EGJOO)</a:t>
          </a:r>
          <a:endParaRPr lang="it-IT" dirty="0"/>
        </a:p>
      </dgm:t>
    </dgm:pt>
    <dgm:pt modelId="{08B5DA92-8B39-45F6-B739-CE199C83752F}" type="parTrans" cxnId="{9DB6C399-A015-4ED6-86D9-9BB35B5DC15F}">
      <dgm:prSet/>
      <dgm:spPr/>
      <dgm:t>
        <a:bodyPr/>
        <a:lstStyle/>
        <a:p>
          <a:endParaRPr lang="it-IT"/>
        </a:p>
      </dgm:t>
    </dgm:pt>
    <dgm:pt modelId="{83A089B5-D0B1-4F89-B074-60AD16A87C8D}" type="sibTrans" cxnId="{9DB6C399-A015-4ED6-86D9-9BB35B5DC15F}">
      <dgm:prSet/>
      <dgm:spPr/>
      <dgm:t>
        <a:bodyPr/>
        <a:lstStyle/>
        <a:p>
          <a:endParaRPr lang="it-IT"/>
        </a:p>
      </dgm:t>
    </dgm:pt>
    <dgm:pt modelId="{C07C0F44-3C8A-4822-BE26-2AF0E0B1F87F}">
      <dgm:prSet phldrT="[Testo]"/>
      <dgm:spPr/>
      <dgm:t>
        <a:bodyPr/>
        <a:lstStyle/>
        <a:p>
          <a:r>
            <a:rPr lang="it-IT" b="1" dirty="0" smtClean="0">
              <a:hlinkClick xmlns:r="http://schemas.openxmlformats.org/officeDocument/2006/relationships" r:id="rId1"/>
            </a:rPr>
            <a:t>Acalasia</a:t>
          </a:r>
          <a:r>
            <a:rPr lang="it-IT" b="1" dirty="0" smtClean="0"/>
            <a:t> :</a:t>
          </a:r>
          <a:r>
            <a:rPr lang="it-IT" dirty="0" smtClean="0"/>
            <a:t> Caratterizzata da mancato rilassamento del LES e assenza di peristalsi.</a:t>
          </a:r>
          <a:endParaRPr lang="it-IT" dirty="0"/>
        </a:p>
      </dgm:t>
    </dgm:pt>
    <dgm:pt modelId="{E20F4BA6-5E32-4473-8C8D-5EB1E79DF769}" type="parTrans" cxnId="{6974DCF5-F6F8-4B70-86F3-6B7FDB48CDD0}">
      <dgm:prSet/>
      <dgm:spPr/>
      <dgm:t>
        <a:bodyPr/>
        <a:lstStyle/>
        <a:p>
          <a:endParaRPr lang="it-IT"/>
        </a:p>
      </dgm:t>
    </dgm:pt>
    <dgm:pt modelId="{53F9F4CC-6F98-4617-87ED-9DBB359119FC}" type="sibTrans" cxnId="{6974DCF5-F6F8-4B70-86F3-6B7FDB48CDD0}">
      <dgm:prSet/>
      <dgm:spPr/>
      <dgm:t>
        <a:bodyPr/>
        <a:lstStyle/>
        <a:p>
          <a:endParaRPr lang="it-IT"/>
        </a:p>
      </dgm:t>
    </dgm:pt>
    <dgm:pt modelId="{08917AB9-ADCF-46E2-8202-EC6140E812F8}">
      <dgm:prSet phldrT="[Testo]"/>
      <dgm:spPr/>
      <dgm:t>
        <a:bodyPr/>
        <a:lstStyle/>
        <a:p>
          <a:r>
            <a:rPr lang="it-IT" b="1" dirty="0" smtClean="0">
              <a:hlinkClick xmlns:r="http://schemas.openxmlformats.org/officeDocument/2006/relationships" r:id="rId2"/>
            </a:rPr>
            <a:t>EGJOO (Ostruzione del deflusso EGJ)</a:t>
          </a:r>
          <a:r>
            <a:rPr lang="it-IT" b="1" dirty="0" smtClean="0"/>
            <a:t>:</a:t>
          </a:r>
          <a:r>
            <a:rPr lang="it-IT" dirty="0" smtClean="0"/>
            <a:t> </a:t>
          </a:r>
          <a:r>
            <a:rPr lang="it-IT" dirty="0" smtClean="0"/>
            <a:t>Caratterizzata da mancato rilassamento del LES </a:t>
          </a:r>
          <a:r>
            <a:rPr lang="it-IT" dirty="0" smtClean="0"/>
            <a:t>ma con peristalsi residua.</a:t>
          </a:r>
          <a:endParaRPr lang="it-IT" dirty="0"/>
        </a:p>
      </dgm:t>
    </dgm:pt>
    <dgm:pt modelId="{5CA7FA68-54DC-4B7A-B39C-DBF0F34FC87B}" type="parTrans" cxnId="{155BF241-9253-4234-8676-F1CAD1111B20}">
      <dgm:prSet/>
      <dgm:spPr/>
      <dgm:t>
        <a:bodyPr/>
        <a:lstStyle/>
        <a:p>
          <a:endParaRPr lang="it-IT"/>
        </a:p>
      </dgm:t>
    </dgm:pt>
    <dgm:pt modelId="{EFD32DAE-10BA-4A39-B9D7-A0A8EF510E93}" type="sibTrans" cxnId="{155BF241-9253-4234-8676-F1CAD1111B20}">
      <dgm:prSet/>
      <dgm:spPr/>
      <dgm:t>
        <a:bodyPr/>
        <a:lstStyle/>
        <a:p>
          <a:endParaRPr lang="it-IT"/>
        </a:p>
      </dgm:t>
    </dgm:pt>
    <dgm:pt modelId="{71FB530A-330E-4E2C-8E15-922819EE145A}">
      <dgm:prSet/>
      <dgm:spPr/>
      <dgm:t>
        <a:bodyPr/>
        <a:lstStyle/>
        <a:p>
          <a:r>
            <a:rPr lang="it-IT" b="1" smtClean="0"/>
            <a:t>Disturbi della peristalsi (non ostruzioni)</a:t>
          </a:r>
          <a:endParaRPr lang="it-IT"/>
        </a:p>
      </dgm:t>
    </dgm:pt>
    <dgm:pt modelId="{67F77511-62D0-48F7-A3CB-328B53521120}" type="parTrans" cxnId="{3D511DED-7106-42DC-8C19-FD1C34E58CCC}">
      <dgm:prSet/>
      <dgm:spPr/>
      <dgm:t>
        <a:bodyPr/>
        <a:lstStyle/>
        <a:p>
          <a:endParaRPr lang="it-IT"/>
        </a:p>
      </dgm:t>
    </dgm:pt>
    <dgm:pt modelId="{EC4F166F-474E-436B-BB2C-1507C461A119}" type="sibTrans" cxnId="{3D511DED-7106-42DC-8C19-FD1C34E58CCC}">
      <dgm:prSet/>
      <dgm:spPr/>
      <dgm:t>
        <a:bodyPr/>
        <a:lstStyle/>
        <a:p>
          <a:endParaRPr lang="it-IT"/>
        </a:p>
      </dgm:t>
    </dgm:pt>
    <dgm:pt modelId="{04510C74-7B85-4F80-98A9-C9D106193779}">
      <dgm:prSet/>
      <dgm:spPr/>
      <dgm:t>
        <a:bodyPr/>
        <a:lstStyle/>
        <a:p>
          <a:r>
            <a:rPr lang="it-IT" b="1" dirty="0" smtClean="0"/>
            <a:t>Assenza di contrattilità:</a:t>
          </a:r>
          <a:r>
            <a:rPr lang="it-IT" dirty="0" smtClean="0"/>
            <a:t> Nessuna contrazione peristaltica rilevabile.</a:t>
          </a:r>
          <a:endParaRPr lang="it-IT" dirty="0"/>
        </a:p>
      </dgm:t>
    </dgm:pt>
    <dgm:pt modelId="{C86E78E8-B701-42AD-AB46-F938DE764BCF}" type="parTrans" cxnId="{8BE91002-EB24-4311-80B6-7BC5FA0C7F2F}">
      <dgm:prSet/>
      <dgm:spPr/>
      <dgm:t>
        <a:bodyPr/>
        <a:lstStyle/>
        <a:p>
          <a:endParaRPr lang="it-IT"/>
        </a:p>
      </dgm:t>
    </dgm:pt>
    <dgm:pt modelId="{F916DD65-7A2C-405F-A4AA-0801B93512B1}" type="sibTrans" cxnId="{8BE91002-EB24-4311-80B6-7BC5FA0C7F2F}">
      <dgm:prSet/>
      <dgm:spPr/>
      <dgm:t>
        <a:bodyPr/>
        <a:lstStyle/>
        <a:p>
          <a:endParaRPr lang="it-IT"/>
        </a:p>
      </dgm:t>
    </dgm:pt>
    <dgm:pt modelId="{C82DFE4D-9A6B-41EC-8B95-0B90ECD5CD9D}">
      <dgm:prSet/>
      <dgm:spPr/>
      <dgm:t>
        <a:bodyPr/>
        <a:lstStyle/>
        <a:p>
          <a:r>
            <a:rPr lang="it-IT" b="1" dirty="0" smtClean="0"/>
            <a:t>Lo spasmo esofageo distale</a:t>
          </a:r>
          <a:endParaRPr lang="it-IT" b="1" dirty="0"/>
        </a:p>
      </dgm:t>
    </dgm:pt>
    <dgm:pt modelId="{0102ABB0-3E59-4902-875F-E30F3C1C45F1}" type="parTrans" cxnId="{C734FD25-525F-4DD7-9331-F7F1FD1F8F7B}">
      <dgm:prSet/>
      <dgm:spPr/>
      <dgm:t>
        <a:bodyPr/>
        <a:lstStyle/>
        <a:p>
          <a:endParaRPr lang="it-IT"/>
        </a:p>
      </dgm:t>
    </dgm:pt>
    <dgm:pt modelId="{A1D4861E-0BC2-48D9-8781-0E7401B83014}" type="sibTrans" cxnId="{C734FD25-525F-4DD7-9331-F7F1FD1F8F7B}">
      <dgm:prSet/>
      <dgm:spPr/>
      <dgm:t>
        <a:bodyPr/>
        <a:lstStyle/>
        <a:p>
          <a:endParaRPr lang="it-IT"/>
        </a:p>
      </dgm:t>
    </dgm:pt>
    <dgm:pt modelId="{B68AE285-B477-4FF3-8B91-D6FF01535412}">
      <dgm:prSet/>
      <dgm:spPr/>
      <dgm:t>
        <a:bodyPr/>
        <a:lstStyle/>
        <a:p>
          <a:r>
            <a:rPr lang="it-IT" b="1" dirty="0" smtClean="0"/>
            <a:t>Esofago </a:t>
          </a:r>
          <a:r>
            <a:rPr lang="it-IT" b="1" dirty="0" err="1" smtClean="0"/>
            <a:t>ipercontrattile</a:t>
          </a:r>
          <a:r>
            <a:rPr lang="it-IT" b="1" dirty="0" smtClean="0"/>
            <a:t> </a:t>
          </a:r>
          <a:r>
            <a:rPr lang="it-IT" dirty="0" smtClean="0"/>
            <a:t>(</a:t>
          </a:r>
          <a:r>
            <a:rPr lang="it-IT" dirty="0" err="1" smtClean="0"/>
            <a:t>Jackhammer</a:t>
          </a:r>
          <a:r>
            <a:rPr lang="it-IT" dirty="0" smtClean="0"/>
            <a:t> </a:t>
          </a:r>
          <a:r>
            <a:rPr lang="it-IT" dirty="0" err="1" smtClean="0"/>
            <a:t>esophagus</a:t>
          </a:r>
          <a:r>
            <a:rPr lang="it-IT" dirty="0" smtClean="0"/>
            <a:t>)</a:t>
          </a:r>
          <a:r>
            <a:rPr lang="it-IT" b="1" dirty="0" smtClean="0"/>
            <a:t> </a:t>
          </a:r>
          <a:endParaRPr lang="it-IT" b="1" dirty="0"/>
        </a:p>
      </dgm:t>
    </dgm:pt>
    <dgm:pt modelId="{580902AA-DAFD-4A55-9846-73231666F89A}" type="parTrans" cxnId="{FB0492C1-461F-46B1-B2EE-137C50E0080A}">
      <dgm:prSet/>
      <dgm:spPr/>
      <dgm:t>
        <a:bodyPr/>
        <a:lstStyle/>
        <a:p>
          <a:endParaRPr lang="it-IT"/>
        </a:p>
      </dgm:t>
    </dgm:pt>
    <dgm:pt modelId="{25F743A5-EE44-4208-B822-F69DFBC16BCC}" type="sibTrans" cxnId="{FB0492C1-461F-46B1-B2EE-137C50E0080A}">
      <dgm:prSet/>
      <dgm:spPr/>
      <dgm:t>
        <a:bodyPr/>
        <a:lstStyle/>
        <a:p>
          <a:endParaRPr lang="it-IT"/>
        </a:p>
      </dgm:t>
    </dgm:pt>
    <dgm:pt modelId="{596791F3-DA49-429D-9C3E-5DF29ED81AC3}" type="pres">
      <dgm:prSet presAssocID="{B3BA716A-15C9-4B2D-80A6-CB40DA54E64A}" presName="Name0" presStyleCnt="0">
        <dgm:presLayoutVars>
          <dgm:dir/>
          <dgm:animLvl val="lvl"/>
          <dgm:resizeHandles val="exact"/>
        </dgm:presLayoutVars>
      </dgm:prSet>
      <dgm:spPr/>
    </dgm:pt>
    <dgm:pt modelId="{3CC178DA-6CBA-4698-B752-47A17FD7517B}" type="pres">
      <dgm:prSet presAssocID="{1A90E212-FFC6-435C-8A1C-5B8A7CD5D628}" presName="composite" presStyleCnt="0"/>
      <dgm:spPr/>
    </dgm:pt>
    <dgm:pt modelId="{F4D82FBE-21D6-4ADE-90EE-59D5D57EAA47}" type="pres">
      <dgm:prSet presAssocID="{1A90E212-FFC6-435C-8A1C-5B8A7CD5D628}" presName="parTx" presStyleLbl="alignNode1" presStyleIdx="0" presStyleCnt="2">
        <dgm:presLayoutVars>
          <dgm:chMax val="0"/>
          <dgm:chPref val="0"/>
          <dgm:bulletEnabled val="1"/>
        </dgm:presLayoutVars>
      </dgm:prSet>
      <dgm:spPr/>
      <dgm:t>
        <a:bodyPr/>
        <a:lstStyle/>
        <a:p>
          <a:endParaRPr lang="it-IT"/>
        </a:p>
      </dgm:t>
    </dgm:pt>
    <dgm:pt modelId="{FB42807A-7E0E-494D-A574-4AEFA52321D8}" type="pres">
      <dgm:prSet presAssocID="{1A90E212-FFC6-435C-8A1C-5B8A7CD5D628}" presName="desTx" presStyleLbl="alignAccFollowNode1" presStyleIdx="0" presStyleCnt="2">
        <dgm:presLayoutVars>
          <dgm:bulletEnabled val="1"/>
        </dgm:presLayoutVars>
      </dgm:prSet>
      <dgm:spPr/>
      <dgm:t>
        <a:bodyPr/>
        <a:lstStyle/>
        <a:p>
          <a:endParaRPr lang="it-IT"/>
        </a:p>
      </dgm:t>
    </dgm:pt>
    <dgm:pt modelId="{414C73F6-10BA-4318-88E9-D40825BA2C73}" type="pres">
      <dgm:prSet presAssocID="{83A089B5-D0B1-4F89-B074-60AD16A87C8D}" presName="space" presStyleCnt="0"/>
      <dgm:spPr/>
    </dgm:pt>
    <dgm:pt modelId="{31B2542F-D939-4307-A11E-62D5A8E0E7C0}" type="pres">
      <dgm:prSet presAssocID="{71FB530A-330E-4E2C-8E15-922819EE145A}" presName="composite" presStyleCnt="0"/>
      <dgm:spPr/>
    </dgm:pt>
    <dgm:pt modelId="{95333440-6730-4CFF-BBC2-6B80F4AF4820}" type="pres">
      <dgm:prSet presAssocID="{71FB530A-330E-4E2C-8E15-922819EE145A}" presName="parTx" presStyleLbl="alignNode1" presStyleIdx="1" presStyleCnt="2">
        <dgm:presLayoutVars>
          <dgm:chMax val="0"/>
          <dgm:chPref val="0"/>
          <dgm:bulletEnabled val="1"/>
        </dgm:presLayoutVars>
      </dgm:prSet>
      <dgm:spPr/>
    </dgm:pt>
    <dgm:pt modelId="{B61917C4-BA69-4E59-9F39-D153DF2C3EF7}" type="pres">
      <dgm:prSet presAssocID="{71FB530A-330E-4E2C-8E15-922819EE145A}" presName="desTx" presStyleLbl="alignAccFollowNode1" presStyleIdx="1" presStyleCnt="2">
        <dgm:presLayoutVars>
          <dgm:bulletEnabled val="1"/>
        </dgm:presLayoutVars>
      </dgm:prSet>
      <dgm:spPr/>
      <dgm:t>
        <a:bodyPr/>
        <a:lstStyle/>
        <a:p>
          <a:endParaRPr lang="it-IT"/>
        </a:p>
      </dgm:t>
    </dgm:pt>
  </dgm:ptLst>
  <dgm:cxnLst>
    <dgm:cxn modelId="{FB0492C1-461F-46B1-B2EE-137C50E0080A}" srcId="{71FB530A-330E-4E2C-8E15-922819EE145A}" destId="{B68AE285-B477-4FF3-8B91-D6FF01535412}" srcOrd="2" destOrd="0" parTransId="{580902AA-DAFD-4A55-9846-73231666F89A}" sibTransId="{25F743A5-EE44-4208-B822-F69DFBC16BCC}"/>
    <dgm:cxn modelId="{B215B55C-979A-478C-A672-9A8C2F96326E}" type="presOf" srcId="{C07C0F44-3C8A-4822-BE26-2AF0E0B1F87F}" destId="{FB42807A-7E0E-494D-A574-4AEFA52321D8}" srcOrd="0" destOrd="0" presId="urn:microsoft.com/office/officeart/2005/8/layout/hList1"/>
    <dgm:cxn modelId="{C734FD25-525F-4DD7-9331-F7F1FD1F8F7B}" srcId="{71FB530A-330E-4E2C-8E15-922819EE145A}" destId="{C82DFE4D-9A6B-41EC-8B95-0B90ECD5CD9D}" srcOrd="1" destOrd="0" parTransId="{0102ABB0-3E59-4902-875F-E30F3C1C45F1}" sibTransId="{A1D4861E-0BC2-48D9-8781-0E7401B83014}"/>
    <dgm:cxn modelId="{3D511DED-7106-42DC-8C19-FD1C34E58CCC}" srcId="{B3BA716A-15C9-4B2D-80A6-CB40DA54E64A}" destId="{71FB530A-330E-4E2C-8E15-922819EE145A}" srcOrd="1" destOrd="0" parTransId="{67F77511-62D0-48F7-A3CB-328B53521120}" sibTransId="{EC4F166F-474E-436B-BB2C-1507C461A119}"/>
    <dgm:cxn modelId="{D1E10707-F5AB-41CB-A6BB-58203C35B0CF}" type="presOf" srcId="{08917AB9-ADCF-46E2-8202-EC6140E812F8}" destId="{FB42807A-7E0E-494D-A574-4AEFA52321D8}" srcOrd="0" destOrd="1" presId="urn:microsoft.com/office/officeart/2005/8/layout/hList1"/>
    <dgm:cxn modelId="{3DEAC948-CB9C-4E3D-BFE8-91706ACFCF23}" type="presOf" srcId="{C82DFE4D-9A6B-41EC-8B95-0B90ECD5CD9D}" destId="{B61917C4-BA69-4E59-9F39-D153DF2C3EF7}" srcOrd="0" destOrd="1" presId="urn:microsoft.com/office/officeart/2005/8/layout/hList1"/>
    <dgm:cxn modelId="{3FCB95DD-C457-43DB-A549-4191E2CC23A0}" type="presOf" srcId="{B3BA716A-15C9-4B2D-80A6-CB40DA54E64A}" destId="{596791F3-DA49-429D-9C3E-5DF29ED81AC3}" srcOrd="0" destOrd="0" presId="urn:microsoft.com/office/officeart/2005/8/layout/hList1"/>
    <dgm:cxn modelId="{E1FBB067-9B0D-4D49-9DEF-B205B8471B71}" type="presOf" srcId="{04510C74-7B85-4F80-98A9-C9D106193779}" destId="{B61917C4-BA69-4E59-9F39-D153DF2C3EF7}" srcOrd="0" destOrd="0" presId="urn:microsoft.com/office/officeart/2005/8/layout/hList1"/>
    <dgm:cxn modelId="{CDB33F90-5B72-4C89-8488-981BE7C9FBAA}" type="presOf" srcId="{B68AE285-B477-4FF3-8B91-D6FF01535412}" destId="{B61917C4-BA69-4E59-9F39-D153DF2C3EF7}" srcOrd="0" destOrd="2" presId="urn:microsoft.com/office/officeart/2005/8/layout/hList1"/>
    <dgm:cxn modelId="{9DB6C399-A015-4ED6-86D9-9BB35B5DC15F}" srcId="{B3BA716A-15C9-4B2D-80A6-CB40DA54E64A}" destId="{1A90E212-FFC6-435C-8A1C-5B8A7CD5D628}" srcOrd="0" destOrd="0" parTransId="{08B5DA92-8B39-45F6-B739-CE199C83752F}" sibTransId="{83A089B5-D0B1-4F89-B074-60AD16A87C8D}"/>
    <dgm:cxn modelId="{8BE91002-EB24-4311-80B6-7BC5FA0C7F2F}" srcId="{71FB530A-330E-4E2C-8E15-922819EE145A}" destId="{04510C74-7B85-4F80-98A9-C9D106193779}" srcOrd="0" destOrd="0" parTransId="{C86E78E8-B701-42AD-AB46-F938DE764BCF}" sibTransId="{F916DD65-7A2C-405F-A4AA-0801B93512B1}"/>
    <dgm:cxn modelId="{6974DCF5-F6F8-4B70-86F3-6B7FDB48CDD0}" srcId="{1A90E212-FFC6-435C-8A1C-5B8A7CD5D628}" destId="{C07C0F44-3C8A-4822-BE26-2AF0E0B1F87F}" srcOrd="0" destOrd="0" parTransId="{E20F4BA6-5E32-4473-8C8D-5EB1E79DF769}" sibTransId="{53F9F4CC-6F98-4617-87ED-9DBB359119FC}"/>
    <dgm:cxn modelId="{F785AA8F-68A8-4613-A46A-FCB9844C5C5B}" type="presOf" srcId="{71FB530A-330E-4E2C-8E15-922819EE145A}" destId="{95333440-6730-4CFF-BBC2-6B80F4AF4820}" srcOrd="0" destOrd="0" presId="urn:microsoft.com/office/officeart/2005/8/layout/hList1"/>
    <dgm:cxn modelId="{155BF241-9253-4234-8676-F1CAD1111B20}" srcId="{1A90E212-FFC6-435C-8A1C-5B8A7CD5D628}" destId="{08917AB9-ADCF-46E2-8202-EC6140E812F8}" srcOrd="1" destOrd="0" parTransId="{5CA7FA68-54DC-4B7A-B39C-DBF0F34FC87B}" sibTransId="{EFD32DAE-10BA-4A39-B9D7-A0A8EF510E93}"/>
    <dgm:cxn modelId="{91BC3268-607B-432C-A527-62E409E05703}" type="presOf" srcId="{1A90E212-FFC6-435C-8A1C-5B8A7CD5D628}" destId="{F4D82FBE-21D6-4ADE-90EE-59D5D57EAA47}" srcOrd="0" destOrd="0" presId="urn:microsoft.com/office/officeart/2005/8/layout/hList1"/>
    <dgm:cxn modelId="{3CD1B464-2949-4D45-AFF1-72CE7789664B}" type="presParOf" srcId="{596791F3-DA49-429D-9C3E-5DF29ED81AC3}" destId="{3CC178DA-6CBA-4698-B752-47A17FD7517B}" srcOrd="0" destOrd="0" presId="urn:microsoft.com/office/officeart/2005/8/layout/hList1"/>
    <dgm:cxn modelId="{D726D4B8-8656-40A4-95B4-5608BD7074B1}" type="presParOf" srcId="{3CC178DA-6CBA-4698-B752-47A17FD7517B}" destId="{F4D82FBE-21D6-4ADE-90EE-59D5D57EAA47}" srcOrd="0" destOrd="0" presId="urn:microsoft.com/office/officeart/2005/8/layout/hList1"/>
    <dgm:cxn modelId="{068D019D-EDAE-4FBF-B36D-3D798BBABA1B}" type="presParOf" srcId="{3CC178DA-6CBA-4698-B752-47A17FD7517B}" destId="{FB42807A-7E0E-494D-A574-4AEFA52321D8}" srcOrd="1" destOrd="0" presId="urn:microsoft.com/office/officeart/2005/8/layout/hList1"/>
    <dgm:cxn modelId="{D7AC3C11-3F10-4F7B-8A77-79EEC3B6A358}" type="presParOf" srcId="{596791F3-DA49-429D-9C3E-5DF29ED81AC3}" destId="{414C73F6-10BA-4318-88E9-D40825BA2C73}" srcOrd="1" destOrd="0" presId="urn:microsoft.com/office/officeart/2005/8/layout/hList1"/>
    <dgm:cxn modelId="{43BEE40E-E9A9-4363-B9A9-07A713F208AE}" type="presParOf" srcId="{596791F3-DA49-429D-9C3E-5DF29ED81AC3}" destId="{31B2542F-D939-4307-A11E-62D5A8E0E7C0}" srcOrd="2" destOrd="0" presId="urn:microsoft.com/office/officeart/2005/8/layout/hList1"/>
    <dgm:cxn modelId="{FA2C4F96-9BD6-44AD-BF6E-92667365B0B0}" type="presParOf" srcId="{31B2542F-D939-4307-A11E-62D5A8E0E7C0}" destId="{95333440-6730-4CFF-BBC2-6B80F4AF4820}" srcOrd="0" destOrd="0" presId="urn:microsoft.com/office/officeart/2005/8/layout/hList1"/>
    <dgm:cxn modelId="{2E858E67-A2DD-4330-90D2-C201F05814EB}" type="presParOf" srcId="{31B2542F-D939-4307-A11E-62D5A8E0E7C0}" destId="{B61917C4-BA69-4E59-9F39-D153DF2C3EF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BA716A-15C9-4B2D-80A6-CB40DA54E64A}"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it-IT"/>
        </a:p>
      </dgm:t>
    </dgm:pt>
    <dgm:pt modelId="{1A90E212-FFC6-435C-8A1C-5B8A7CD5D628}">
      <dgm:prSet phldrT="[Testo]"/>
      <dgm:spPr/>
      <dgm:t>
        <a:bodyPr/>
        <a:lstStyle/>
        <a:p>
          <a:r>
            <a:rPr lang="it-IT" b="1" dirty="0" smtClean="0"/>
            <a:t>Disturbi dell'ostruzione del deflusso della giunzione esofagogastrica (EGJOO)</a:t>
          </a:r>
          <a:endParaRPr lang="it-IT" dirty="0"/>
        </a:p>
      </dgm:t>
    </dgm:pt>
    <dgm:pt modelId="{08B5DA92-8B39-45F6-B739-CE199C83752F}" type="parTrans" cxnId="{9DB6C399-A015-4ED6-86D9-9BB35B5DC15F}">
      <dgm:prSet/>
      <dgm:spPr/>
      <dgm:t>
        <a:bodyPr/>
        <a:lstStyle/>
        <a:p>
          <a:endParaRPr lang="it-IT"/>
        </a:p>
      </dgm:t>
    </dgm:pt>
    <dgm:pt modelId="{83A089B5-D0B1-4F89-B074-60AD16A87C8D}" type="sibTrans" cxnId="{9DB6C399-A015-4ED6-86D9-9BB35B5DC15F}">
      <dgm:prSet/>
      <dgm:spPr/>
      <dgm:t>
        <a:bodyPr/>
        <a:lstStyle/>
        <a:p>
          <a:endParaRPr lang="it-IT"/>
        </a:p>
      </dgm:t>
    </dgm:pt>
    <dgm:pt modelId="{C07C0F44-3C8A-4822-BE26-2AF0E0B1F87F}">
      <dgm:prSet phldrT="[Testo]"/>
      <dgm:spPr/>
      <dgm:t>
        <a:bodyPr/>
        <a:lstStyle/>
        <a:p>
          <a:r>
            <a:rPr lang="it-IT" b="1" dirty="0" smtClean="0">
              <a:hlinkClick xmlns:r="http://schemas.openxmlformats.org/officeDocument/2006/relationships" r:id="rId1"/>
            </a:rPr>
            <a:t>Acalasia</a:t>
          </a:r>
          <a:r>
            <a:rPr lang="it-IT" b="1" dirty="0" smtClean="0"/>
            <a:t> :</a:t>
          </a:r>
          <a:r>
            <a:rPr lang="it-IT" dirty="0" smtClean="0"/>
            <a:t> Caratterizzata da mancato rilassamento del LES e assenza di peristalsi.</a:t>
          </a:r>
          <a:endParaRPr lang="it-IT" dirty="0"/>
        </a:p>
      </dgm:t>
    </dgm:pt>
    <dgm:pt modelId="{E20F4BA6-5E32-4473-8C8D-5EB1E79DF769}" type="parTrans" cxnId="{6974DCF5-F6F8-4B70-86F3-6B7FDB48CDD0}">
      <dgm:prSet/>
      <dgm:spPr/>
      <dgm:t>
        <a:bodyPr/>
        <a:lstStyle/>
        <a:p>
          <a:endParaRPr lang="it-IT"/>
        </a:p>
      </dgm:t>
    </dgm:pt>
    <dgm:pt modelId="{53F9F4CC-6F98-4617-87ED-9DBB359119FC}" type="sibTrans" cxnId="{6974DCF5-F6F8-4B70-86F3-6B7FDB48CDD0}">
      <dgm:prSet/>
      <dgm:spPr/>
      <dgm:t>
        <a:bodyPr/>
        <a:lstStyle/>
        <a:p>
          <a:endParaRPr lang="it-IT"/>
        </a:p>
      </dgm:t>
    </dgm:pt>
    <dgm:pt modelId="{08917AB9-ADCF-46E2-8202-EC6140E812F8}">
      <dgm:prSet phldrT="[Testo]"/>
      <dgm:spPr/>
      <dgm:t>
        <a:bodyPr/>
        <a:lstStyle/>
        <a:p>
          <a:r>
            <a:rPr lang="it-IT" b="1" dirty="0" smtClean="0">
              <a:hlinkClick xmlns:r="http://schemas.openxmlformats.org/officeDocument/2006/relationships" r:id="rId2"/>
            </a:rPr>
            <a:t>EGJOO (Ostruzione del deflusso EGJ)</a:t>
          </a:r>
          <a:r>
            <a:rPr lang="it-IT" b="1" dirty="0" smtClean="0"/>
            <a:t>:</a:t>
          </a:r>
          <a:r>
            <a:rPr lang="it-IT" dirty="0" smtClean="0"/>
            <a:t> </a:t>
          </a:r>
          <a:r>
            <a:rPr lang="it-IT" dirty="0" smtClean="0"/>
            <a:t>Caratterizzata da mancato rilassamento del LES </a:t>
          </a:r>
          <a:r>
            <a:rPr lang="it-IT" dirty="0" smtClean="0"/>
            <a:t>ma con peristalsi residua.</a:t>
          </a:r>
          <a:endParaRPr lang="it-IT" dirty="0"/>
        </a:p>
      </dgm:t>
    </dgm:pt>
    <dgm:pt modelId="{5CA7FA68-54DC-4B7A-B39C-DBF0F34FC87B}" type="parTrans" cxnId="{155BF241-9253-4234-8676-F1CAD1111B20}">
      <dgm:prSet/>
      <dgm:spPr/>
      <dgm:t>
        <a:bodyPr/>
        <a:lstStyle/>
        <a:p>
          <a:endParaRPr lang="it-IT"/>
        </a:p>
      </dgm:t>
    </dgm:pt>
    <dgm:pt modelId="{EFD32DAE-10BA-4A39-B9D7-A0A8EF510E93}" type="sibTrans" cxnId="{155BF241-9253-4234-8676-F1CAD1111B20}">
      <dgm:prSet/>
      <dgm:spPr/>
      <dgm:t>
        <a:bodyPr/>
        <a:lstStyle/>
        <a:p>
          <a:endParaRPr lang="it-IT"/>
        </a:p>
      </dgm:t>
    </dgm:pt>
    <dgm:pt modelId="{71FB530A-330E-4E2C-8E15-922819EE145A}">
      <dgm:prSet/>
      <dgm:spPr/>
      <dgm:t>
        <a:bodyPr/>
        <a:lstStyle/>
        <a:p>
          <a:r>
            <a:rPr lang="it-IT" b="1" smtClean="0"/>
            <a:t>Disturbi della peristalsi (non ostruzioni)</a:t>
          </a:r>
          <a:endParaRPr lang="it-IT"/>
        </a:p>
      </dgm:t>
    </dgm:pt>
    <dgm:pt modelId="{67F77511-62D0-48F7-A3CB-328B53521120}" type="parTrans" cxnId="{3D511DED-7106-42DC-8C19-FD1C34E58CCC}">
      <dgm:prSet/>
      <dgm:spPr/>
      <dgm:t>
        <a:bodyPr/>
        <a:lstStyle/>
        <a:p>
          <a:endParaRPr lang="it-IT"/>
        </a:p>
      </dgm:t>
    </dgm:pt>
    <dgm:pt modelId="{EC4F166F-474E-436B-BB2C-1507C461A119}" type="sibTrans" cxnId="{3D511DED-7106-42DC-8C19-FD1C34E58CCC}">
      <dgm:prSet/>
      <dgm:spPr/>
      <dgm:t>
        <a:bodyPr/>
        <a:lstStyle/>
        <a:p>
          <a:endParaRPr lang="it-IT"/>
        </a:p>
      </dgm:t>
    </dgm:pt>
    <dgm:pt modelId="{04510C74-7B85-4F80-98A9-C9D106193779}">
      <dgm:prSet/>
      <dgm:spPr/>
      <dgm:t>
        <a:bodyPr/>
        <a:lstStyle/>
        <a:p>
          <a:r>
            <a:rPr lang="it-IT" b="1" dirty="0" smtClean="0"/>
            <a:t>Assenza di contrattilità:</a:t>
          </a:r>
          <a:r>
            <a:rPr lang="it-IT" dirty="0" smtClean="0"/>
            <a:t> Nessuna contrazione peristaltica rilevabile.</a:t>
          </a:r>
          <a:endParaRPr lang="it-IT" dirty="0"/>
        </a:p>
      </dgm:t>
    </dgm:pt>
    <dgm:pt modelId="{C86E78E8-B701-42AD-AB46-F938DE764BCF}" type="parTrans" cxnId="{8BE91002-EB24-4311-80B6-7BC5FA0C7F2F}">
      <dgm:prSet/>
      <dgm:spPr/>
      <dgm:t>
        <a:bodyPr/>
        <a:lstStyle/>
        <a:p>
          <a:endParaRPr lang="it-IT"/>
        </a:p>
      </dgm:t>
    </dgm:pt>
    <dgm:pt modelId="{F916DD65-7A2C-405F-A4AA-0801B93512B1}" type="sibTrans" cxnId="{8BE91002-EB24-4311-80B6-7BC5FA0C7F2F}">
      <dgm:prSet/>
      <dgm:spPr/>
      <dgm:t>
        <a:bodyPr/>
        <a:lstStyle/>
        <a:p>
          <a:endParaRPr lang="it-IT"/>
        </a:p>
      </dgm:t>
    </dgm:pt>
    <dgm:pt modelId="{C82DFE4D-9A6B-41EC-8B95-0B90ECD5CD9D}">
      <dgm:prSet/>
      <dgm:spPr/>
      <dgm:t>
        <a:bodyPr/>
        <a:lstStyle/>
        <a:p>
          <a:r>
            <a:rPr lang="it-IT" b="1" dirty="0" smtClean="0"/>
            <a:t>Lo spasmo esofageo distale</a:t>
          </a:r>
          <a:endParaRPr lang="it-IT" b="1" dirty="0"/>
        </a:p>
      </dgm:t>
    </dgm:pt>
    <dgm:pt modelId="{0102ABB0-3E59-4902-875F-E30F3C1C45F1}" type="parTrans" cxnId="{C734FD25-525F-4DD7-9331-F7F1FD1F8F7B}">
      <dgm:prSet/>
      <dgm:spPr/>
      <dgm:t>
        <a:bodyPr/>
        <a:lstStyle/>
        <a:p>
          <a:endParaRPr lang="it-IT"/>
        </a:p>
      </dgm:t>
    </dgm:pt>
    <dgm:pt modelId="{A1D4861E-0BC2-48D9-8781-0E7401B83014}" type="sibTrans" cxnId="{C734FD25-525F-4DD7-9331-F7F1FD1F8F7B}">
      <dgm:prSet/>
      <dgm:spPr/>
      <dgm:t>
        <a:bodyPr/>
        <a:lstStyle/>
        <a:p>
          <a:endParaRPr lang="it-IT"/>
        </a:p>
      </dgm:t>
    </dgm:pt>
    <dgm:pt modelId="{B68AE285-B477-4FF3-8B91-D6FF01535412}">
      <dgm:prSet/>
      <dgm:spPr/>
      <dgm:t>
        <a:bodyPr/>
        <a:lstStyle/>
        <a:p>
          <a:r>
            <a:rPr lang="it-IT" b="1" dirty="0" smtClean="0"/>
            <a:t>Esofago </a:t>
          </a:r>
          <a:r>
            <a:rPr lang="it-IT" b="1" dirty="0" err="1" smtClean="0"/>
            <a:t>ipercontrattile</a:t>
          </a:r>
          <a:r>
            <a:rPr lang="it-IT" b="1" dirty="0" smtClean="0"/>
            <a:t> </a:t>
          </a:r>
          <a:r>
            <a:rPr lang="it-IT" dirty="0" smtClean="0"/>
            <a:t>(</a:t>
          </a:r>
          <a:r>
            <a:rPr lang="it-IT" dirty="0" err="1" smtClean="0"/>
            <a:t>Jackhammer</a:t>
          </a:r>
          <a:r>
            <a:rPr lang="it-IT" dirty="0" smtClean="0"/>
            <a:t> </a:t>
          </a:r>
          <a:r>
            <a:rPr lang="it-IT" dirty="0" err="1" smtClean="0"/>
            <a:t>esophagus</a:t>
          </a:r>
          <a:r>
            <a:rPr lang="it-IT" dirty="0" smtClean="0"/>
            <a:t>)</a:t>
          </a:r>
          <a:r>
            <a:rPr lang="it-IT" b="1" dirty="0" smtClean="0"/>
            <a:t> </a:t>
          </a:r>
          <a:endParaRPr lang="it-IT" b="1" dirty="0"/>
        </a:p>
      </dgm:t>
    </dgm:pt>
    <dgm:pt modelId="{580902AA-DAFD-4A55-9846-73231666F89A}" type="parTrans" cxnId="{FB0492C1-461F-46B1-B2EE-137C50E0080A}">
      <dgm:prSet/>
      <dgm:spPr/>
      <dgm:t>
        <a:bodyPr/>
        <a:lstStyle/>
        <a:p>
          <a:endParaRPr lang="it-IT"/>
        </a:p>
      </dgm:t>
    </dgm:pt>
    <dgm:pt modelId="{25F743A5-EE44-4208-B822-F69DFBC16BCC}" type="sibTrans" cxnId="{FB0492C1-461F-46B1-B2EE-137C50E0080A}">
      <dgm:prSet/>
      <dgm:spPr/>
      <dgm:t>
        <a:bodyPr/>
        <a:lstStyle/>
        <a:p>
          <a:endParaRPr lang="it-IT"/>
        </a:p>
      </dgm:t>
    </dgm:pt>
    <dgm:pt modelId="{596791F3-DA49-429D-9C3E-5DF29ED81AC3}" type="pres">
      <dgm:prSet presAssocID="{B3BA716A-15C9-4B2D-80A6-CB40DA54E64A}" presName="Name0" presStyleCnt="0">
        <dgm:presLayoutVars>
          <dgm:dir/>
          <dgm:animLvl val="lvl"/>
          <dgm:resizeHandles val="exact"/>
        </dgm:presLayoutVars>
      </dgm:prSet>
      <dgm:spPr/>
    </dgm:pt>
    <dgm:pt modelId="{3CC178DA-6CBA-4698-B752-47A17FD7517B}" type="pres">
      <dgm:prSet presAssocID="{1A90E212-FFC6-435C-8A1C-5B8A7CD5D628}" presName="composite" presStyleCnt="0"/>
      <dgm:spPr/>
    </dgm:pt>
    <dgm:pt modelId="{F4D82FBE-21D6-4ADE-90EE-59D5D57EAA47}" type="pres">
      <dgm:prSet presAssocID="{1A90E212-FFC6-435C-8A1C-5B8A7CD5D628}" presName="parTx" presStyleLbl="alignNode1" presStyleIdx="0" presStyleCnt="2">
        <dgm:presLayoutVars>
          <dgm:chMax val="0"/>
          <dgm:chPref val="0"/>
          <dgm:bulletEnabled val="1"/>
        </dgm:presLayoutVars>
      </dgm:prSet>
      <dgm:spPr/>
      <dgm:t>
        <a:bodyPr/>
        <a:lstStyle/>
        <a:p>
          <a:endParaRPr lang="it-IT"/>
        </a:p>
      </dgm:t>
    </dgm:pt>
    <dgm:pt modelId="{FB42807A-7E0E-494D-A574-4AEFA52321D8}" type="pres">
      <dgm:prSet presAssocID="{1A90E212-FFC6-435C-8A1C-5B8A7CD5D628}" presName="desTx" presStyleLbl="alignAccFollowNode1" presStyleIdx="0" presStyleCnt="2">
        <dgm:presLayoutVars>
          <dgm:bulletEnabled val="1"/>
        </dgm:presLayoutVars>
      </dgm:prSet>
      <dgm:spPr/>
      <dgm:t>
        <a:bodyPr/>
        <a:lstStyle/>
        <a:p>
          <a:endParaRPr lang="it-IT"/>
        </a:p>
      </dgm:t>
    </dgm:pt>
    <dgm:pt modelId="{414C73F6-10BA-4318-88E9-D40825BA2C73}" type="pres">
      <dgm:prSet presAssocID="{83A089B5-D0B1-4F89-B074-60AD16A87C8D}" presName="space" presStyleCnt="0"/>
      <dgm:spPr/>
    </dgm:pt>
    <dgm:pt modelId="{31B2542F-D939-4307-A11E-62D5A8E0E7C0}" type="pres">
      <dgm:prSet presAssocID="{71FB530A-330E-4E2C-8E15-922819EE145A}" presName="composite" presStyleCnt="0"/>
      <dgm:spPr/>
    </dgm:pt>
    <dgm:pt modelId="{95333440-6730-4CFF-BBC2-6B80F4AF4820}" type="pres">
      <dgm:prSet presAssocID="{71FB530A-330E-4E2C-8E15-922819EE145A}" presName="parTx" presStyleLbl="alignNode1" presStyleIdx="1" presStyleCnt="2">
        <dgm:presLayoutVars>
          <dgm:chMax val="0"/>
          <dgm:chPref val="0"/>
          <dgm:bulletEnabled val="1"/>
        </dgm:presLayoutVars>
      </dgm:prSet>
      <dgm:spPr/>
    </dgm:pt>
    <dgm:pt modelId="{B61917C4-BA69-4E59-9F39-D153DF2C3EF7}" type="pres">
      <dgm:prSet presAssocID="{71FB530A-330E-4E2C-8E15-922819EE145A}" presName="desTx" presStyleLbl="alignAccFollowNode1" presStyleIdx="1" presStyleCnt="2">
        <dgm:presLayoutVars>
          <dgm:bulletEnabled val="1"/>
        </dgm:presLayoutVars>
      </dgm:prSet>
      <dgm:spPr/>
      <dgm:t>
        <a:bodyPr/>
        <a:lstStyle/>
        <a:p>
          <a:endParaRPr lang="it-IT"/>
        </a:p>
      </dgm:t>
    </dgm:pt>
  </dgm:ptLst>
  <dgm:cxnLst>
    <dgm:cxn modelId="{C734FD25-525F-4DD7-9331-F7F1FD1F8F7B}" srcId="{71FB530A-330E-4E2C-8E15-922819EE145A}" destId="{C82DFE4D-9A6B-41EC-8B95-0B90ECD5CD9D}" srcOrd="1" destOrd="0" parTransId="{0102ABB0-3E59-4902-875F-E30F3C1C45F1}" sibTransId="{A1D4861E-0BC2-48D9-8781-0E7401B83014}"/>
    <dgm:cxn modelId="{D1E10707-F5AB-41CB-A6BB-58203C35B0CF}" type="presOf" srcId="{08917AB9-ADCF-46E2-8202-EC6140E812F8}" destId="{FB42807A-7E0E-494D-A574-4AEFA52321D8}" srcOrd="0" destOrd="1" presId="urn:microsoft.com/office/officeart/2005/8/layout/hList1"/>
    <dgm:cxn modelId="{3D511DED-7106-42DC-8C19-FD1C34E58CCC}" srcId="{B3BA716A-15C9-4B2D-80A6-CB40DA54E64A}" destId="{71FB530A-330E-4E2C-8E15-922819EE145A}" srcOrd="1" destOrd="0" parTransId="{67F77511-62D0-48F7-A3CB-328B53521120}" sibTransId="{EC4F166F-474E-436B-BB2C-1507C461A119}"/>
    <dgm:cxn modelId="{6974DCF5-F6F8-4B70-86F3-6B7FDB48CDD0}" srcId="{1A90E212-FFC6-435C-8A1C-5B8A7CD5D628}" destId="{C07C0F44-3C8A-4822-BE26-2AF0E0B1F87F}" srcOrd="0" destOrd="0" parTransId="{E20F4BA6-5E32-4473-8C8D-5EB1E79DF769}" sibTransId="{53F9F4CC-6F98-4617-87ED-9DBB359119FC}"/>
    <dgm:cxn modelId="{91BC3268-607B-432C-A527-62E409E05703}" type="presOf" srcId="{1A90E212-FFC6-435C-8A1C-5B8A7CD5D628}" destId="{F4D82FBE-21D6-4ADE-90EE-59D5D57EAA47}" srcOrd="0" destOrd="0" presId="urn:microsoft.com/office/officeart/2005/8/layout/hList1"/>
    <dgm:cxn modelId="{155BF241-9253-4234-8676-F1CAD1111B20}" srcId="{1A90E212-FFC6-435C-8A1C-5B8A7CD5D628}" destId="{08917AB9-ADCF-46E2-8202-EC6140E812F8}" srcOrd="1" destOrd="0" parTransId="{5CA7FA68-54DC-4B7A-B39C-DBF0F34FC87B}" sibTransId="{EFD32DAE-10BA-4A39-B9D7-A0A8EF510E93}"/>
    <dgm:cxn modelId="{9DB6C399-A015-4ED6-86D9-9BB35B5DC15F}" srcId="{B3BA716A-15C9-4B2D-80A6-CB40DA54E64A}" destId="{1A90E212-FFC6-435C-8A1C-5B8A7CD5D628}" srcOrd="0" destOrd="0" parTransId="{08B5DA92-8B39-45F6-B739-CE199C83752F}" sibTransId="{83A089B5-D0B1-4F89-B074-60AD16A87C8D}"/>
    <dgm:cxn modelId="{8BE91002-EB24-4311-80B6-7BC5FA0C7F2F}" srcId="{71FB530A-330E-4E2C-8E15-922819EE145A}" destId="{04510C74-7B85-4F80-98A9-C9D106193779}" srcOrd="0" destOrd="0" parTransId="{C86E78E8-B701-42AD-AB46-F938DE764BCF}" sibTransId="{F916DD65-7A2C-405F-A4AA-0801B93512B1}"/>
    <dgm:cxn modelId="{FB0492C1-461F-46B1-B2EE-137C50E0080A}" srcId="{71FB530A-330E-4E2C-8E15-922819EE145A}" destId="{B68AE285-B477-4FF3-8B91-D6FF01535412}" srcOrd="2" destOrd="0" parTransId="{580902AA-DAFD-4A55-9846-73231666F89A}" sibTransId="{25F743A5-EE44-4208-B822-F69DFBC16BCC}"/>
    <dgm:cxn modelId="{3FCB95DD-C457-43DB-A549-4191E2CC23A0}" type="presOf" srcId="{B3BA716A-15C9-4B2D-80A6-CB40DA54E64A}" destId="{596791F3-DA49-429D-9C3E-5DF29ED81AC3}" srcOrd="0" destOrd="0" presId="urn:microsoft.com/office/officeart/2005/8/layout/hList1"/>
    <dgm:cxn modelId="{F785AA8F-68A8-4613-A46A-FCB9844C5C5B}" type="presOf" srcId="{71FB530A-330E-4E2C-8E15-922819EE145A}" destId="{95333440-6730-4CFF-BBC2-6B80F4AF4820}" srcOrd="0" destOrd="0" presId="urn:microsoft.com/office/officeart/2005/8/layout/hList1"/>
    <dgm:cxn modelId="{B215B55C-979A-478C-A672-9A8C2F96326E}" type="presOf" srcId="{C07C0F44-3C8A-4822-BE26-2AF0E0B1F87F}" destId="{FB42807A-7E0E-494D-A574-4AEFA52321D8}" srcOrd="0" destOrd="0" presId="urn:microsoft.com/office/officeart/2005/8/layout/hList1"/>
    <dgm:cxn modelId="{3DEAC948-CB9C-4E3D-BFE8-91706ACFCF23}" type="presOf" srcId="{C82DFE4D-9A6B-41EC-8B95-0B90ECD5CD9D}" destId="{B61917C4-BA69-4E59-9F39-D153DF2C3EF7}" srcOrd="0" destOrd="1" presId="urn:microsoft.com/office/officeart/2005/8/layout/hList1"/>
    <dgm:cxn modelId="{E1FBB067-9B0D-4D49-9DEF-B205B8471B71}" type="presOf" srcId="{04510C74-7B85-4F80-98A9-C9D106193779}" destId="{B61917C4-BA69-4E59-9F39-D153DF2C3EF7}" srcOrd="0" destOrd="0" presId="urn:microsoft.com/office/officeart/2005/8/layout/hList1"/>
    <dgm:cxn modelId="{CDB33F90-5B72-4C89-8488-981BE7C9FBAA}" type="presOf" srcId="{B68AE285-B477-4FF3-8B91-D6FF01535412}" destId="{B61917C4-BA69-4E59-9F39-D153DF2C3EF7}" srcOrd="0" destOrd="2" presId="urn:microsoft.com/office/officeart/2005/8/layout/hList1"/>
    <dgm:cxn modelId="{3CD1B464-2949-4D45-AFF1-72CE7789664B}" type="presParOf" srcId="{596791F3-DA49-429D-9C3E-5DF29ED81AC3}" destId="{3CC178DA-6CBA-4698-B752-47A17FD7517B}" srcOrd="0" destOrd="0" presId="urn:microsoft.com/office/officeart/2005/8/layout/hList1"/>
    <dgm:cxn modelId="{D726D4B8-8656-40A4-95B4-5608BD7074B1}" type="presParOf" srcId="{3CC178DA-6CBA-4698-B752-47A17FD7517B}" destId="{F4D82FBE-21D6-4ADE-90EE-59D5D57EAA47}" srcOrd="0" destOrd="0" presId="urn:microsoft.com/office/officeart/2005/8/layout/hList1"/>
    <dgm:cxn modelId="{068D019D-EDAE-4FBF-B36D-3D798BBABA1B}" type="presParOf" srcId="{3CC178DA-6CBA-4698-B752-47A17FD7517B}" destId="{FB42807A-7E0E-494D-A574-4AEFA52321D8}" srcOrd="1" destOrd="0" presId="urn:microsoft.com/office/officeart/2005/8/layout/hList1"/>
    <dgm:cxn modelId="{D7AC3C11-3F10-4F7B-8A77-79EEC3B6A358}" type="presParOf" srcId="{596791F3-DA49-429D-9C3E-5DF29ED81AC3}" destId="{414C73F6-10BA-4318-88E9-D40825BA2C73}" srcOrd="1" destOrd="0" presId="urn:microsoft.com/office/officeart/2005/8/layout/hList1"/>
    <dgm:cxn modelId="{43BEE40E-E9A9-4363-B9A9-07A713F208AE}" type="presParOf" srcId="{596791F3-DA49-429D-9C3E-5DF29ED81AC3}" destId="{31B2542F-D939-4307-A11E-62D5A8E0E7C0}" srcOrd="2" destOrd="0" presId="urn:microsoft.com/office/officeart/2005/8/layout/hList1"/>
    <dgm:cxn modelId="{FA2C4F96-9BD6-44AD-BF6E-92667365B0B0}" type="presParOf" srcId="{31B2542F-D939-4307-A11E-62D5A8E0E7C0}" destId="{95333440-6730-4CFF-BBC2-6B80F4AF4820}" srcOrd="0" destOrd="0" presId="urn:microsoft.com/office/officeart/2005/8/layout/hList1"/>
    <dgm:cxn modelId="{2E858E67-A2DD-4330-90D2-C201F05814EB}" type="presParOf" srcId="{31B2542F-D939-4307-A11E-62D5A8E0E7C0}" destId="{B61917C4-BA69-4E59-9F39-D153DF2C3EF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BA716A-15C9-4B2D-80A6-CB40DA54E64A}"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it-IT"/>
        </a:p>
      </dgm:t>
    </dgm:pt>
    <dgm:pt modelId="{1A90E212-FFC6-435C-8A1C-5B8A7CD5D628}">
      <dgm:prSet phldrT="[Testo]"/>
      <dgm:spPr/>
      <dgm:t>
        <a:bodyPr/>
        <a:lstStyle/>
        <a:p>
          <a:r>
            <a:rPr lang="it-IT" b="1" dirty="0" smtClean="0"/>
            <a:t>Disturbi dell'ostruzione del deflusso della giunzione esofagogastrica (EGJOO)</a:t>
          </a:r>
          <a:endParaRPr lang="it-IT" dirty="0"/>
        </a:p>
      </dgm:t>
    </dgm:pt>
    <dgm:pt modelId="{08B5DA92-8B39-45F6-B739-CE199C83752F}" type="parTrans" cxnId="{9DB6C399-A015-4ED6-86D9-9BB35B5DC15F}">
      <dgm:prSet/>
      <dgm:spPr/>
      <dgm:t>
        <a:bodyPr/>
        <a:lstStyle/>
        <a:p>
          <a:endParaRPr lang="it-IT"/>
        </a:p>
      </dgm:t>
    </dgm:pt>
    <dgm:pt modelId="{83A089B5-D0B1-4F89-B074-60AD16A87C8D}" type="sibTrans" cxnId="{9DB6C399-A015-4ED6-86D9-9BB35B5DC15F}">
      <dgm:prSet/>
      <dgm:spPr/>
      <dgm:t>
        <a:bodyPr/>
        <a:lstStyle/>
        <a:p>
          <a:endParaRPr lang="it-IT"/>
        </a:p>
      </dgm:t>
    </dgm:pt>
    <dgm:pt modelId="{C07C0F44-3C8A-4822-BE26-2AF0E0B1F87F}">
      <dgm:prSet phldrT="[Testo]"/>
      <dgm:spPr/>
      <dgm:t>
        <a:bodyPr/>
        <a:lstStyle/>
        <a:p>
          <a:r>
            <a:rPr lang="it-IT" b="1" dirty="0" smtClean="0">
              <a:hlinkClick xmlns:r="http://schemas.openxmlformats.org/officeDocument/2006/relationships" r:id="rId1"/>
            </a:rPr>
            <a:t>Acalasia</a:t>
          </a:r>
          <a:r>
            <a:rPr lang="it-IT" b="1" dirty="0" smtClean="0"/>
            <a:t> :</a:t>
          </a:r>
          <a:r>
            <a:rPr lang="it-IT" dirty="0" smtClean="0"/>
            <a:t> Caratterizzata da mancato rilassamento del LES e assenza di peristalsi.</a:t>
          </a:r>
          <a:endParaRPr lang="it-IT" dirty="0"/>
        </a:p>
      </dgm:t>
    </dgm:pt>
    <dgm:pt modelId="{E20F4BA6-5E32-4473-8C8D-5EB1E79DF769}" type="parTrans" cxnId="{6974DCF5-F6F8-4B70-86F3-6B7FDB48CDD0}">
      <dgm:prSet/>
      <dgm:spPr/>
      <dgm:t>
        <a:bodyPr/>
        <a:lstStyle/>
        <a:p>
          <a:endParaRPr lang="it-IT"/>
        </a:p>
      </dgm:t>
    </dgm:pt>
    <dgm:pt modelId="{53F9F4CC-6F98-4617-87ED-9DBB359119FC}" type="sibTrans" cxnId="{6974DCF5-F6F8-4B70-86F3-6B7FDB48CDD0}">
      <dgm:prSet/>
      <dgm:spPr/>
      <dgm:t>
        <a:bodyPr/>
        <a:lstStyle/>
        <a:p>
          <a:endParaRPr lang="it-IT"/>
        </a:p>
      </dgm:t>
    </dgm:pt>
    <dgm:pt modelId="{08917AB9-ADCF-46E2-8202-EC6140E812F8}">
      <dgm:prSet phldrT="[Testo]"/>
      <dgm:spPr/>
      <dgm:t>
        <a:bodyPr/>
        <a:lstStyle/>
        <a:p>
          <a:r>
            <a:rPr lang="it-IT" b="1" dirty="0" smtClean="0">
              <a:hlinkClick xmlns:r="http://schemas.openxmlformats.org/officeDocument/2006/relationships" r:id="rId2"/>
            </a:rPr>
            <a:t>EGJOO (Ostruzione del deflusso EGJ)</a:t>
          </a:r>
          <a:r>
            <a:rPr lang="it-IT" b="1" dirty="0" smtClean="0"/>
            <a:t>:</a:t>
          </a:r>
          <a:r>
            <a:rPr lang="it-IT" dirty="0" smtClean="0"/>
            <a:t> </a:t>
          </a:r>
          <a:r>
            <a:rPr lang="it-IT" dirty="0" smtClean="0"/>
            <a:t>Caratterizzata da mancato rilassamento del LES </a:t>
          </a:r>
          <a:r>
            <a:rPr lang="it-IT" dirty="0" smtClean="0"/>
            <a:t>ma con peristalsi residua.</a:t>
          </a:r>
          <a:endParaRPr lang="it-IT" dirty="0"/>
        </a:p>
      </dgm:t>
    </dgm:pt>
    <dgm:pt modelId="{5CA7FA68-54DC-4B7A-B39C-DBF0F34FC87B}" type="parTrans" cxnId="{155BF241-9253-4234-8676-F1CAD1111B20}">
      <dgm:prSet/>
      <dgm:spPr/>
      <dgm:t>
        <a:bodyPr/>
        <a:lstStyle/>
        <a:p>
          <a:endParaRPr lang="it-IT"/>
        </a:p>
      </dgm:t>
    </dgm:pt>
    <dgm:pt modelId="{EFD32DAE-10BA-4A39-B9D7-A0A8EF510E93}" type="sibTrans" cxnId="{155BF241-9253-4234-8676-F1CAD1111B20}">
      <dgm:prSet/>
      <dgm:spPr/>
      <dgm:t>
        <a:bodyPr/>
        <a:lstStyle/>
        <a:p>
          <a:endParaRPr lang="it-IT"/>
        </a:p>
      </dgm:t>
    </dgm:pt>
    <dgm:pt modelId="{71FB530A-330E-4E2C-8E15-922819EE145A}">
      <dgm:prSet/>
      <dgm:spPr/>
      <dgm:t>
        <a:bodyPr/>
        <a:lstStyle/>
        <a:p>
          <a:r>
            <a:rPr lang="it-IT" b="1" smtClean="0"/>
            <a:t>Disturbi della peristalsi (non ostruzioni)</a:t>
          </a:r>
          <a:endParaRPr lang="it-IT"/>
        </a:p>
      </dgm:t>
    </dgm:pt>
    <dgm:pt modelId="{67F77511-62D0-48F7-A3CB-328B53521120}" type="parTrans" cxnId="{3D511DED-7106-42DC-8C19-FD1C34E58CCC}">
      <dgm:prSet/>
      <dgm:spPr/>
      <dgm:t>
        <a:bodyPr/>
        <a:lstStyle/>
        <a:p>
          <a:endParaRPr lang="it-IT"/>
        </a:p>
      </dgm:t>
    </dgm:pt>
    <dgm:pt modelId="{EC4F166F-474E-436B-BB2C-1507C461A119}" type="sibTrans" cxnId="{3D511DED-7106-42DC-8C19-FD1C34E58CCC}">
      <dgm:prSet/>
      <dgm:spPr/>
      <dgm:t>
        <a:bodyPr/>
        <a:lstStyle/>
        <a:p>
          <a:endParaRPr lang="it-IT"/>
        </a:p>
      </dgm:t>
    </dgm:pt>
    <dgm:pt modelId="{04510C74-7B85-4F80-98A9-C9D106193779}">
      <dgm:prSet/>
      <dgm:spPr/>
      <dgm:t>
        <a:bodyPr/>
        <a:lstStyle/>
        <a:p>
          <a:r>
            <a:rPr lang="it-IT" b="1" dirty="0" smtClean="0"/>
            <a:t>Assenza di contrattilità:</a:t>
          </a:r>
          <a:r>
            <a:rPr lang="it-IT" dirty="0" smtClean="0"/>
            <a:t> Nessuna contrazione peristaltica rilevabile.</a:t>
          </a:r>
          <a:endParaRPr lang="it-IT" dirty="0"/>
        </a:p>
      </dgm:t>
    </dgm:pt>
    <dgm:pt modelId="{C86E78E8-B701-42AD-AB46-F938DE764BCF}" type="parTrans" cxnId="{8BE91002-EB24-4311-80B6-7BC5FA0C7F2F}">
      <dgm:prSet/>
      <dgm:spPr/>
      <dgm:t>
        <a:bodyPr/>
        <a:lstStyle/>
        <a:p>
          <a:endParaRPr lang="it-IT"/>
        </a:p>
      </dgm:t>
    </dgm:pt>
    <dgm:pt modelId="{F916DD65-7A2C-405F-A4AA-0801B93512B1}" type="sibTrans" cxnId="{8BE91002-EB24-4311-80B6-7BC5FA0C7F2F}">
      <dgm:prSet/>
      <dgm:spPr/>
      <dgm:t>
        <a:bodyPr/>
        <a:lstStyle/>
        <a:p>
          <a:endParaRPr lang="it-IT"/>
        </a:p>
      </dgm:t>
    </dgm:pt>
    <dgm:pt modelId="{C82DFE4D-9A6B-41EC-8B95-0B90ECD5CD9D}">
      <dgm:prSet/>
      <dgm:spPr/>
      <dgm:t>
        <a:bodyPr/>
        <a:lstStyle/>
        <a:p>
          <a:r>
            <a:rPr lang="it-IT" b="1" dirty="0" smtClean="0"/>
            <a:t>Lo spasmo esofageo distale</a:t>
          </a:r>
          <a:endParaRPr lang="it-IT" b="1" dirty="0"/>
        </a:p>
      </dgm:t>
    </dgm:pt>
    <dgm:pt modelId="{0102ABB0-3E59-4902-875F-E30F3C1C45F1}" type="parTrans" cxnId="{C734FD25-525F-4DD7-9331-F7F1FD1F8F7B}">
      <dgm:prSet/>
      <dgm:spPr/>
      <dgm:t>
        <a:bodyPr/>
        <a:lstStyle/>
        <a:p>
          <a:endParaRPr lang="it-IT"/>
        </a:p>
      </dgm:t>
    </dgm:pt>
    <dgm:pt modelId="{A1D4861E-0BC2-48D9-8781-0E7401B83014}" type="sibTrans" cxnId="{C734FD25-525F-4DD7-9331-F7F1FD1F8F7B}">
      <dgm:prSet/>
      <dgm:spPr/>
      <dgm:t>
        <a:bodyPr/>
        <a:lstStyle/>
        <a:p>
          <a:endParaRPr lang="it-IT"/>
        </a:p>
      </dgm:t>
    </dgm:pt>
    <dgm:pt modelId="{B68AE285-B477-4FF3-8B91-D6FF01535412}">
      <dgm:prSet/>
      <dgm:spPr/>
      <dgm:t>
        <a:bodyPr/>
        <a:lstStyle/>
        <a:p>
          <a:r>
            <a:rPr lang="it-IT" b="1" dirty="0" smtClean="0"/>
            <a:t>Esofago </a:t>
          </a:r>
          <a:r>
            <a:rPr lang="it-IT" b="1" dirty="0" err="1" smtClean="0"/>
            <a:t>ipercontrattile</a:t>
          </a:r>
          <a:r>
            <a:rPr lang="it-IT" b="1" dirty="0" smtClean="0"/>
            <a:t> </a:t>
          </a:r>
          <a:r>
            <a:rPr lang="it-IT" dirty="0" smtClean="0"/>
            <a:t>(</a:t>
          </a:r>
          <a:r>
            <a:rPr lang="it-IT" dirty="0" err="1" smtClean="0"/>
            <a:t>Jackhammer</a:t>
          </a:r>
          <a:r>
            <a:rPr lang="it-IT" dirty="0" smtClean="0"/>
            <a:t> </a:t>
          </a:r>
          <a:r>
            <a:rPr lang="it-IT" dirty="0" err="1" smtClean="0"/>
            <a:t>esophagus</a:t>
          </a:r>
          <a:r>
            <a:rPr lang="it-IT" dirty="0" smtClean="0"/>
            <a:t>)</a:t>
          </a:r>
          <a:r>
            <a:rPr lang="it-IT" b="1" dirty="0" smtClean="0"/>
            <a:t> </a:t>
          </a:r>
          <a:endParaRPr lang="it-IT" b="1" dirty="0"/>
        </a:p>
      </dgm:t>
    </dgm:pt>
    <dgm:pt modelId="{580902AA-DAFD-4A55-9846-73231666F89A}" type="parTrans" cxnId="{FB0492C1-461F-46B1-B2EE-137C50E0080A}">
      <dgm:prSet/>
      <dgm:spPr/>
      <dgm:t>
        <a:bodyPr/>
        <a:lstStyle/>
        <a:p>
          <a:endParaRPr lang="it-IT"/>
        </a:p>
      </dgm:t>
    </dgm:pt>
    <dgm:pt modelId="{25F743A5-EE44-4208-B822-F69DFBC16BCC}" type="sibTrans" cxnId="{FB0492C1-461F-46B1-B2EE-137C50E0080A}">
      <dgm:prSet/>
      <dgm:spPr/>
      <dgm:t>
        <a:bodyPr/>
        <a:lstStyle/>
        <a:p>
          <a:endParaRPr lang="it-IT"/>
        </a:p>
      </dgm:t>
    </dgm:pt>
    <dgm:pt modelId="{596791F3-DA49-429D-9C3E-5DF29ED81AC3}" type="pres">
      <dgm:prSet presAssocID="{B3BA716A-15C9-4B2D-80A6-CB40DA54E64A}" presName="Name0" presStyleCnt="0">
        <dgm:presLayoutVars>
          <dgm:dir/>
          <dgm:animLvl val="lvl"/>
          <dgm:resizeHandles val="exact"/>
        </dgm:presLayoutVars>
      </dgm:prSet>
      <dgm:spPr/>
    </dgm:pt>
    <dgm:pt modelId="{3CC178DA-6CBA-4698-B752-47A17FD7517B}" type="pres">
      <dgm:prSet presAssocID="{1A90E212-FFC6-435C-8A1C-5B8A7CD5D628}" presName="composite" presStyleCnt="0"/>
      <dgm:spPr/>
    </dgm:pt>
    <dgm:pt modelId="{F4D82FBE-21D6-4ADE-90EE-59D5D57EAA47}" type="pres">
      <dgm:prSet presAssocID="{1A90E212-FFC6-435C-8A1C-5B8A7CD5D628}" presName="parTx" presStyleLbl="alignNode1" presStyleIdx="0" presStyleCnt="2">
        <dgm:presLayoutVars>
          <dgm:chMax val="0"/>
          <dgm:chPref val="0"/>
          <dgm:bulletEnabled val="1"/>
        </dgm:presLayoutVars>
      </dgm:prSet>
      <dgm:spPr/>
      <dgm:t>
        <a:bodyPr/>
        <a:lstStyle/>
        <a:p>
          <a:endParaRPr lang="it-IT"/>
        </a:p>
      </dgm:t>
    </dgm:pt>
    <dgm:pt modelId="{FB42807A-7E0E-494D-A574-4AEFA52321D8}" type="pres">
      <dgm:prSet presAssocID="{1A90E212-FFC6-435C-8A1C-5B8A7CD5D628}" presName="desTx" presStyleLbl="alignAccFollowNode1" presStyleIdx="0" presStyleCnt="2">
        <dgm:presLayoutVars>
          <dgm:bulletEnabled val="1"/>
        </dgm:presLayoutVars>
      </dgm:prSet>
      <dgm:spPr/>
      <dgm:t>
        <a:bodyPr/>
        <a:lstStyle/>
        <a:p>
          <a:endParaRPr lang="it-IT"/>
        </a:p>
      </dgm:t>
    </dgm:pt>
    <dgm:pt modelId="{414C73F6-10BA-4318-88E9-D40825BA2C73}" type="pres">
      <dgm:prSet presAssocID="{83A089B5-D0B1-4F89-B074-60AD16A87C8D}" presName="space" presStyleCnt="0"/>
      <dgm:spPr/>
    </dgm:pt>
    <dgm:pt modelId="{31B2542F-D939-4307-A11E-62D5A8E0E7C0}" type="pres">
      <dgm:prSet presAssocID="{71FB530A-330E-4E2C-8E15-922819EE145A}" presName="composite" presStyleCnt="0"/>
      <dgm:spPr/>
    </dgm:pt>
    <dgm:pt modelId="{95333440-6730-4CFF-BBC2-6B80F4AF4820}" type="pres">
      <dgm:prSet presAssocID="{71FB530A-330E-4E2C-8E15-922819EE145A}" presName="parTx" presStyleLbl="alignNode1" presStyleIdx="1" presStyleCnt="2">
        <dgm:presLayoutVars>
          <dgm:chMax val="0"/>
          <dgm:chPref val="0"/>
          <dgm:bulletEnabled val="1"/>
        </dgm:presLayoutVars>
      </dgm:prSet>
      <dgm:spPr/>
    </dgm:pt>
    <dgm:pt modelId="{B61917C4-BA69-4E59-9F39-D153DF2C3EF7}" type="pres">
      <dgm:prSet presAssocID="{71FB530A-330E-4E2C-8E15-922819EE145A}" presName="desTx" presStyleLbl="alignAccFollowNode1" presStyleIdx="1" presStyleCnt="2">
        <dgm:presLayoutVars>
          <dgm:bulletEnabled val="1"/>
        </dgm:presLayoutVars>
      </dgm:prSet>
      <dgm:spPr/>
      <dgm:t>
        <a:bodyPr/>
        <a:lstStyle/>
        <a:p>
          <a:endParaRPr lang="it-IT"/>
        </a:p>
      </dgm:t>
    </dgm:pt>
  </dgm:ptLst>
  <dgm:cxnLst>
    <dgm:cxn modelId="{C734FD25-525F-4DD7-9331-F7F1FD1F8F7B}" srcId="{71FB530A-330E-4E2C-8E15-922819EE145A}" destId="{C82DFE4D-9A6B-41EC-8B95-0B90ECD5CD9D}" srcOrd="1" destOrd="0" parTransId="{0102ABB0-3E59-4902-875F-E30F3C1C45F1}" sibTransId="{A1D4861E-0BC2-48D9-8781-0E7401B83014}"/>
    <dgm:cxn modelId="{D1E10707-F5AB-41CB-A6BB-58203C35B0CF}" type="presOf" srcId="{08917AB9-ADCF-46E2-8202-EC6140E812F8}" destId="{FB42807A-7E0E-494D-A574-4AEFA52321D8}" srcOrd="0" destOrd="1" presId="urn:microsoft.com/office/officeart/2005/8/layout/hList1"/>
    <dgm:cxn modelId="{3D511DED-7106-42DC-8C19-FD1C34E58CCC}" srcId="{B3BA716A-15C9-4B2D-80A6-CB40DA54E64A}" destId="{71FB530A-330E-4E2C-8E15-922819EE145A}" srcOrd="1" destOrd="0" parTransId="{67F77511-62D0-48F7-A3CB-328B53521120}" sibTransId="{EC4F166F-474E-436B-BB2C-1507C461A119}"/>
    <dgm:cxn modelId="{6974DCF5-F6F8-4B70-86F3-6B7FDB48CDD0}" srcId="{1A90E212-FFC6-435C-8A1C-5B8A7CD5D628}" destId="{C07C0F44-3C8A-4822-BE26-2AF0E0B1F87F}" srcOrd="0" destOrd="0" parTransId="{E20F4BA6-5E32-4473-8C8D-5EB1E79DF769}" sibTransId="{53F9F4CC-6F98-4617-87ED-9DBB359119FC}"/>
    <dgm:cxn modelId="{91BC3268-607B-432C-A527-62E409E05703}" type="presOf" srcId="{1A90E212-FFC6-435C-8A1C-5B8A7CD5D628}" destId="{F4D82FBE-21D6-4ADE-90EE-59D5D57EAA47}" srcOrd="0" destOrd="0" presId="urn:microsoft.com/office/officeart/2005/8/layout/hList1"/>
    <dgm:cxn modelId="{155BF241-9253-4234-8676-F1CAD1111B20}" srcId="{1A90E212-FFC6-435C-8A1C-5B8A7CD5D628}" destId="{08917AB9-ADCF-46E2-8202-EC6140E812F8}" srcOrd="1" destOrd="0" parTransId="{5CA7FA68-54DC-4B7A-B39C-DBF0F34FC87B}" sibTransId="{EFD32DAE-10BA-4A39-B9D7-A0A8EF510E93}"/>
    <dgm:cxn modelId="{9DB6C399-A015-4ED6-86D9-9BB35B5DC15F}" srcId="{B3BA716A-15C9-4B2D-80A6-CB40DA54E64A}" destId="{1A90E212-FFC6-435C-8A1C-5B8A7CD5D628}" srcOrd="0" destOrd="0" parTransId="{08B5DA92-8B39-45F6-B739-CE199C83752F}" sibTransId="{83A089B5-D0B1-4F89-B074-60AD16A87C8D}"/>
    <dgm:cxn modelId="{8BE91002-EB24-4311-80B6-7BC5FA0C7F2F}" srcId="{71FB530A-330E-4E2C-8E15-922819EE145A}" destId="{04510C74-7B85-4F80-98A9-C9D106193779}" srcOrd="0" destOrd="0" parTransId="{C86E78E8-B701-42AD-AB46-F938DE764BCF}" sibTransId="{F916DD65-7A2C-405F-A4AA-0801B93512B1}"/>
    <dgm:cxn modelId="{FB0492C1-461F-46B1-B2EE-137C50E0080A}" srcId="{71FB530A-330E-4E2C-8E15-922819EE145A}" destId="{B68AE285-B477-4FF3-8B91-D6FF01535412}" srcOrd="2" destOrd="0" parTransId="{580902AA-DAFD-4A55-9846-73231666F89A}" sibTransId="{25F743A5-EE44-4208-B822-F69DFBC16BCC}"/>
    <dgm:cxn modelId="{3FCB95DD-C457-43DB-A549-4191E2CC23A0}" type="presOf" srcId="{B3BA716A-15C9-4B2D-80A6-CB40DA54E64A}" destId="{596791F3-DA49-429D-9C3E-5DF29ED81AC3}" srcOrd="0" destOrd="0" presId="urn:microsoft.com/office/officeart/2005/8/layout/hList1"/>
    <dgm:cxn modelId="{F785AA8F-68A8-4613-A46A-FCB9844C5C5B}" type="presOf" srcId="{71FB530A-330E-4E2C-8E15-922819EE145A}" destId="{95333440-6730-4CFF-BBC2-6B80F4AF4820}" srcOrd="0" destOrd="0" presId="urn:microsoft.com/office/officeart/2005/8/layout/hList1"/>
    <dgm:cxn modelId="{B215B55C-979A-478C-A672-9A8C2F96326E}" type="presOf" srcId="{C07C0F44-3C8A-4822-BE26-2AF0E0B1F87F}" destId="{FB42807A-7E0E-494D-A574-4AEFA52321D8}" srcOrd="0" destOrd="0" presId="urn:microsoft.com/office/officeart/2005/8/layout/hList1"/>
    <dgm:cxn modelId="{3DEAC948-CB9C-4E3D-BFE8-91706ACFCF23}" type="presOf" srcId="{C82DFE4D-9A6B-41EC-8B95-0B90ECD5CD9D}" destId="{B61917C4-BA69-4E59-9F39-D153DF2C3EF7}" srcOrd="0" destOrd="1" presId="urn:microsoft.com/office/officeart/2005/8/layout/hList1"/>
    <dgm:cxn modelId="{E1FBB067-9B0D-4D49-9DEF-B205B8471B71}" type="presOf" srcId="{04510C74-7B85-4F80-98A9-C9D106193779}" destId="{B61917C4-BA69-4E59-9F39-D153DF2C3EF7}" srcOrd="0" destOrd="0" presId="urn:microsoft.com/office/officeart/2005/8/layout/hList1"/>
    <dgm:cxn modelId="{CDB33F90-5B72-4C89-8488-981BE7C9FBAA}" type="presOf" srcId="{B68AE285-B477-4FF3-8B91-D6FF01535412}" destId="{B61917C4-BA69-4E59-9F39-D153DF2C3EF7}" srcOrd="0" destOrd="2" presId="urn:microsoft.com/office/officeart/2005/8/layout/hList1"/>
    <dgm:cxn modelId="{3CD1B464-2949-4D45-AFF1-72CE7789664B}" type="presParOf" srcId="{596791F3-DA49-429D-9C3E-5DF29ED81AC3}" destId="{3CC178DA-6CBA-4698-B752-47A17FD7517B}" srcOrd="0" destOrd="0" presId="urn:microsoft.com/office/officeart/2005/8/layout/hList1"/>
    <dgm:cxn modelId="{D726D4B8-8656-40A4-95B4-5608BD7074B1}" type="presParOf" srcId="{3CC178DA-6CBA-4698-B752-47A17FD7517B}" destId="{F4D82FBE-21D6-4ADE-90EE-59D5D57EAA47}" srcOrd="0" destOrd="0" presId="urn:microsoft.com/office/officeart/2005/8/layout/hList1"/>
    <dgm:cxn modelId="{068D019D-EDAE-4FBF-B36D-3D798BBABA1B}" type="presParOf" srcId="{3CC178DA-6CBA-4698-B752-47A17FD7517B}" destId="{FB42807A-7E0E-494D-A574-4AEFA52321D8}" srcOrd="1" destOrd="0" presId="urn:microsoft.com/office/officeart/2005/8/layout/hList1"/>
    <dgm:cxn modelId="{D7AC3C11-3F10-4F7B-8A77-79EEC3B6A358}" type="presParOf" srcId="{596791F3-DA49-429D-9C3E-5DF29ED81AC3}" destId="{414C73F6-10BA-4318-88E9-D40825BA2C73}" srcOrd="1" destOrd="0" presId="urn:microsoft.com/office/officeart/2005/8/layout/hList1"/>
    <dgm:cxn modelId="{43BEE40E-E9A9-4363-B9A9-07A713F208AE}" type="presParOf" srcId="{596791F3-DA49-429D-9C3E-5DF29ED81AC3}" destId="{31B2542F-D939-4307-A11E-62D5A8E0E7C0}" srcOrd="2" destOrd="0" presId="urn:microsoft.com/office/officeart/2005/8/layout/hList1"/>
    <dgm:cxn modelId="{FA2C4F96-9BD6-44AD-BF6E-92667365B0B0}" type="presParOf" srcId="{31B2542F-D939-4307-A11E-62D5A8E0E7C0}" destId="{95333440-6730-4CFF-BBC2-6B80F4AF4820}" srcOrd="0" destOrd="0" presId="urn:microsoft.com/office/officeart/2005/8/layout/hList1"/>
    <dgm:cxn modelId="{2E858E67-A2DD-4330-90D2-C201F05814EB}" type="presParOf" srcId="{31B2542F-D939-4307-A11E-62D5A8E0E7C0}" destId="{B61917C4-BA69-4E59-9F39-D153DF2C3EF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654F81-D656-406B-A618-D73CB7C080D4}" type="doc">
      <dgm:prSet loTypeId="urn:microsoft.com/office/officeart/2005/8/layout/StepDownProcess" loCatId="process" qsTypeId="urn:microsoft.com/office/officeart/2005/8/quickstyle/3d5" qsCatId="3D" csTypeId="urn:microsoft.com/office/officeart/2005/8/colors/colorful5" csCatId="colorful" phldr="1"/>
      <dgm:spPr/>
      <dgm:t>
        <a:bodyPr/>
        <a:lstStyle/>
        <a:p>
          <a:endParaRPr lang="it-IT"/>
        </a:p>
      </dgm:t>
    </dgm:pt>
    <dgm:pt modelId="{3B64DFFB-C539-4C9D-BFB7-36152258938D}">
      <dgm:prSet phldrT="[Testo]"/>
      <dgm:spPr/>
      <dgm:t>
        <a:bodyPr/>
        <a:lstStyle/>
        <a:p>
          <a:r>
            <a:rPr lang="it-IT" dirty="0" smtClean="0"/>
            <a:t>LES non si rilascia</a:t>
          </a:r>
          <a:endParaRPr lang="it-IT" dirty="0"/>
        </a:p>
      </dgm:t>
    </dgm:pt>
    <dgm:pt modelId="{0A39A8A3-6679-404F-A6B1-49337CE1A78C}" type="parTrans" cxnId="{8316A060-3CB5-4200-BBE5-6F95465A9E67}">
      <dgm:prSet/>
      <dgm:spPr/>
      <dgm:t>
        <a:bodyPr/>
        <a:lstStyle/>
        <a:p>
          <a:endParaRPr lang="it-IT"/>
        </a:p>
      </dgm:t>
    </dgm:pt>
    <dgm:pt modelId="{C2DB611F-8A87-4F92-86F3-4C4AEEB080C8}" type="sibTrans" cxnId="{8316A060-3CB5-4200-BBE5-6F95465A9E67}">
      <dgm:prSet/>
      <dgm:spPr/>
      <dgm:t>
        <a:bodyPr/>
        <a:lstStyle/>
        <a:p>
          <a:endParaRPr lang="it-IT"/>
        </a:p>
      </dgm:t>
    </dgm:pt>
    <dgm:pt modelId="{6382D390-9D10-492E-9F93-B5E18CCFC3F8}">
      <dgm:prSet phldrT="[Testo]"/>
      <dgm:spPr/>
      <dgm:t>
        <a:bodyPr/>
        <a:lstStyle/>
        <a:p>
          <a:r>
            <a:rPr lang="it-IT" dirty="0" smtClean="0"/>
            <a:t>Acalasia</a:t>
          </a:r>
          <a:endParaRPr lang="it-IT" dirty="0"/>
        </a:p>
      </dgm:t>
    </dgm:pt>
    <dgm:pt modelId="{CFC072D2-8DD5-4025-A2E7-D378A211D10C}" type="parTrans" cxnId="{6962F711-D71C-4DB2-9C9B-4E409C069E81}">
      <dgm:prSet/>
      <dgm:spPr/>
      <dgm:t>
        <a:bodyPr/>
        <a:lstStyle/>
        <a:p>
          <a:endParaRPr lang="it-IT"/>
        </a:p>
      </dgm:t>
    </dgm:pt>
    <dgm:pt modelId="{F5F54B5F-AC82-4044-A65D-7E31FDABF6A8}" type="sibTrans" cxnId="{6962F711-D71C-4DB2-9C9B-4E409C069E81}">
      <dgm:prSet/>
      <dgm:spPr/>
      <dgm:t>
        <a:bodyPr/>
        <a:lstStyle/>
        <a:p>
          <a:endParaRPr lang="it-IT"/>
        </a:p>
      </dgm:t>
    </dgm:pt>
    <dgm:pt modelId="{C7772798-D1CD-4D4B-A92A-9CCFC851C697}">
      <dgm:prSet phldrT="[Testo]"/>
      <dgm:spPr/>
      <dgm:t>
        <a:bodyPr/>
        <a:lstStyle/>
        <a:p>
          <a:r>
            <a:rPr lang="it-IT" dirty="0" smtClean="0"/>
            <a:t>LES normale ma contrazioni non coordinate</a:t>
          </a:r>
          <a:endParaRPr lang="it-IT" dirty="0"/>
        </a:p>
      </dgm:t>
    </dgm:pt>
    <dgm:pt modelId="{1F906586-A5B4-4352-815B-AE906DEEF13B}" type="parTrans" cxnId="{7A45AC11-6089-4FA3-BEDA-1B98BD0F49F7}">
      <dgm:prSet/>
      <dgm:spPr/>
      <dgm:t>
        <a:bodyPr/>
        <a:lstStyle/>
        <a:p>
          <a:endParaRPr lang="it-IT"/>
        </a:p>
      </dgm:t>
    </dgm:pt>
    <dgm:pt modelId="{54BAD987-D0AA-4ECE-B160-D5671F1FF31F}" type="sibTrans" cxnId="{7A45AC11-6089-4FA3-BEDA-1B98BD0F49F7}">
      <dgm:prSet/>
      <dgm:spPr/>
      <dgm:t>
        <a:bodyPr/>
        <a:lstStyle/>
        <a:p>
          <a:endParaRPr lang="it-IT"/>
        </a:p>
      </dgm:t>
    </dgm:pt>
    <dgm:pt modelId="{38FBF48B-0C0C-4542-9BB7-4FE3570B702D}">
      <dgm:prSet phldrT="[Testo]"/>
      <dgm:spPr/>
      <dgm:t>
        <a:bodyPr/>
        <a:lstStyle/>
        <a:p>
          <a:r>
            <a:rPr lang="it-IT" dirty="0" smtClean="0"/>
            <a:t>Spasmo esofageo distale</a:t>
          </a:r>
          <a:endParaRPr lang="it-IT" dirty="0"/>
        </a:p>
      </dgm:t>
    </dgm:pt>
    <dgm:pt modelId="{827EEEDD-A0C4-4415-A344-77AE02F23332}" type="parTrans" cxnId="{5B7F46F9-E24A-480B-8DB4-307CCF31951E}">
      <dgm:prSet/>
      <dgm:spPr/>
      <dgm:t>
        <a:bodyPr/>
        <a:lstStyle/>
        <a:p>
          <a:endParaRPr lang="it-IT"/>
        </a:p>
      </dgm:t>
    </dgm:pt>
    <dgm:pt modelId="{1FF788B5-D4C9-4497-BEC2-4671375553F1}" type="sibTrans" cxnId="{5B7F46F9-E24A-480B-8DB4-307CCF31951E}">
      <dgm:prSet/>
      <dgm:spPr/>
      <dgm:t>
        <a:bodyPr/>
        <a:lstStyle/>
        <a:p>
          <a:endParaRPr lang="it-IT"/>
        </a:p>
      </dgm:t>
    </dgm:pt>
    <dgm:pt modelId="{6D726A75-C48E-4E15-A9A1-C8242364ACAB}">
      <dgm:prSet phldrT="[Testo]"/>
      <dgm:spPr/>
      <dgm:t>
        <a:bodyPr/>
        <a:lstStyle/>
        <a:p>
          <a:r>
            <a:rPr lang="it-IT" dirty="0" smtClean="0"/>
            <a:t>LES normale e contrazioni coordinate molto forti e sintomatiche</a:t>
          </a:r>
          <a:endParaRPr lang="it-IT" dirty="0"/>
        </a:p>
      </dgm:t>
    </dgm:pt>
    <dgm:pt modelId="{4421297F-CC82-4EF8-A75D-9A5ECFFF06D0}" type="parTrans" cxnId="{36F2367D-D753-42E5-9507-2389AF695012}">
      <dgm:prSet/>
      <dgm:spPr/>
      <dgm:t>
        <a:bodyPr/>
        <a:lstStyle/>
        <a:p>
          <a:endParaRPr lang="it-IT"/>
        </a:p>
      </dgm:t>
    </dgm:pt>
    <dgm:pt modelId="{ED91E885-28B3-4B56-8001-C6D6AAEE37BC}" type="sibTrans" cxnId="{36F2367D-D753-42E5-9507-2389AF695012}">
      <dgm:prSet/>
      <dgm:spPr/>
      <dgm:t>
        <a:bodyPr/>
        <a:lstStyle/>
        <a:p>
          <a:endParaRPr lang="it-IT"/>
        </a:p>
      </dgm:t>
    </dgm:pt>
    <dgm:pt modelId="{0813509A-59A7-4715-AA76-D86F139045E2}">
      <dgm:prSet phldrT="[Testo]"/>
      <dgm:spPr/>
      <dgm:t>
        <a:bodyPr/>
        <a:lstStyle/>
        <a:p>
          <a:r>
            <a:rPr lang="it-IT" dirty="0" err="1" smtClean="0"/>
            <a:t>Jackhammer</a:t>
          </a:r>
          <a:r>
            <a:rPr lang="it-IT" dirty="0" smtClean="0"/>
            <a:t> </a:t>
          </a:r>
          <a:r>
            <a:rPr lang="it-IT" dirty="0" err="1" smtClean="0"/>
            <a:t>esophagus</a:t>
          </a:r>
          <a:endParaRPr lang="it-IT" dirty="0"/>
        </a:p>
      </dgm:t>
    </dgm:pt>
    <dgm:pt modelId="{35B9F512-08B1-4BB7-8440-8084A3BCAF9B}" type="parTrans" cxnId="{E687D95C-CC53-4797-B66E-236E923961BF}">
      <dgm:prSet/>
      <dgm:spPr/>
      <dgm:t>
        <a:bodyPr/>
        <a:lstStyle/>
        <a:p>
          <a:endParaRPr lang="it-IT"/>
        </a:p>
      </dgm:t>
    </dgm:pt>
    <dgm:pt modelId="{B06FEC66-49A6-4ABB-81E5-20B88B0782E9}" type="sibTrans" cxnId="{E687D95C-CC53-4797-B66E-236E923961BF}">
      <dgm:prSet/>
      <dgm:spPr/>
      <dgm:t>
        <a:bodyPr/>
        <a:lstStyle/>
        <a:p>
          <a:endParaRPr lang="it-IT"/>
        </a:p>
      </dgm:t>
    </dgm:pt>
    <dgm:pt modelId="{D5083533-3117-45AD-B6F9-D751125437A9}">
      <dgm:prSet phldrT="[Testo]"/>
      <dgm:spPr/>
      <dgm:t>
        <a:bodyPr/>
        <a:lstStyle/>
        <a:p>
          <a:endParaRPr lang="it-IT" dirty="0"/>
        </a:p>
      </dgm:t>
    </dgm:pt>
    <dgm:pt modelId="{CA8E6565-FF92-4815-AE5C-F2CDFD04F8F3}" type="parTrans" cxnId="{970BAA69-8474-4127-8B63-F15448B175A2}">
      <dgm:prSet/>
      <dgm:spPr/>
      <dgm:t>
        <a:bodyPr/>
        <a:lstStyle/>
        <a:p>
          <a:endParaRPr lang="it-IT"/>
        </a:p>
      </dgm:t>
    </dgm:pt>
    <dgm:pt modelId="{B4A27033-CE66-4A82-8D88-B6EE6526FB14}" type="sibTrans" cxnId="{970BAA69-8474-4127-8B63-F15448B175A2}">
      <dgm:prSet/>
      <dgm:spPr/>
      <dgm:t>
        <a:bodyPr/>
        <a:lstStyle/>
        <a:p>
          <a:endParaRPr lang="it-IT"/>
        </a:p>
      </dgm:t>
    </dgm:pt>
    <dgm:pt modelId="{A2DD3209-E703-458A-A0BF-CA54BEC3422F}">
      <dgm:prSet phldrT="[Testo]"/>
      <dgm:spPr/>
      <dgm:t>
        <a:bodyPr/>
        <a:lstStyle/>
        <a:p>
          <a:r>
            <a:rPr lang="it-IT" dirty="0" smtClean="0"/>
            <a:t>EGJOO</a:t>
          </a:r>
          <a:endParaRPr lang="it-IT" dirty="0"/>
        </a:p>
      </dgm:t>
    </dgm:pt>
    <dgm:pt modelId="{00C7E58A-65E1-48B4-A76D-CE4EB3BB656D}" type="parTrans" cxnId="{9611C68C-D9C6-451E-BFFB-643FE05E05AA}">
      <dgm:prSet/>
      <dgm:spPr/>
      <dgm:t>
        <a:bodyPr/>
        <a:lstStyle/>
        <a:p>
          <a:endParaRPr lang="it-IT"/>
        </a:p>
      </dgm:t>
    </dgm:pt>
    <dgm:pt modelId="{FFC26FF3-4E8A-4236-8EBC-9A6ABE1EEA72}" type="sibTrans" cxnId="{9611C68C-D9C6-451E-BFFB-643FE05E05AA}">
      <dgm:prSet/>
      <dgm:spPr/>
      <dgm:t>
        <a:bodyPr/>
        <a:lstStyle/>
        <a:p>
          <a:endParaRPr lang="it-IT"/>
        </a:p>
      </dgm:t>
    </dgm:pt>
    <dgm:pt modelId="{12772F48-EE2C-4B98-A4D1-1ADA93194EF9}" type="pres">
      <dgm:prSet presAssocID="{8B654F81-D656-406B-A618-D73CB7C080D4}" presName="rootnode" presStyleCnt="0">
        <dgm:presLayoutVars>
          <dgm:chMax/>
          <dgm:chPref/>
          <dgm:dir/>
          <dgm:animLvl val="lvl"/>
        </dgm:presLayoutVars>
      </dgm:prSet>
      <dgm:spPr/>
    </dgm:pt>
    <dgm:pt modelId="{27F92AD5-8C83-415F-ABE9-E27D1D5C452B}" type="pres">
      <dgm:prSet presAssocID="{3B64DFFB-C539-4C9D-BFB7-36152258938D}" presName="composite" presStyleCnt="0"/>
      <dgm:spPr/>
    </dgm:pt>
    <dgm:pt modelId="{A4D6E690-FD80-4F8B-8F8F-72A7CF737D52}" type="pres">
      <dgm:prSet presAssocID="{3B64DFFB-C539-4C9D-BFB7-36152258938D}" presName="bentUpArrow1" presStyleLbl="alignImgPlace1" presStyleIdx="0" presStyleCnt="2"/>
      <dgm:spPr/>
    </dgm:pt>
    <dgm:pt modelId="{497350E9-9046-4483-B817-22AE13616091}" type="pres">
      <dgm:prSet presAssocID="{3B64DFFB-C539-4C9D-BFB7-36152258938D}" presName="ParentText" presStyleLbl="node1" presStyleIdx="0" presStyleCnt="3">
        <dgm:presLayoutVars>
          <dgm:chMax val="1"/>
          <dgm:chPref val="1"/>
          <dgm:bulletEnabled val="1"/>
        </dgm:presLayoutVars>
      </dgm:prSet>
      <dgm:spPr/>
    </dgm:pt>
    <dgm:pt modelId="{421D8E1D-AB45-49FA-A4E8-0ADA58A9E0C5}" type="pres">
      <dgm:prSet presAssocID="{3B64DFFB-C539-4C9D-BFB7-36152258938D}" presName="ChildText" presStyleLbl="revTx" presStyleIdx="0" presStyleCnt="3">
        <dgm:presLayoutVars>
          <dgm:chMax val="0"/>
          <dgm:chPref val="0"/>
          <dgm:bulletEnabled val="1"/>
        </dgm:presLayoutVars>
      </dgm:prSet>
      <dgm:spPr/>
    </dgm:pt>
    <dgm:pt modelId="{5A7A3E8B-47F2-4E7B-84A7-CCA8E48EFA4F}" type="pres">
      <dgm:prSet presAssocID="{C2DB611F-8A87-4F92-86F3-4C4AEEB080C8}" presName="sibTrans" presStyleCnt="0"/>
      <dgm:spPr/>
    </dgm:pt>
    <dgm:pt modelId="{4336446A-2090-4E11-89DA-DA5E83287EA6}" type="pres">
      <dgm:prSet presAssocID="{C7772798-D1CD-4D4B-A92A-9CCFC851C697}" presName="composite" presStyleCnt="0"/>
      <dgm:spPr/>
    </dgm:pt>
    <dgm:pt modelId="{7FEE3B24-01CA-4CA0-ACA0-6A7F1EC4B7F7}" type="pres">
      <dgm:prSet presAssocID="{C7772798-D1CD-4D4B-A92A-9CCFC851C697}" presName="bentUpArrow1" presStyleLbl="alignImgPlace1" presStyleIdx="1" presStyleCnt="2"/>
      <dgm:spPr/>
    </dgm:pt>
    <dgm:pt modelId="{C44565A4-174C-4F72-A5AB-33AE711D2FA7}" type="pres">
      <dgm:prSet presAssocID="{C7772798-D1CD-4D4B-A92A-9CCFC851C697}" presName="ParentText" presStyleLbl="node1" presStyleIdx="1" presStyleCnt="3">
        <dgm:presLayoutVars>
          <dgm:chMax val="1"/>
          <dgm:chPref val="1"/>
          <dgm:bulletEnabled val="1"/>
        </dgm:presLayoutVars>
      </dgm:prSet>
      <dgm:spPr/>
    </dgm:pt>
    <dgm:pt modelId="{3816C9FA-A575-440A-9FAA-C35558A61AF6}" type="pres">
      <dgm:prSet presAssocID="{C7772798-D1CD-4D4B-A92A-9CCFC851C697}" presName="ChildText" presStyleLbl="revTx" presStyleIdx="1" presStyleCnt="3">
        <dgm:presLayoutVars>
          <dgm:chMax val="0"/>
          <dgm:chPref val="0"/>
          <dgm:bulletEnabled val="1"/>
        </dgm:presLayoutVars>
      </dgm:prSet>
      <dgm:spPr/>
      <dgm:t>
        <a:bodyPr/>
        <a:lstStyle/>
        <a:p>
          <a:endParaRPr lang="it-IT"/>
        </a:p>
      </dgm:t>
    </dgm:pt>
    <dgm:pt modelId="{045AC7D5-B656-44AE-B8BA-BB651C22A3C5}" type="pres">
      <dgm:prSet presAssocID="{54BAD987-D0AA-4ECE-B160-D5671F1FF31F}" presName="sibTrans" presStyleCnt="0"/>
      <dgm:spPr/>
    </dgm:pt>
    <dgm:pt modelId="{4EFA5CD8-8970-44D6-B35B-BCEFC6BA4FEB}" type="pres">
      <dgm:prSet presAssocID="{6D726A75-C48E-4E15-A9A1-C8242364ACAB}" presName="composite" presStyleCnt="0"/>
      <dgm:spPr/>
    </dgm:pt>
    <dgm:pt modelId="{885DD4A4-8A0A-4184-95A5-AABA5130CB69}" type="pres">
      <dgm:prSet presAssocID="{6D726A75-C48E-4E15-A9A1-C8242364ACAB}" presName="ParentText" presStyleLbl="node1" presStyleIdx="2" presStyleCnt="3">
        <dgm:presLayoutVars>
          <dgm:chMax val="1"/>
          <dgm:chPref val="1"/>
          <dgm:bulletEnabled val="1"/>
        </dgm:presLayoutVars>
      </dgm:prSet>
      <dgm:spPr/>
      <dgm:t>
        <a:bodyPr/>
        <a:lstStyle/>
        <a:p>
          <a:endParaRPr lang="it-IT"/>
        </a:p>
      </dgm:t>
    </dgm:pt>
    <dgm:pt modelId="{45A3550F-79F1-4FE9-93B2-6B0A8A151114}" type="pres">
      <dgm:prSet presAssocID="{6D726A75-C48E-4E15-A9A1-C8242364ACAB}" presName="FinalChildText" presStyleLbl="revTx" presStyleIdx="2" presStyleCnt="3">
        <dgm:presLayoutVars>
          <dgm:chMax val="0"/>
          <dgm:chPref val="0"/>
          <dgm:bulletEnabled val="1"/>
        </dgm:presLayoutVars>
      </dgm:prSet>
      <dgm:spPr/>
      <dgm:t>
        <a:bodyPr/>
        <a:lstStyle/>
        <a:p>
          <a:endParaRPr lang="it-IT"/>
        </a:p>
      </dgm:t>
    </dgm:pt>
  </dgm:ptLst>
  <dgm:cxnLst>
    <dgm:cxn modelId="{11894F06-3834-4A09-A37E-8436A4D5AE39}" type="presOf" srcId="{C7772798-D1CD-4D4B-A92A-9CCFC851C697}" destId="{C44565A4-174C-4F72-A5AB-33AE711D2FA7}" srcOrd="0" destOrd="0" presId="urn:microsoft.com/office/officeart/2005/8/layout/StepDownProcess"/>
    <dgm:cxn modelId="{7A45AC11-6089-4FA3-BEDA-1B98BD0F49F7}" srcId="{8B654F81-D656-406B-A618-D73CB7C080D4}" destId="{C7772798-D1CD-4D4B-A92A-9CCFC851C697}" srcOrd="1" destOrd="0" parTransId="{1F906586-A5B4-4352-815B-AE906DEEF13B}" sibTransId="{54BAD987-D0AA-4ECE-B160-D5671F1FF31F}"/>
    <dgm:cxn modelId="{84E47AB5-5E70-42D9-993A-CA9F4F12E158}" type="presOf" srcId="{3B64DFFB-C539-4C9D-BFB7-36152258938D}" destId="{497350E9-9046-4483-B817-22AE13616091}" srcOrd="0" destOrd="0" presId="urn:microsoft.com/office/officeart/2005/8/layout/StepDownProcess"/>
    <dgm:cxn modelId="{443DF1E8-61C0-4110-A625-B1ABB7CBEDB9}" type="presOf" srcId="{8B654F81-D656-406B-A618-D73CB7C080D4}" destId="{12772F48-EE2C-4B98-A4D1-1ADA93194EF9}" srcOrd="0" destOrd="0" presId="urn:microsoft.com/office/officeart/2005/8/layout/StepDownProcess"/>
    <dgm:cxn modelId="{5B6357D9-043E-4D8F-B5A2-0238F8BDB301}" type="presOf" srcId="{38FBF48B-0C0C-4542-9BB7-4FE3570B702D}" destId="{3816C9FA-A575-440A-9FAA-C35558A61AF6}" srcOrd="0" destOrd="0" presId="urn:microsoft.com/office/officeart/2005/8/layout/StepDownProcess"/>
    <dgm:cxn modelId="{4B7E571A-1363-4EA9-BC9F-FD3DC21C7E7C}" type="presOf" srcId="{A2DD3209-E703-458A-A0BF-CA54BEC3422F}" destId="{421D8E1D-AB45-49FA-A4E8-0ADA58A9E0C5}" srcOrd="0" destOrd="1" presId="urn:microsoft.com/office/officeart/2005/8/layout/StepDownProcess"/>
    <dgm:cxn modelId="{5B7F46F9-E24A-480B-8DB4-307CCF31951E}" srcId="{C7772798-D1CD-4D4B-A92A-9CCFC851C697}" destId="{38FBF48B-0C0C-4542-9BB7-4FE3570B702D}" srcOrd="0" destOrd="0" parTransId="{827EEEDD-A0C4-4415-A344-77AE02F23332}" sibTransId="{1FF788B5-D4C9-4497-BEC2-4671375553F1}"/>
    <dgm:cxn modelId="{8316A060-3CB5-4200-BBE5-6F95465A9E67}" srcId="{8B654F81-D656-406B-A618-D73CB7C080D4}" destId="{3B64DFFB-C539-4C9D-BFB7-36152258938D}" srcOrd="0" destOrd="0" parTransId="{0A39A8A3-6679-404F-A6B1-49337CE1A78C}" sibTransId="{C2DB611F-8A87-4F92-86F3-4C4AEEB080C8}"/>
    <dgm:cxn modelId="{970BAA69-8474-4127-8B63-F15448B175A2}" srcId="{3B64DFFB-C539-4C9D-BFB7-36152258938D}" destId="{D5083533-3117-45AD-B6F9-D751125437A9}" srcOrd="2" destOrd="0" parTransId="{CA8E6565-FF92-4815-AE5C-F2CDFD04F8F3}" sibTransId="{B4A27033-CE66-4A82-8D88-B6EE6526FB14}"/>
    <dgm:cxn modelId="{6962F711-D71C-4DB2-9C9B-4E409C069E81}" srcId="{3B64DFFB-C539-4C9D-BFB7-36152258938D}" destId="{6382D390-9D10-492E-9F93-B5E18CCFC3F8}" srcOrd="0" destOrd="0" parTransId="{CFC072D2-8DD5-4025-A2E7-D378A211D10C}" sibTransId="{F5F54B5F-AC82-4044-A65D-7E31FDABF6A8}"/>
    <dgm:cxn modelId="{0A6A03CE-17D8-450C-B07B-8DA04873A1C6}" type="presOf" srcId="{6382D390-9D10-492E-9F93-B5E18CCFC3F8}" destId="{421D8E1D-AB45-49FA-A4E8-0ADA58A9E0C5}" srcOrd="0" destOrd="0" presId="urn:microsoft.com/office/officeart/2005/8/layout/StepDownProcess"/>
    <dgm:cxn modelId="{8B556360-871A-41E8-BFF4-DE8E2A4E5167}" type="presOf" srcId="{0813509A-59A7-4715-AA76-D86F139045E2}" destId="{45A3550F-79F1-4FE9-93B2-6B0A8A151114}" srcOrd="0" destOrd="0" presId="urn:microsoft.com/office/officeart/2005/8/layout/StepDownProcess"/>
    <dgm:cxn modelId="{9611C68C-D9C6-451E-BFFB-643FE05E05AA}" srcId="{3B64DFFB-C539-4C9D-BFB7-36152258938D}" destId="{A2DD3209-E703-458A-A0BF-CA54BEC3422F}" srcOrd="1" destOrd="0" parTransId="{00C7E58A-65E1-48B4-A76D-CE4EB3BB656D}" sibTransId="{FFC26FF3-4E8A-4236-8EBC-9A6ABE1EEA72}"/>
    <dgm:cxn modelId="{E687D95C-CC53-4797-B66E-236E923961BF}" srcId="{6D726A75-C48E-4E15-A9A1-C8242364ACAB}" destId="{0813509A-59A7-4715-AA76-D86F139045E2}" srcOrd="0" destOrd="0" parTransId="{35B9F512-08B1-4BB7-8440-8084A3BCAF9B}" sibTransId="{B06FEC66-49A6-4ABB-81E5-20B88B0782E9}"/>
    <dgm:cxn modelId="{36F2367D-D753-42E5-9507-2389AF695012}" srcId="{8B654F81-D656-406B-A618-D73CB7C080D4}" destId="{6D726A75-C48E-4E15-A9A1-C8242364ACAB}" srcOrd="2" destOrd="0" parTransId="{4421297F-CC82-4EF8-A75D-9A5ECFFF06D0}" sibTransId="{ED91E885-28B3-4B56-8001-C6D6AAEE37BC}"/>
    <dgm:cxn modelId="{C1CCCA8C-87E1-4BA5-9BCE-8E0A83DB17F1}" type="presOf" srcId="{6D726A75-C48E-4E15-A9A1-C8242364ACAB}" destId="{885DD4A4-8A0A-4184-95A5-AABA5130CB69}" srcOrd="0" destOrd="0" presId="urn:microsoft.com/office/officeart/2005/8/layout/StepDownProcess"/>
    <dgm:cxn modelId="{E1DAFA5D-9043-4F06-BB16-5C97045E7FA3}" type="presOf" srcId="{D5083533-3117-45AD-B6F9-D751125437A9}" destId="{421D8E1D-AB45-49FA-A4E8-0ADA58A9E0C5}" srcOrd="0" destOrd="2" presId="urn:microsoft.com/office/officeart/2005/8/layout/StepDownProcess"/>
    <dgm:cxn modelId="{F1E43B68-B10E-4AFC-B18A-30207EF97D1F}" type="presParOf" srcId="{12772F48-EE2C-4B98-A4D1-1ADA93194EF9}" destId="{27F92AD5-8C83-415F-ABE9-E27D1D5C452B}" srcOrd="0" destOrd="0" presId="urn:microsoft.com/office/officeart/2005/8/layout/StepDownProcess"/>
    <dgm:cxn modelId="{661E6026-3A13-47F3-8B8E-9334443FA547}" type="presParOf" srcId="{27F92AD5-8C83-415F-ABE9-E27D1D5C452B}" destId="{A4D6E690-FD80-4F8B-8F8F-72A7CF737D52}" srcOrd="0" destOrd="0" presId="urn:microsoft.com/office/officeart/2005/8/layout/StepDownProcess"/>
    <dgm:cxn modelId="{6E8BF2BC-80E5-4BE0-A0BD-DC4CCD5BAE7B}" type="presParOf" srcId="{27F92AD5-8C83-415F-ABE9-E27D1D5C452B}" destId="{497350E9-9046-4483-B817-22AE13616091}" srcOrd="1" destOrd="0" presId="urn:microsoft.com/office/officeart/2005/8/layout/StepDownProcess"/>
    <dgm:cxn modelId="{6653CD1F-4257-4726-991A-38A34FAA8B9C}" type="presParOf" srcId="{27F92AD5-8C83-415F-ABE9-E27D1D5C452B}" destId="{421D8E1D-AB45-49FA-A4E8-0ADA58A9E0C5}" srcOrd="2" destOrd="0" presId="urn:microsoft.com/office/officeart/2005/8/layout/StepDownProcess"/>
    <dgm:cxn modelId="{0DEB5B6E-0939-493A-9737-68CE32803BA2}" type="presParOf" srcId="{12772F48-EE2C-4B98-A4D1-1ADA93194EF9}" destId="{5A7A3E8B-47F2-4E7B-84A7-CCA8E48EFA4F}" srcOrd="1" destOrd="0" presId="urn:microsoft.com/office/officeart/2005/8/layout/StepDownProcess"/>
    <dgm:cxn modelId="{3159E735-0DAC-4D6D-BD4B-AD5A37F67E5C}" type="presParOf" srcId="{12772F48-EE2C-4B98-A4D1-1ADA93194EF9}" destId="{4336446A-2090-4E11-89DA-DA5E83287EA6}" srcOrd="2" destOrd="0" presId="urn:microsoft.com/office/officeart/2005/8/layout/StepDownProcess"/>
    <dgm:cxn modelId="{D4F21F35-CD4D-4EFE-B779-F9162526C73E}" type="presParOf" srcId="{4336446A-2090-4E11-89DA-DA5E83287EA6}" destId="{7FEE3B24-01CA-4CA0-ACA0-6A7F1EC4B7F7}" srcOrd="0" destOrd="0" presId="urn:microsoft.com/office/officeart/2005/8/layout/StepDownProcess"/>
    <dgm:cxn modelId="{8A987F1A-C4AB-41F3-9135-2B460E10A6F6}" type="presParOf" srcId="{4336446A-2090-4E11-89DA-DA5E83287EA6}" destId="{C44565A4-174C-4F72-A5AB-33AE711D2FA7}" srcOrd="1" destOrd="0" presId="urn:microsoft.com/office/officeart/2005/8/layout/StepDownProcess"/>
    <dgm:cxn modelId="{1C0B1646-8975-4B39-BCBB-211A3C080B49}" type="presParOf" srcId="{4336446A-2090-4E11-89DA-DA5E83287EA6}" destId="{3816C9FA-A575-440A-9FAA-C35558A61AF6}" srcOrd="2" destOrd="0" presId="urn:microsoft.com/office/officeart/2005/8/layout/StepDownProcess"/>
    <dgm:cxn modelId="{B3C75060-0108-4E8D-BCB3-27D7EB546B8D}" type="presParOf" srcId="{12772F48-EE2C-4B98-A4D1-1ADA93194EF9}" destId="{045AC7D5-B656-44AE-B8BA-BB651C22A3C5}" srcOrd="3" destOrd="0" presId="urn:microsoft.com/office/officeart/2005/8/layout/StepDownProcess"/>
    <dgm:cxn modelId="{5ADBE486-313F-42B6-8C19-591836587B66}" type="presParOf" srcId="{12772F48-EE2C-4B98-A4D1-1ADA93194EF9}" destId="{4EFA5CD8-8970-44D6-B35B-BCEFC6BA4FEB}" srcOrd="4" destOrd="0" presId="urn:microsoft.com/office/officeart/2005/8/layout/StepDownProcess"/>
    <dgm:cxn modelId="{E33CB308-3947-469C-9719-E136C58B31D1}" type="presParOf" srcId="{4EFA5CD8-8970-44D6-B35B-BCEFC6BA4FEB}" destId="{885DD4A4-8A0A-4184-95A5-AABA5130CB69}" srcOrd="0" destOrd="0" presId="urn:microsoft.com/office/officeart/2005/8/layout/StepDownProcess"/>
    <dgm:cxn modelId="{D8116927-0550-4CD0-BDAE-F63F5C4BB795}" type="presParOf" srcId="{4EFA5CD8-8970-44D6-B35B-BCEFC6BA4FEB}" destId="{45A3550F-79F1-4FE9-93B2-6B0A8A151114}"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654F81-D656-406B-A618-D73CB7C080D4}" type="doc">
      <dgm:prSet loTypeId="urn:microsoft.com/office/officeart/2005/8/layout/StepDownProcess" loCatId="process" qsTypeId="urn:microsoft.com/office/officeart/2005/8/quickstyle/3d5" qsCatId="3D" csTypeId="urn:microsoft.com/office/officeart/2005/8/colors/colorful5" csCatId="colorful" phldr="1"/>
      <dgm:spPr/>
      <dgm:t>
        <a:bodyPr/>
        <a:lstStyle/>
        <a:p>
          <a:endParaRPr lang="it-IT"/>
        </a:p>
      </dgm:t>
    </dgm:pt>
    <dgm:pt modelId="{3B64DFFB-C539-4C9D-BFB7-36152258938D}">
      <dgm:prSet phldrT="[Testo]"/>
      <dgm:spPr/>
      <dgm:t>
        <a:bodyPr/>
        <a:lstStyle/>
        <a:p>
          <a:r>
            <a:rPr lang="it-IT" dirty="0" smtClean="0"/>
            <a:t>Sintomi esofagei</a:t>
          </a:r>
          <a:endParaRPr lang="it-IT" dirty="0"/>
        </a:p>
      </dgm:t>
    </dgm:pt>
    <dgm:pt modelId="{0A39A8A3-6679-404F-A6B1-49337CE1A78C}" type="parTrans" cxnId="{8316A060-3CB5-4200-BBE5-6F95465A9E67}">
      <dgm:prSet/>
      <dgm:spPr/>
      <dgm:t>
        <a:bodyPr/>
        <a:lstStyle/>
        <a:p>
          <a:endParaRPr lang="it-IT"/>
        </a:p>
      </dgm:t>
    </dgm:pt>
    <dgm:pt modelId="{C2DB611F-8A87-4F92-86F3-4C4AEEB080C8}" type="sibTrans" cxnId="{8316A060-3CB5-4200-BBE5-6F95465A9E67}">
      <dgm:prSet/>
      <dgm:spPr/>
      <dgm:t>
        <a:bodyPr/>
        <a:lstStyle/>
        <a:p>
          <a:endParaRPr lang="it-IT"/>
        </a:p>
      </dgm:t>
    </dgm:pt>
    <dgm:pt modelId="{6382D390-9D10-492E-9F93-B5E18CCFC3F8}">
      <dgm:prSet phldrT="[Testo]" custT="1"/>
      <dgm:spPr/>
      <dgm:t>
        <a:bodyPr/>
        <a:lstStyle/>
        <a:p>
          <a:r>
            <a:rPr lang="it-IT" sz="1400" b="1" dirty="0" smtClean="0"/>
            <a:t>disfagia</a:t>
          </a:r>
          <a:endParaRPr lang="it-IT" sz="1400" dirty="0"/>
        </a:p>
      </dgm:t>
    </dgm:pt>
    <dgm:pt modelId="{CFC072D2-8DD5-4025-A2E7-D378A211D10C}" type="parTrans" cxnId="{6962F711-D71C-4DB2-9C9B-4E409C069E81}">
      <dgm:prSet/>
      <dgm:spPr/>
      <dgm:t>
        <a:bodyPr/>
        <a:lstStyle/>
        <a:p>
          <a:endParaRPr lang="it-IT"/>
        </a:p>
      </dgm:t>
    </dgm:pt>
    <dgm:pt modelId="{F5F54B5F-AC82-4044-A65D-7E31FDABF6A8}" type="sibTrans" cxnId="{6962F711-D71C-4DB2-9C9B-4E409C069E81}">
      <dgm:prSet/>
      <dgm:spPr/>
      <dgm:t>
        <a:bodyPr/>
        <a:lstStyle/>
        <a:p>
          <a:endParaRPr lang="it-IT"/>
        </a:p>
      </dgm:t>
    </dgm:pt>
    <dgm:pt modelId="{C7772798-D1CD-4D4B-A92A-9CCFC851C697}">
      <dgm:prSet phldrT="[Testo]"/>
      <dgm:spPr/>
      <dgm:t>
        <a:bodyPr/>
        <a:lstStyle/>
        <a:p>
          <a:r>
            <a:rPr lang="it-IT" dirty="0" smtClean="0"/>
            <a:t>EGDS</a:t>
          </a:r>
          <a:endParaRPr lang="it-IT" dirty="0"/>
        </a:p>
      </dgm:t>
    </dgm:pt>
    <dgm:pt modelId="{1F906586-A5B4-4352-815B-AE906DEEF13B}" type="parTrans" cxnId="{7A45AC11-6089-4FA3-BEDA-1B98BD0F49F7}">
      <dgm:prSet/>
      <dgm:spPr/>
      <dgm:t>
        <a:bodyPr/>
        <a:lstStyle/>
        <a:p>
          <a:endParaRPr lang="it-IT"/>
        </a:p>
      </dgm:t>
    </dgm:pt>
    <dgm:pt modelId="{54BAD987-D0AA-4ECE-B160-D5671F1FF31F}" type="sibTrans" cxnId="{7A45AC11-6089-4FA3-BEDA-1B98BD0F49F7}">
      <dgm:prSet/>
      <dgm:spPr/>
      <dgm:t>
        <a:bodyPr/>
        <a:lstStyle/>
        <a:p>
          <a:endParaRPr lang="it-IT"/>
        </a:p>
      </dgm:t>
    </dgm:pt>
    <dgm:pt modelId="{38FBF48B-0C0C-4542-9BB7-4FE3570B702D}">
      <dgm:prSet phldrT="[Testo]"/>
      <dgm:spPr/>
      <dgm:t>
        <a:bodyPr/>
        <a:lstStyle/>
        <a:p>
          <a:r>
            <a:rPr lang="it-IT" dirty="0" smtClean="0"/>
            <a:t>Se negativa</a:t>
          </a:r>
          <a:endParaRPr lang="it-IT" dirty="0"/>
        </a:p>
      </dgm:t>
    </dgm:pt>
    <dgm:pt modelId="{827EEEDD-A0C4-4415-A344-77AE02F23332}" type="parTrans" cxnId="{5B7F46F9-E24A-480B-8DB4-307CCF31951E}">
      <dgm:prSet/>
      <dgm:spPr/>
      <dgm:t>
        <a:bodyPr/>
        <a:lstStyle/>
        <a:p>
          <a:endParaRPr lang="it-IT"/>
        </a:p>
      </dgm:t>
    </dgm:pt>
    <dgm:pt modelId="{1FF788B5-D4C9-4497-BEC2-4671375553F1}" type="sibTrans" cxnId="{5B7F46F9-E24A-480B-8DB4-307CCF31951E}">
      <dgm:prSet/>
      <dgm:spPr/>
      <dgm:t>
        <a:bodyPr/>
        <a:lstStyle/>
        <a:p>
          <a:endParaRPr lang="it-IT"/>
        </a:p>
      </dgm:t>
    </dgm:pt>
    <dgm:pt modelId="{6D726A75-C48E-4E15-A9A1-C8242364ACAB}">
      <dgm:prSet phldrT="[Testo]"/>
      <dgm:spPr/>
      <dgm:t>
        <a:bodyPr/>
        <a:lstStyle/>
        <a:p>
          <a:r>
            <a:rPr lang="it-IT" dirty="0" err="1" smtClean="0"/>
            <a:t>Esofagogramma</a:t>
          </a:r>
          <a:r>
            <a:rPr lang="it-IT" dirty="0" smtClean="0"/>
            <a:t> e manometria ad alta risoluzione</a:t>
          </a:r>
          <a:endParaRPr lang="it-IT" dirty="0"/>
        </a:p>
      </dgm:t>
    </dgm:pt>
    <dgm:pt modelId="{4421297F-CC82-4EF8-A75D-9A5ECFFF06D0}" type="parTrans" cxnId="{36F2367D-D753-42E5-9507-2389AF695012}">
      <dgm:prSet/>
      <dgm:spPr/>
      <dgm:t>
        <a:bodyPr/>
        <a:lstStyle/>
        <a:p>
          <a:endParaRPr lang="it-IT"/>
        </a:p>
      </dgm:t>
    </dgm:pt>
    <dgm:pt modelId="{ED91E885-28B3-4B56-8001-C6D6AAEE37BC}" type="sibTrans" cxnId="{36F2367D-D753-42E5-9507-2389AF695012}">
      <dgm:prSet/>
      <dgm:spPr/>
      <dgm:t>
        <a:bodyPr/>
        <a:lstStyle/>
        <a:p>
          <a:endParaRPr lang="it-IT"/>
        </a:p>
      </dgm:t>
    </dgm:pt>
    <dgm:pt modelId="{0813509A-59A7-4715-AA76-D86F139045E2}">
      <dgm:prSet phldrT="[Testo]"/>
      <dgm:spPr/>
      <dgm:t>
        <a:bodyPr/>
        <a:lstStyle/>
        <a:p>
          <a:r>
            <a:rPr lang="it-IT" dirty="0" smtClean="0"/>
            <a:t>Chicago </a:t>
          </a:r>
          <a:r>
            <a:rPr lang="it-IT" dirty="0" err="1" smtClean="0"/>
            <a:t>Classification</a:t>
          </a:r>
          <a:endParaRPr lang="it-IT" dirty="0"/>
        </a:p>
      </dgm:t>
    </dgm:pt>
    <dgm:pt modelId="{35B9F512-08B1-4BB7-8440-8084A3BCAF9B}" type="parTrans" cxnId="{E687D95C-CC53-4797-B66E-236E923961BF}">
      <dgm:prSet/>
      <dgm:spPr/>
      <dgm:t>
        <a:bodyPr/>
        <a:lstStyle/>
        <a:p>
          <a:endParaRPr lang="it-IT"/>
        </a:p>
      </dgm:t>
    </dgm:pt>
    <dgm:pt modelId="{B06FEC66-49A6-4ABB-81E5-20B88B0782E9}" type="sibTrans" cxnId="{E687D95C-CC53-4797-B66E-236E923961BF}">
      <dgm:prSet/>
      <dgm:spPr/>
      <dgm:t>
        <a:bodyPr/>
        <a:lstStyle/>
        <a:p>
          <a:endParaRPr lang="it-IT"/>
        </a:p>
      </dgm:t>
    </dgm:pt>
    <dgm:pt modelId="{9B56D26B-6E2A-425A-9400-A6FB26C55DF4}">
      <dgm:prSet custT="1"/>
      <dgm:spPr/>
      <dgm:t>
        <a:bodyPr/>
        <a:lstStyle/>
        <a:p>
          <a:r>
            <a:rPr lang="it-IT" sz="1400" b="1" dirty="0" smtClean="0"/>
            <a:t>rigurgito</a:t>
          </a:r>
          <a:endParaRPr lang="it-IT" sz="1400" dirty="0"/>
        </a:p>
      </dgm:t>
    </dgm:pt>
    <dgm:pt modelId="{2B3024CF-96F8-4A7C-9B19-83E23CBC78DC}" type="parTrans" cxnId="{C7453F82-E6C5-4D09-A1E3-00D591527C2B}">
      <dgm:prSet/>
      <dgm:spPr/>
      <dgm:t>
        <a:bodyPr/>
        <a:lstStyle/>
        <a:p>
          <a:endParaRPr lang="it-IT"/>
        </a:p>
      </dgm:t>
    </dgm:pt>
    <dgm:pt modelId="{E1E73722-CD8D-4069-BB13-33082281BFA9}" type="sibTrans" cxnId="{C7453F82-E6C5-4D09-A1E3-00D591527C2B}">
      <dgm:prSet/>
      <dgm:spPr/>
      <dgm:t>
        <a:bodyPr/>
        <a:lstStyle/>
        <a:p>
          <a:endParaRPr lang="it-IT"/>
        </a:p>
      </dgm:t>
    </dgm:pt>
    <dgm:pt modelId="{6739A802-5370-46A0-A6AA-5CBB3070F73C}">
      <dgm:prSet custT="1"/>
      <dgm:spPr/>
      <dgm:t>
        <a:bodyPr/>
        <a:lstStyle/>
        <a:p>
          <a:r>
            <a:rPr lang="it-IT" sz="1400" b="1" dirty="0" smtClean="0"/>
            <a:t>pirosi</a:t>
          </a:r>
          <a:endParaRPr lang="it-IT" sz="1400" dirty="0"/>
        </a:p>
      </dgm:t>
    </dgm:pt>
    <dgm:pt modelId="{21AF1C6F-340F-4182-8FF3-A8EF756DD223}" type="parTrans" cxnId="{62EB2015-E6C0-4462-A7A6-913EF18A8900}">
      <dgm:prSet/>
      <dgm:spPr/>
      <dgm:t>
        <a:bodyPr/>
        <a:lstStyle/>
        <a:p>
          <a:endParaRPr lang="it-IT"/>
        </a:p>
      </dgm:t>
    </dgm:pt>
    <dgm:pt modelId="{AA5E4A97-8DD8-45B4-B350-66D619265A6F}" type="sibTrans" cxnId="{62EB2015-E6C0-4462-A7A6-913EF18A8900}">
      <dgm:prSet/>
      <dgm:spPr/>
      <dgm:t>
        <a:bodyPr/>
        <a:lstStyle/>
        <a:p>
          <a:endParaRPr lang="it-IT"/>
        </a:p>
      </dgm:t>
    </dgm:pt>
    <dgm:pt modelId="{D73D132D-67B9-4F36-A5D6-309C6B473284}">
      <dgm:prSet custT="1"/>
      <dgm:spPr/>
      <dgm:t>
        <a:bodyPr/>
        <a:lstStyle/>
        <a:p>
          <a:r>
            <a:rPr lang="it-IT" sz="1400" b="1" dirty="0" smtClean="0"/>
            <a:t>Ab </a:t>
          </a:r>
          <a:r>
            <a:rPr lang="it-IT" sz="1400" b="1" dirty="0" err="1" smtClean="0"/>
            <a:t>ingestis</a:t>
          </a:r>
          <a:endParaRPr lang="it-IT" sz="1400" dirty="0"/>
        </a:p>
      </dgm:t>
    </dgm:pt>
    <dgm:pt modelId="{470AF64B-82E6-4BC7-A208-EA0D3E27408D}" type="parTrans" cxnId="{ECFE4BB2-5795-4CDC-A279-1888F3B1E0DF}">
      <dgm:prSet/>
      <dgm:spPr/>
      <dgm:t>
        <a:bodyPr/>
        <a:lstStyle/>
        <a:p>
          <a:endParaRPr lang="it-IT"/>
        </a:p>
      </dgm:t>
    </dgm:pt>
    <dgm:pt modelId="{B9D6A8B2-0865-4B82-9C69-691BDBF45953}" type="sibTrans" cxnId="{ECFE4BB2-5795-4CDC-A279-1888F3B1E0DF}">
      <dgm:prSet/>
      <dgm:spPr/>
      <dgm:t>
        <a:bodyPr/>
        <a:lstStyle/>
        <a:p>
          <a:endParaRPr lang="it-IT"/>
        </a:p>
      </dgm:t>
    </dgm:pt>
    <dgm:pt modelId="{FDA13914-832F-48A4-BED9-AF0D27EA9082}">
      <dgm:prSet phldrT="[Testo]" custT="1"/>
      <dgm:spPr/>
      <dgm:t>
        <a:bodyPr/>
        <a:lstStyle/>
        <a:p>
          <a:r>
            <a:rPr lang="it-IT" sz="1400" b="1" dirty="0" smtClean="0"/>
            <a:t>dolore toracico non cardiaco</a:t>
          </a:r>
          <a:endParaRPr lang="it-IT" sz="1400" dirty="0"/>
        </a:p>
      </dgm:t>
    </dgm:pt>
    <dgm:pt modelId="{AE4BA012-75D0-4B44-83FC-357B455E955D}" type="parTrans" cxnId="{05618965-47D6-46A9-BB53-D805593C0E0E}">
      <dgm:prSet/>
      <dgm:spPr/>
      <dgm:t>
        <a:bodyPr/>
        <a:lstStyle/>
        <a:p>
          <a:endParaRPr lang="it-IT"/>
        </a:p>
      </dgm:t>
    </dgm:pt>
    <dgm:pt modelId="{162C62E9-24BF-483A-8F06-EF07C8B4BCC0}" type="sibTrans" cxnId="{05618965-47D6-46A9-BB53-D805593C0E0E}">
      <dgm:prSet/>
      <dgm:spPr/>
      <dgm:t>
        <a:bodyPr/>
        <a:lstStyle/>
        <a:p>
          <a:endParaRPr lang="it-IT"/>
        </a:p>
      </dgm:t>
    </dgm:pt>
    <dgm:pt modelId="{12772F48-EE2C-4B98-A4D1-1ADA93194EF9}" type="pres">
      <dgm:prSet presAssocID="{8B654F81-D656-406B-A618-D73CB7C080D4}" presName="rootnode" presStyleCnt="0">
        <dgm:presLayoutVars>
          <dgm:chMax/>
          <dgm:chPref/>
          <dgm:dir/>
          <dgm:animLvl val="lvl"/>
        </dgm:presLayoutVars>
      </dgm:prSet>
      <dgm:spPr/>
    </dgm:pt>
    <dgm:pt modelId="{27F92AD5-8C83-415F-ABE9-E27D1D5C452B}" type="pres">
      <dgm:prSet presAssocID="{3B64DFFB-C539-4C9D-BFB7-36152258938D}" presName="composite" presStyleCnt="0"/>
      <dgm:spPr/>
    </dgm:pt>
    <dgm:pt modelId="{A4D6E690-FD80-4F8B-8F8F-72A7CF737D52}" type="pres">
      <dgm:prSet presAssocID="{3B64DFFB-C539-4C9D-BFB7-36152258938D}" presName="bentUpArrow1" presStyleLbl="alignImgPlace1" presStyleIdx="0" presStyleCnt="2"/>
      <dgm:spPr/>
    </dgm:pt>
    <dgm:pt modelId="{497350E9-9046-4483-B817-22AE13616091}" type="pres">
      <dgm:prSet presAssocID="{3B64DFFB-C539-4C9D-BFB7-36152258938D}" presName="ParentText" presStyleLbl="node1" presStyleIdx="0" presStyleCnt="3">
        <dgm:presLayoutVars>
          <dgm:chMax val="1"/>
          <dgm:chPref val="1"/>
          <dgm:bulletEnabled val="1"/>
        </dgm:presLayoutVars>
      </dgm:prSet>
      <dgm:spPr/>
    </dgm:pt>
    <dgm:pt modelId="{421D8E1D-AB45-49FA-A4E8-0ADA58A9E0C5}" type="pres">
      <dgm:prSet presAssocID="{3B64DFFB-C539-4C9D-BFB7-36152258938D}" presName="ChildText" presStyleLbl="revTx" presStyleIdx="0" presStyleCnt="3">
        <dgm:presLayoutVars>
          <dgm:chMax val="0"/>
          <dgm:chPref val="0"/>
          <dgm:bulletEnabled val="1"/>
        </dgm:presLayoutVars>
      </dgm:prSet>
      <dgm:spPr/>
      <dgm:t>
        <a:bodyPr/>
        <a:lstStyle/>
        <a:p>
          <a:endParaRPr lang="it-IT"/>
        </a:p>
      </dgm:t>
    </dgm:pt>
    <dgm:pt modelId="{5A7A3E8B-47F2-4E7B-84A7-CCA8E48EFA4F}" type="pres">
      <dgm:prSet presAssocID="{C2DB611F-8A87-4F92-86F3-4C4AEEB080C8}" presName="sibTrans" presStyleCnt="0"/>
      <dgm:spPr/>
    </dgm:pt>
    <dgm:pt modelId="{4336446A-2090-4E11-89DA-DA5E83287EA6}" type="pres">
      <dgm:prSet presAssocID="{C7772798-D1CD-4D4B-A92A-9CCFC851C697}" presName="composite" presStyleCnt="0"/>
      <dgm:spPr/>
    </dgm:pt>
    <dgm:pt modelId="{7FEE3B24-01CA-4CA0-ACA0-6A7F1EC4B7F7}" type="pres">
      <dgm:prSet presAssocID="{C7772798-D1CD-4D4B-A92A-9CCFC851C697}" presName="bentUpArrow1" presStyleLbl="alignImgPlace1" presStyleIdx="1" presStyleCnt="2"/>
      <dgm:spPr/>
    </dgm:pt>
    <dgm:pt modelId="{C44565A4-174C-4F72-A5AB-33AE711D2FA7}" type="pres">
      <dgm:prSet presAssocID="{C7772798-D1CD-4D4B-A92A-9CCFC851C697}" presName="ParentText" presStyleLbl="node1" presStyleIdx="1" presStyleCnt="3">
        <dgm:presLayoutVars>
          <dgm:chMax val="1"/>
          <dgm:chPref val="1"/>
          <dgm:bulletEnabled val="1"/>
        </dgm:presLayoutVars>
      </dgm:prSet>
      <dgm:spPr/>
    </dgm:pt>
    <dgm:pt modelId="{3816C9FA-A575-440A-9FAA-C35558A61AF6}" type="pres">
      <dgm:prSet presAssocID="{C7772798-D1CD-4D4B-A92A-9CCFC851C697}" presName="ChildText" presStyleLbl="revTx" presStyleIdx="1" presStyleCnt="3">
        <dgm:presLayoutVars>
          <dgm:chMax val="0"/>
          <dgm:chPref val="0"/>
          <dgm:bulletEnabled val="1"/>
        </dgm:presLayoutVars>
      </dgm:prSet>
      <dgm:spPr/>
    </dgm:pt>
    <dgm:pt modelId="{045AC7D5-B656-44AE-B8BA-BB651C22A3C5}" type="pres">
      <dgm:prSet presAssocID="{54BAD987-D0AA-4ECE-B160-D5671F1FF31F}" presName="sibTrans" presStyleCnt="0"/>
      <dgm:spPr/>
    </dgm:pt>
    <dgm:pt modelId="{4EFA5CD8-8970-44D6-B35B-BCEFC6BA4FEB}" type="pres">
      <dgm:prSet presAssocID="{6D726A75-C48E-4E15-A9A1-C8242364ACAB}" presName="composite" presStyleCnt="0"/>
      <dgm:spPr/>
    </dgm:pt>
    <dgm:pt modelId="{885DD4A4-8A0A-4184-95A5-AABA5130CB69}" type="pres">
      <dgm:prSet presAssocID="{6D726A75-C48E-4E15-A9A1-C8242364ACAB}" presName="ParentText" presStyleLbl="node1" presStyleIdx="2" presStyleCnt="3">
        <dgm:presLayoutVars>
          <dgm:chMax val="1"/>
          <dgm:chPref val="1"/>
          <dgm:bulletEnabled val="1"/>
        </dgm:presLayoutVars>
      </dgm:prSet>
      <dgm:spPr/>
      <dgm:t>
        <a:bodyPr/>
        <a:lstStyle/>
        <a:p>
          <a:endParaRPr lang="it-IT"/>
        </a:p>
      </dgm:t>
    </dgm:pt>
    <dgm:pt modelId="{45A3550F-79F1-4FE9-93B2-6B0A8A151114}" type="pres">
      <dgm:prSet presAssocID="{6D726A75-C48E-4E15-A9A1-C8242364ACAB}" presName="FinalChildText" presStyleLbl="revTx" presStyleIdx="2" presStyleCnt="3">
        <dgm:presLayoutVars>
          <dgm:chMax val="0"/>
          <dgm:chPref val="0"/>
          <dgm:bulletEnabled val="1"/>
        </dgm:presLayoutVars>
      </dgm:prSet>
      <dgm:spPr/>
    </dgm:pt>
  </dgm:ptLst>
  <dgm:cxnLst>
    <dgm:cxn modelId="{11894F06-3834-4A09-A37E-8436A4D5AE39}" type="presOf" srcId="{C7772798-D1CD-4D4B-A92A-9CCFC851C697}" destId="{C44565A4-174C-4F72-A5AB-33AE711D2FA7}" srcOrd="0" destOrd="0" presId="urn:microsoft.com/office/officeart/2005/8/layout/StepDownProcess"/>
    <dgm:cxn modelId="{05618965-47D6-46A9-BB53-D805593C0E0E}" srcId="{3B64DFFB-C539-4C9D-BFB7-36152258938D}" destId="{FDA13914-832F-48A4-BED9-AF0D27EA9082}" srcOrd="1" destOrd="0" parTransId="{AE4BA012-75D0-4B44-83FC-357B455E955D}" sibTransId="{162C62E9-24BF-483A-8F06-EF07C8B4BCC0}"/>
    <dgm:cxn modelId="{7A45AC11-6089-4FA3-BEDA-1B98BD0F49F7}" srcId="{8B654F81-D656-406B-A618-D73CB7C080D4}" destId="{C7772798-D1CD-4D4B-A92A-9CCFC851C697}" srcOrd="1" destOrd="0" parTransId="{1F906586-A5B4-4352-815B-AE906DEEF13B}" sibTransId="{54BAD987-D0AA-4ECE-B160-D5671F1FF31F}"/>
    <dgm:cxn modelId="{84E47AB5-5E70-42D9-993A-CA9F4F12E158}" type="presOf" srcId="{3B64DFFB-C539-4C9D-BFB7-36152258938D}" destId="{497350E9-9046-4483-B817-22AE13616091}" srcOrd="0" destOrd="0" presId="urn:microsoft.com/office/officeart/2005/8/layout/StepDownProcess"/>
    <dgm:cxn modelId="{535E9172-D679-450D-AF58-FFCA963DF6C5}" type="presOf" srcId="{6739A802-5370-46A0-A6AA-5CBB3070F73C}" destId="{421D8E1D-AB45-49FA-A4E8-0ADA58A9E0C5}" srcOrd="0" destOrd="3" presId="urn:microsoft.com/office/officeart/2005/8/layout/StepDownProcess"/>
    <dgm:cxn modelId="{443DF1E8-61C0-4110-A625-B1ABB7CBEDB9}" type="presOf" srcId="{8B654F81-D656-406B-A618-D73CB7C080D4}" destId="{12772F48-EE2C-4B98-A4D1-1ADA93194EF9}" srcOrd="0" destOrd="0" presId="urn:microsoft.com/office/officeart/2005/8/layout/StepDownProcess"/>
    <dgm:cxn modelId="{5B6357D9-043E-4D8F-B5A2-0238F8BDB301}" type="presOf" srcId="{38FBF48B-0C0C-4542-9BB7-4FE3570B702D}" destId="{3816C9FA-A575-440A-9FAA-C35558A61AF6}" srcOrd="0" destOrd="0" presId="urn:microsoft.com/office/officeart/2005/8/layout/StepDownProcess"/>
    <dgm:cxn modelId="{ECFE4BB2-5795-4CDC-A279-1888F3B1E0DF}" srcId="{3B64DFFB-C539-4C9D-BFB7-36152258938D}" destId="{D73D132D-67B9-4F36-A5D6-309C6B473284}" srcOrd="4" destOrd="0" parTransId="{470AF64B-82E6-4BC7-A208-EA0D3E27408D}" sibTransId="{B9D6A8B2-0865-4B82-9C69-691BDBF45953}"/>
    <dgm:cxn modelId="{D549D383-126B-49FF-A02C-1CD7E5324C73}" type="presOf" srcId="{FDA13914-832F-48A4-BED9-AF0D27EA9082}" destId="{421D8E1D-AB45-49FA-A4E8-0ADA58A9E0C5}" srcOrd="0" destOrd="1" presId="urn:microsoft.com/office/officeart/2005/8/layout/StepDownProcess"/>
    <dgm:cxn modelId="{5B7F46F9-E24A-480B-8DB4-307CCF31951E}" srcId="{C7772798-D1CD-4D4B-A92A-9CCFC851C697}" destId="{38FBF48B-0C0C-4542-9BB7-4FE3570B702D}" srcOrd="0" destOrd="0" parTransId="{827EEEDD-A0C4-4415-A344-77AE02F23332}" sibTransId="{1FF788B5-D4C9-4497-BEC2-4671375553F1}"/>
    <dgm:cxn modelId="{8316A060-3CB5-4200-BBE5-6F95465A9E67}" srcId="{8B654F81-D656-406B-A618-D73CB7C080D4}" destId="{3B64DFFB-C539-4C9D-BFB7-36152258938D}" srcOrd="0" destOrd="0" parTransId="{0A39A8A3-6679-404F-A6B1-49337CE1A78C}" sibTransId="{C2DB611F-8A87-4F92-86F3-4C4AEEB080C8}"/>
    <dgm:cxn modelId="{6962F711-D71C-4DB2-9C9B-4E409C069E81}" srcId="{3B64DFFB-C539-4C9D-BFB7-36152258938D}" destId="{6382D390-9D10-492E-9F93-B5E18CCFC3F8}" srcOrd="0" destOrd="0" parTransId="{CFC072D2-8DD5-4025-A2E7-D378A211D10C}" sibTransId="{F5F54B5F-AC82-4044-A65D-7E31FDABF6A8}"/>
    <dgm:cxn modelId="{C7453F82-E6C5-4D09-A1E3-00D591527C2B}" srcId="{3B64DFFB-C539-4C9D-BFB7-36152258938D}" destId="{9B56D26B-6E2A-425A-9400-A6FB26C55DF4}" srcOrd="2" destOrd="0" parTransId="{2B3024CF-96F8-4A7C-9B19-83E23CBC78DC}" sibTransId="{E1E73722-CD8D-4069-BB13-33082281BFA9}"/>
    <dgm:cxn modelId="{E684C5B8-C041-4721-BCAB-23E51006E39D}" type="presOf" srcId="{9B56D26B-6E2A-425A-9400-A6FB26C55DF4}" destId="{421D8E1D-AB45-49FA-A4E8-0ADA58A9E0C5}" srcOrd="0" destOrd="2" presId="urn:microsoft.com/office/officeart/2005/8/layout/StepDownProcess"/>
    <dgm:cxn modelId="{62EB2015-E6C0-4462-A7A6-913EF18A8900}" srcId="{3B64DFFB-C539-4C9D-BFB7-36152258938D}" destId="{6739A802-5370-46A0-A6AA-5CBB3070F73C}" srcOrd="3" destOrd="0" parTransId="{21AF1C6F-340F-4182-8FF3-A8EF756DD223}" sibTransId="{AA5E4A97-8DD8-45B4-B350-66D619265A6F}"/>
    <dgm:cxn modelId="{0A6A03CE-17D8-450C-B07B-8DA04873A1C6}" type="presOf" srcId="{6382D390-9D10-492E-9F93-B5E18CCFC3F8}" destId="{421D8E1D-AB45-49FA-A4E8-0ADA58A9E0C5}" srcOrd="0" destOrd="0" presId="urn:microsoft.com/office/officeart/2005/8/layout/StepDownProcess"/>
    <dgm:cxn modelId="{8B556360-871A-41E8-BFF4-DE8E2A4E5167}" type="presOf" srcId="{0813509A-59A7-4715-AA76-D86F139045E2}" destId="{45A3550F-79F1-4FE9-93B2-6B0A8A151114}" srcOrd="0" destOrd="0" presId="urn:microsoft.com/office/officeart/2005/8/layout/StepDownProcess"/>
    <dgm:cxn modelId="{0A6535C8-476C-4595-AAF2-331E4550883B}" type="presOf" srcId="{D73D132D-67B9-4F36-A5D6-309C6B473284}" destId="{421D8E1D-AB45-49FA-A4E8-0ADA58A9E0C5}" srcOrd="0" destOrd="4" presId="urn:microsoft.com/office/officeart/2005/8/layout/StepDownProcess"/>
    <dgm:cxn modelId="{E687D95C-CC53-4797-B66E-236E923961BF}" srcId="{6D726A75-C48E-4E15-A9A1-C8242364ACAB}" destId="{0813509A-59A7-4715-AA76-D86F139045E2}" srcOrd="0" destOrd="0" parTransId="{35B9F512-08B1-4BB7-8440-8084A3BCAF9B}" sibTransId="{B06FEC66-49A6-4ABB-81E5-20B88B0782E9}"/>
    <dgm:cxn modelId="{36F2367D-D753-42E5-9507-2389AF695012}" srcId="{8B654F81-D656-406B-A618-D73CB7C080D4}" destId="{6D726A75-C48E-4E15-A9A1-C8242364ACAB}" srcOrd="2" destOrd="0" parTransId="{4421297F-CC82-4EF8-A75D-9A5ECFFF06D0}" sibTransId="{ED91E885-28B3-4B56-8001-C6D6AAEE37BC}"/>
    <dgm:cxn modelId="{C1CCCA8C-87E1-4BA5-9BCE-8E0A83DB17F1}" type="presOf" srcId="{6D726A75-C48E-4E15-A9A1-C8242364ACAB}" destId="{885DD4A4-8A0A-4184-95A5-AABA5130CB69}" srcOrd="0" destOrd="0" presId="urn:microsoft.com/office/officeart/2005/8/layout/StepDownProcess"/>
    <dgm:cxn modelId="{F1E43B68-B10E-4AFC-B18A-30207EF97D1F}" type="presParOf" srcId="{12772F48-EE2C-4B98-A4D1-1ADA93194EF9}" destId="{27F92AD5-8C83-415F-ABE9-E27D1D5C452B}" srcOrd="0" destOrd="0" presId="urn:microsoft.com/office/officeart/2005/8/layout/StepDownProcess"/>
    <dgm:cxn modelId="{661E6026-3A13-47F3-8B8E-9334443FA547}" type="presParOf" srcId="{27F92AD5-8C83-415F-ABE9-E27D1D5C452B}" destId="{A4D6E690-FD80-4F8B-8F8F-72A7CF737D52}" srcOrd="0" destOrd="0" presId="urn:microsoft.com/office/officeart/2005/8/layout/StepDownProcess"/>
    <dgm:cxn modelId="{6E8BF2BC-80E5-4BE0-A0BD-DC4CCD5BAE7B}" type="presParOf" srcId="{27F92AD5-8C83-415F-ABE9-E27D1D5C452B}" destId="{497350E9-9046-4483-B817-22AE13616091}" srcOrd="1" destOrd="0" presId="urn:microsoft.com/office/officeart/2005/8/layout/StepDownProcess"/>
    <dgm:cxn modelId="{6653CD1F-4257-4726-991A-38A34FAA8B9C}" type="presParOf" srcId="{27F92AD5-8C83-415F-ABE9-E27D1D5C452B}" destId="{421D8E1D-AB45-49FA-A4E8-0ADA58A9E0C5}" srcOrd="2" destOrd="0" presId="urn:microsoft.com/office/officeart/2005/8/layout/StepDownProcess"/>
    <dgm:cxn modelId="{0DEB5B6E-0939-493A-9737-68CE32803BA2}" type="presParOf" srcId="{12772F48-EE2C-4B98-A4D1-1ADA93194EF9}" destId="{5A7A3E8B-47F2-4E7B-84A7-CCA8E48EFA4F}" srcOrd="1" destOrd="0" presId="urn:microsoft.com/office/officeart/2005/8/layout/StepDownProcess"/>
    <dgm:cxn modelId="{3159E735-0DAC-4D6D-BD4B-AD5A37F67E5C}" type="presParOf" srcId="{12772F48-EE2C-4B98-A4D1-1ADA93194EF9}" destId="{4336446A-2090-4E11-89DA-DA5E83287EA6}" srcOrd="2" destOrd="0" presId="urn:microsoft.com/office/officeart/2005/8/layout/StepDownProcess"/>
    <dgm:cxn modelId="{D4F21F35-CD4D-4EFE-B779-F9162526C73E}" type="presParOf" srcId="{4336446A-2090-4E11-89DA-DA5E83287EA6}" destId="{7FEE3B24-01CA-4CA0-ACA0-6A7F1EC4B7F7}" srcOrd="0" destOrd="0" presId="urn:microsoft.com/office/officeart/2005/8/layout/StepDownProcess"/>
    <dgm:cxn modelId="{8A987F1A-C4AB-41F3-9135-2B460E10A6F6}" type="presParOf" srcId="{4336446A-2090-4E11-89DA-DA5E83287EA6}" destId="{C44565A4-174C-4F72-A5AB-33AE711D2FA7}" srcOrd="1" destOrd="0" presId="urn:microsoft.com/office/officeart/2005/8/layout/StepDownProcess"/>
    <dgm:cxn modelId="{1C0B1646-8975-4B39-BCBB-211A3C080B49}" type="presParOf" srcId="{4336446A-2090-4E11-89DA-DA5E83287EA6}" destId="{3816C9FA-A575-440A-9FAA-C35558A61AF6}" srcOrd="2" destOrd="0" presId="urn:microsoft.com/office/officeart/2005/8/layout/StepDownProcess"/>
    <dgm:cxn modelId="{B3C75060-0108-4E8D-BCB3-27D7EB546B8D}" type="presParOf" srcId="{12772F48-EE2C-4B98-A4D1-1ADA93194EF9}" destId="{045AC7D5-B656-44AE-B8BA-BB651C22A3C5}" srcOrd="3" destOrd="0" presId="urn:microsoft.com/office/officeart/2005/8/layout/StepDownProcess"/>
    <dgm:cxn modelId="{5ADBE486-313F-42B6-8C19-591836587B66}" type="presParOf" srcId="{12772F48-EE2C-4B98-A4D1-1ADA93194EF9}" destId="{4EFA5CD8-8970-44D6-B35B-BCEFC6BA4FEB}" srcOrd="4" destOrd="0" presId="urn:microsoft.com/office/officeart/2005/8/layout/StepDownProcess"/>
    <dgm:cxn modelId="{E33CB308-3947-469C-9719-E136C58B31D1}" type="presParOf" srcId="{4EFA5CD8-8970-44D6-B35B-BCEFC6BA4FEB}" destId="{885DD4A4-8A0A-4184-95A5-AABA5130CB69}" srcOrd="0" destOrd="0" presId="urn:microsoft.com/office/officeart/2005/8/layout/StepDownProcess"/>
    <dgm:cxn modelId="{D8116927-0550-4CD0-BDAE-F63F5C4BB795}" type="presParOf" srcId="{4EFA5CD8-8970-44D6-B35B-BCEFC6BA4FEB}" destId="{45A3550F-79F1-4FE9-93B2-6B0A8A151114}" srcOrd="1" destOrd="0" presId="urn:microsoft.com/office/officeart/2005/8/layout/StepDown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82FBE-21D6-4ADE-90EE-59D5D57EAA47}">
      <dsp:nvSpPr>
        <dsp:cNvPr id="0" name=""/>
        <dsp:cNvSpPr/>
      </dsp:nvSpPr>
      <dsp:spPr>
        <a:xfrm>
          <a:off x="30" y="94797"/>
          <a:ext cx="2889512" cy="80830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it-IT" sz="1600" b="1" kern="1200" dirty="0" smtClean="0"/>
            <a:t>Disturbi dell'ostruzione del deflusso della giunzione esofagogastrica (EGJOO)</a:t>
          </a:r>
          <a:endParaRPr lang="it-IT" sz="1600" kern="1200" dirty="0"/>
        </a:p>
      </dsp:txBody>
      <dsp:txXfrm>
        <a:off x="30" y="94797"/>
        <a:ext cx="2889512" cy="808302"/>
      </dsp:txXfrm>
    </dsp:sp>
    <dsp:sp modelId="{FB42807A-7E0E-494D-A574-4AEFA52321D8}">
      <dsp:nvSpPr>
        <dsp:cNvPr id="0" name=""/>
        <dsp:cNvSpPr/>
      </dsp:nvSpPr>
      <dsp:spPr>
        <a:xfrm>
          <a:off x="30" y="903100"/>
          <a:ext cx="2889512" cy="190228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it-IT" sz="1600" b="1" kern="1200" dirty="0" smtClean="0">
              <a:hlinkClick xmlns:r="http://schemas.openxmlformats.org/officeDocument/2006/relationships" r:id="rId1"/>
            </a:rPr>
            <a:t>Acalasia</a:t>
          </a:r>
          <a:r>
            <a:rPr lang="it-IT" sz="1600" b="1" kern="1200" dirty="0" smtClean="0"/>
            <a:t> :</a:t>
          </a:r>
          <a:r>
            <a:rPr lang="it-IT" sz="1600" kern="1200" dirty="0" smtClean="0"/>
            <a:t> Caratterizzata da mancato rilassamento del LES e assenza di peristalsi.</a:t>
          </a:r>
          <a:endParaRPr lang="it-IT" sz="1600" kern="1200" dirty="0"/>
        </a:p>
        <a:p>
          <a:pPr marL="171450" lvl="1" indent="-171450" algn="l" defTabSz="711200">
            <a:lnSpc>
              <a:spcPct val="90000"/>
            </a:lnSpc>
            <a:spcBef>
              <a:spcPct val="0"/>
            </a:spcBef>
            <a:spcAft>
              <a:spcPct val="15000"/>
            </a:spcAft>
            <a:buChar char="••"/>
          </a:pPr>
          <a:r>
            <a:rPr lang="it-IT" sz="1600" b="1" kern="1200" dirty="0" smtClean="0">
              <a:hlinkClick xmlns:r="http://schemas.openxmlformats.org/officeDocument/2006/relationships" r:id="rId2"/>
            </a:rPr>
            <a:t>EGJOO (Ostruzione del deflusso EGJ)</a:t>
          </a:r>
          <a:r>
            <a:rPr lang="it-IT" sz="1600" b="1" kern="1200" dirty="0" smtClean="0"/>
            <a:t>:</a:t>
          </a:r>
          <a:r>
            <a:rPr lang="it-IT" sz="1600" kern="1200" dirty="0" smtClean="0"/>
            <a:t> </a:t>
          </a:r>
          <a:r>
            <a:rPr lang="it-IT" sz="1600" kern="1200" dirty="0" smtClean="0"/>
            <a:t>Caratterizzata da mancato rilassamento del LES </a:t>
          </a:r>
          <a:r>
            <a:rPr lang="it-IT" sz="1600" kern="1200" dirty="0" smtClean="0"/>
            <a:t>ma con peristalsi residua.</a:t>
          </a:r>
          <a:endParaRPr lang="it-IT" sz="1600" kern="1200" dirty="0"/>
        </a:p>
      </dsp:txBody>
      <dsp:txXfrm>
        <a:off x="30" y="903100"/>
        <a:ext cx="2889512" cy="1902285"/>
      </dsp:txXfrm>
    </dsp:sp>
    <dsp:sp modelId="{95333440-6730-4CFF-BBC2-6B80F4AF4820}">
      <dsp:nvSpPr>
        <dsp:cNvPr id="0" name=""/>
        <dsp:cNvSpPr/>
      </dsp:nvSpPr>
      <dsp:spPr>
        <a:xfrm>
          <a:off x="3294074" y="94797"/>
          <a:ext cx="2889512" cy="80830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it-IT" sz="1600" b="1" kern="1200" smtClean="0"/>
            <a:t>Disturbi della peristalsi (non ostruzioni)</a:t>
          </a:r>
          <a:endParaRPr lang="it-IT" sz="1600" kern="1200"/>
        </a:p>
      </dsp:txBody>
      <dsp:txXfrm>
        <a:off x="3294074" y="94797"/>
        <a:ext cx="2889512" cy="808302"/>
      </dsp:txXfrm>
    </dsp:sp>
    <dsp:sp modelId="{B61917C4-BA69-4E59-9F39-D153DF2C3EF7}">
      <dsp:nvSpPr>
        <dsp:cNvPr id="0" name=""/>
        <dsp:cNvSpPr/>
      </dsp:nvSpPr>
      <dsp:spPr>
        <a:xfrm>
          <a:off x="3294074" y="903100"/>
          <a:ext cx="2889512" cy="1902285"/>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it-IT" sz="1600" b="1" kern="1200" dirty="0" smtClean="0"/>
            <a:t>Assenza di contrattilità:</a:t>
          </a:r>
          <a:r>
            <a:rPr lang="it-IT" sz="1600" kern="1200" dirty="0" smtClean="0"/>
            <a:t> Nessuna contrazione peristaltica rilevabile.</a:t>
          </a:r>
          <a:endParaRPr lang="it-IT" sz="1600" kern="1200" dirty="0"/>
        </a:p>
        <a:p>
          <a:pPr marL="171450" lvl="1" indent="-171450" algn="l" defTabSz="711200">
            <a:lnSpc>
              <a:spcPct val="90000"/>
            </a:lnSpc>
            <a:spcBef>
              <a:spcPct val="0"/>
            </a:spcBef>
            <a:spcAft>
              <a:spcPct val="15000"/>
            </a:spcAft>
            <a:buChar char="••"/>
          </a:pPr>
          <a:r>
            <a:rPr lang="it-IT" sz="1600" b="1" kern="1200" dirty="0" smtClean="0"/>
            <a:t>Lo spasmo esofageo distale</a:t>
          </a:r>
          <a:endParaRPr lang="it-IT" sz="1600" b="1" kern="1200" dirty="0"/>
        </a:p>
        <a:p>
          <a:pPr marL="171450" lvl="1" indent="-171450" algn="l" defTabSz="711200">
            <a:lnSpc>
              <a:spcPct val="90000"/>
            </a:lnSpc>
            <a:spcBef>
              <a:spcPct val="0"/>
            </a:spcBef>
            <a:spcAft>
              <a:spcPct val="15000"/>
            </a:spcAft>
            <a:buChar char="••"/>
          </a:pPr>
          <a:r>
            <a:rPr lang="it-IT" sz="1600" b="1" kern="1200" dirty="0" smtClean="0"/>
            <a:t>Esofago </a:t>
          </a:r>
          <a:r>
            <a:rPr lang="it-IT" sz="1600" b="1" kern="1200" dirty="0" err="1" smtClean="0"/>
            <a:t>ipercontrattile</a:t>
          </a:r>
          <a:r>
            <a:rPr lang="it-IT" sz="1600" b="1" kern="1200" dirty="0" smtClean="0"/>
            <a:t> </a:t>
          </a:r>
          <a:r>
            <a:rPr lang="it-IT" sz="1600" kern="1200" dirty="0" smtClean="0"/>
            <a:t>(</a:t>
          </a:r>
          <a:r>
            <a:rPr lang="it-IT" sz="1600" kern="1200" dirty="0" err="1" smtClean="0"/>
            <a:t>Jackhammer</a:t>
          </a:r>
          <a:r>
            <a:rPr lang="it-IT" sz="1600" kern="1200" dirty="0" smtClean="0"/>
            <a:t> </a:t>
          </a:r>
          <a:r>
            <a:rPr lang="it-IT" sz="1600" kern="1200" dirty="0" err="1" smtClean="0"/>
            <a:t>esophagus</a:t>
          </a:r>
          <a:r>
            <a:rPr lang="it-IT" sz="1600" kern="1200" dirty="0" smtClean="0"/>
            <a:t>)</a:t>
          </a:r>
          <a:r>
            <a:rPr lang="it-IT" sz="1600" b="1" kern="1200" dirty="0" smtClean="0"/>
            <a:t> </a:t>
          </a:r>
          <a:endParaRPr lang="it-IT" sz="1600" b="1" kern="1200" dirty="0"/>
        </a:p>
      </dsp:txBody>
      <dsp:txXfrm>
        <a:off x="3294074" y="903100"/>
        <a:ext cx="2889512" cy="19022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82FBE-21D6-4ADE-90EE-59D5D57EAA47}">
      <dsp:nvSpPr>
        <dsp:cNvPr id="0" name=""/>
        <dsp:cNvSpPr/>
      </dsp:nvSpPr>
      <dsp:spPr>
        <a:xfrm>
          <a:off x="30" y="94797"/>
          <a:ext cx="2889512" cy="80830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it-IT" sz="1600" b="1" kern="1200" dirty="0" smtClean="0"/>
            <a:t>Disturbi dell'ostruzione del deflusso della giunzione esofagogastrica (EGJOO)</a:t>
          </a:r>
          <a:endParaRPr lang="it-IT" sz="1600" kern="1200" dirty="0"/>
        </a:p>
      </dsp:txBody>
      <dsp:txXfrm>
        <a:off x="30" y="94797"/>
        <a:ext cx="2889512" cy="808302"/>
      </dsp:txXfrm>
    </dsp:sp>
    <dsp:sp modelId="{FB42807A-7E0E-494D-A574-4AEFA52321D8}">
      <dsp:nvSpPr>
        <dsp:cNvPr id="0" name=""/>
        <dsp:cNvSpPr/>
      </dsp:nvSpPr>
      <dsp:spPr>
        <a:xfrm>
          <a:off x="30" y="903100"/>
          <a:ext cx="2889512" cy="190228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it-IT" sz="1600" b="1" kern="1200" dirty="0" smtClean="0">
              <a:hlinkClick xmlns:r="http://schemas.openxmlformats.org/officeDocument/2006/relationships" r:id="rId1"/>
            </a:rPr>
            <a:t>Acalasia</a:t>
          </a:r>
          <a:r>
            <a:rPr lang="it-IT" sz="1600" b="1" kern="1200" dirty="0" smtClean="0"/>
            <a:t> :</a:t>
          </a:r>
          <a:r>
            <a:rPr lang="it-IT" sz="1600" kern="1200" dirty="0" smtClean="0"/>
            <a:t> Caratterizzata da mancato rilassamento del LES e assenza di peristalsi.</a:t>
          </a:r>
          <a:endParaRPr lang="it-IT" sz="1600" kern="1200" dirty="0"/>
        </a:p>
        <a:p>
          <a:pPr marL="171450" lvl="1" indent="-171450" algn="l" defTabSz="711200">
            <a:lnSpc>
              <a:spcPct val="90000"/>
            </a:lnSpc>
            <a:spcBef>
              <a:spcPct val="0"/>
            </a:spcBef>
            <a:spcAft>
              <a:spcPct val="15000"/>
            </a:spcAft>
            <a:buChar char="••"/>
          </a:pPr>
          <a:r>
            <a:rPr lang="it-IT" sz="1600" b="1" kern="1200" dirty="0" smtClean="0">
              <a:hlinkClick xmlns:r="http://schemas.openxmlformats.org/officeDocument/2006/relationships" r:id="rId2"/>
            </a:rPr>
            <a:t>EGJOO (Ostruzione del deflusso EGJ)</a:t>
          </a:r>
          <a:r>
            <a:rPr lang="it-IT" sz="1600" b="1" kern="1200" dirty="0" smtClean="0"/>
            <a:t>:</a:t>
          </a:r>
          <a:r>
            <a:rPr lang="it-IT" sz="1600" kern="1200" dirty="0" smtClean="0"/>
            <a:t> </a:t>
          </a:r>
          <a:r>
            <a:rPr lang="it-IT" sz="1600" kern="1200" dirty="0" smtClean="0"/>
            <a:t>Caratterizzata da mancato rilassamento del LES </a:t>
          </a:r>
          <a:r>
            <a:rPr lang="it-IT" sz="1600" kern="1200" dirty="0" smtClean="0"/>
            <a:t>ma con peristalsi residua.</a:t>
          </a:r>
          <a:endParaRPr lang="it-IT" sz="1600" kern="1200" dirty="0"/>
        </a:p>
      </dsp:txBody>
      <dsp:txXfrm>
        <a:off x="30" y="903100"/>
        <a:ext cx="2889512" cy="1902285"/>
      </dsp:txXfrm>
    </dsp:sp>
    <dsp:sp modelId="{95333440-6730-4CFF-BBC2-6B80F4AF4820}">
      <dsp:nvSpPr>
        <dsp:cNvPr id="0" name=""/>
        <dsp:cNvSpPr/>
      </dsp:nvSpPr>
      <dsp:spPr>
        <a:xfrm>
          <a:off x="3294074" y="94797"/>
          <a:ext cx="2889512" cy="80830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it-IT" sz="1600" b="1" kern="1200" smtClean="0"/>
            <a:t>Disturbi della peristalsi (non ostruzioni)</a:t>
          </a:r>
          <a:endParaRPr lang="it-IT" sz="1600" kern="1200"/>
        </a:p>
      </dsp:txBody>
      <dsp:txXfrm>
        <a:off x="3294074" y="94797"/>
        <a:ext cx="2889512" cy="808302"/>
      </dsp:txXfrm>
    </dsp:sp>
    <dsp:sp modelId="{B61917C4-BA69-4E59-9F39-D153DF2C3EF7}">
      <dsp:nvSpPr>
        <dsp:cNvPr id="0" name=""/>
        <dsp:cNvSpPr/>
      </dsp:nvSpPr>
      <dsp:spPr>
        <a:xfrm>
          <a:off x="3294074" y="903100"/>
          <a:ext cx="2889512" cy="1902285"/>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it-IT" sz="1600" b="1" kern="1200" dirty="0" smtClean="0"/>
            <a:t>Assenza di contrattilità:</a:t>
          </a:r>
          <a:r>
            <a:rPr lang="it-IT" sz="1600" kern="1200" dirty="0" smtClean="0"/>
            <a:t> Nessuna contrazione peristaltica rilevabile.</a:t>
          </a:r>
          <a:endParaRPr lang="it-IT" sz="1600" kern="1200" dirty="0"/>
        </a:p>
        <a:p>
          <a:pPr marL="171450" lvl="1" indent="-171450" algn="l" defTabSz="711200">
            <a:lnSpc>
              <a:spcPct val="90000"/>
            </a:lnSpc>
            <a:spcBef>
              <a:spcPct val="0"/>
            </a:spcBef>
            <a:spcAft>
              <a:spcPct val="15000"/>
            </a:spcAft>
            <a:buChar char="••"/>
          </a:pPr>
          <a:r>
            <a:rPr lang="it-IT" sz="1600" b="1" kern="1200" dirty="0" smtClean="0"/>
            <a:t>Lo spasmo esofageo distale</a:t>
          </a:r>
          <a:endParaRPr lang="it-IT" sz="1600" b="1" kern="1200" dirty="0"/>
        </a:p>
        <a:p>
          <a:pPr marL="171450" lvl="1" indent="-171450" algn="l" defTabSz="711200">
            <a:lnSpc>
              <a:spcPct val="90000"/>
            </a:lnSpc>
            <a:spcBef>
              <a:spcPct val="0"/>
            </a:spcBef>
            <a:spcAft>
              <a:spcPct val="15000"/>
            </a:spcAft>
            <a:buChar char="••"/>
          </a:pPr>
          <a:r>
            <a:rPr lang="it-IT" sz="1600" b="1" kern="1200" dirty="0" smtClean="0"/>
            <a:t>Esofago </a:t>
          </a:r>
          <a:r>
            <a:rPr lang="it-IT" sz="1600" b="1" kern="1200" dirty="0" err="1" smtClean="0"/>
            <a:t>ipercontrattile</a:t>
          </a:r>
          <a:r>
            <a:rPr lang="it-IT" sz="1600" b="1" kern="1200" dirty="0" smtClean="0"/>
            <a:t> </a:t>
          </a:r>
          <a:r>
            <a:rPr lang="it-IT" sz="1600" kern="1200" dirty="0" smtClean="0"/>
            <a:t>(</a:t>
          </a:r>
          <a:r>
            <a:rPr lang="it-IT" sz="1600" kern="1200" dirty="0" err="1" smtClean="0"/>
            <a:t>Jackhammer</a:t>
          </a:r>
          <a:r>
            <a:rPr lang="it-IT" sz="1600" kern="1200" dirty="0" smtClean="0"/>
            <a:t> </a:t>
          </a:r>
          <a:r>
            <a:rPr lang="it-IT" sz="1600" kern="1200" dirty="0" err="1" smtClean="0"/>
            <a:t>esophagus</a:t>
          </a:r>
          <a:r>
            <a:rPr lang="it-IT" sz="1600" kern="1200" dirty="0" smtClean="0"/>
            <a:t>)</a:t>
          </a:r>
          <a:r>
            <a:rPr lang="it-IT" sz="1600" b="1" kern="1200" dirty="0" smtClean="0"/>
            <a:t> </a:t>
          </a:r>
          <a:endParaRPr lang="it-IT" sz="1600" b="1" kern="1200" dirty="0"/>
        </a:p>
      </dsp:txBody>
      <dsp:txXfrm>
        <a:off x="3294074" y="903100"/>
        <a:ext cx="2889512" cy="19022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82FBE-21D6-4ADE-90EE-59D5D57EAA47}">
      <dsp:nvSpPr>
        <dsp:cNvPr id="0" name=""/>
        <dsp:cNvSpPr/>
      </dsp:nvSpPr>
      <dsp:spPr>
        <a:xfrm>
          <a:off x="30" y="94797"/>
          <a:ext cx="2889512" cy="80830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it-IT" sz="1600" b="1" kern="1200" dirty="0" smtClean="0"/>
            <a:t>Disturbi dell'ostruzione del deflusso della giunzione esofagogastrica (EGJOO)</a:t>
          </a:r>
          <a:endParaRPr lang="it-IT" sz="1600" kern="1200" dirty="0"/>
        </a:p>
      </dsp:txBody>
      <dsp:txXfrm>
        <a:off x="30" y="94797"/>
        <a:ext cx="2889512" cy="808302"/>
      </dsp:txXfrm>
    </dsp:sp>
    <dsp:sp modelId="{FB42807A-7E0E-494D-A574-4AEFA52321D8}">
      <dsp:nvSpPr>
        <dsp:cNvPr id="0" name=""/>
        <dsp:cNvSpPr/>
      </dsp:nvSpPr>
      <dsp:spPr>
        <a:xfrm>
          <a:off x="30" y="903100"/>
          <a:ext cx="2889512" cy="190228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it-IT" sz="1600" b="1" kern="1200" dirty="0" smtClean="0">
              <a:hlinkClick xmlns:r="http://schemas.openxmlformats.org/officeDocument/2006/relationships" r:id="rId1"/>
            </a:rPr>
            <a:t>Acalasia</a:t>
          </a:r>
          <a:r>
            <a:rPr lang="it-IT" sz="1600" b="1" kern="1200" dirty="0" smtClean="0"/>
            <a:t> :</a:t>
          </a:r>
          <a:r>
            <a:rPr lang="it-IT" sz="1600" kern="1200" dirty="0" smtClean="0"/>
            <a:t> Caratterizzata da mancato rilassamento del LES e assenza di peristalsi.</a:t>
          </a:r>
          <a:endParaRPr lang="it-IT" sz="1600" kern="1200" dirty="0"/>
        </a:p>
        <a:p>
          <a:pPr marL="171450" lvl="1" indent="-171450" algn="l" defTabSz="711200">
            <a:lnSpc>
              <a:spcPct val="90000"/>
            </a:lnSpc>
            <a:spcBef>
              <a:spcPct val="0"/>
            </a:spcBef>
            <a:spcAft>
              <a:spcPct val="15000"/>
            </a:spcAft>
            <a:buChar char="••"/>
          </a:pPr>
          <a:r>
            <a:rPr lang="it-IT" sz="1600" b="1" kern="1200" dirty="0" smtClean="0">
              <a:hlinkClick xmlns:r="http://schemas.openxmlformats.org/officeDocument/2006/relationships" r:id="rId2"/>
            </a:rPr>
            <a:t>EGJOO (Ostruzione del deflusso EGJ)</a:t>
          </a:r>
          <a:r>
            <a:rPr lang="it-IT" sz="1600" b="1" kern="1200" dirty="0" smtClean="0"/>
            <a:t>:</a:t>
          </a:r>
          <a:r>
            <a:rPr lang="it-IT" sz="1600" kern="1200" dirty="0" smtClean="0"/>
            <a:t> </a:t>
          </a:r>
          <a:r>
            <a:rPr lang="it-IT" sz="1600" kern="1200" dirty="0" smtClean="0"/>
            <a:t>Caratterizzata da mancato rilassamento del LES </a:t>
          </a:r>
          <a:r>
            <a:rPr lang="it-IT" sz="1600" kern="1200" dirty="0" smtClean="0"/>
            <a:t>ma con peristalsi residua.</a:t>
          </a:r>
          <a:endParaRPr lang="it-IT" sz="1600" kern="1200" dirty="0"/>
        </a:p>
      </dsp:txBody>
      <dsp:txXfrm>
        <a:off x="30" y="903100"/>
        <a:ext cx="2889512" cy="1902285"/>
      </dsp:txXfrm>
    </dsp:sp>
    <dsp:sp modelId="{95333440-6730-4CFF-BBC2-6B80F4AF4820}">
      <dsp:nvSpPr>
        <dsp:cNvPr id="0" name=""/>
        <dsp:cNvSpPr/>
      </dsp:nvSpPr>
      <dsp:spPr>
        <a:xfrm>
          <a:off x="3294074" y="94797"/>
          <a:ext cx="2889512" cy="80830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it-IT" sz="1600" b="1" kern="1200" smtClean="0"/>
            <a:t>Disturbi della peristalsi (non ostruzioni)</a:t>
          </a:r>
          <a:endParaRPr lang="it-IT" sz="1600" kern="1200"/>
        </a:p>
      </dsp:txBody>
      <dsp:txXfrm>
        <a:off x="3294074" y="94797"/>
        <a:ext cx="2889512" cy="808302"/>
      </dsp:txXfrm>
    </dsp:sp>
    <dsp:sp modelId="{B61917C4-BA69-4E59-9F39-D153DF2C3EF7}">
      <dsp:nvSpPr>
        <dsp:cNvPr id="0" name=""/>
        <dsp:cNvSpPr/>
      </dsp:nvSpPr>
      <dsp:spPr>
        <a:xfrm>
          <a:off x="3294074" y="903100"/>
          <a:ext cx="2889512" cy="1902285"/>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it-IT" sz="1600" b="1" kern="1200" dirty="0" smtClean="0"/>
            <a:t>Assenza di contrattilità:</a:t>
          </a:r>
          <a:r>
            <a:rPr lang="it-IT" sz="1600" kern="1200" dirty="0" smtClean="0"/>
            <a:t> Nessuna contrazione peristaltica rilevabile.</a:t>
          </a:r>
          <a:endParaRPr lang="it-IT" sz="1600" kern="1200" dirty="0"/>
        </a:p>
        <a:p>
          <a:pPr marL="171450" lvl="1" indent="-171450" algn="l" defTabSz="711200">
            <a:lnSpc>
              <a:spcPct val="90000"/>
            </a:lnSpc>
            <a:spcBef>
              <a:spcPct val="0"/>
            </a:spcBef>
            <a:spcAft>
              <a:spcPct val="15000"/>
            </a:spcAft>
            <a:buChar char="••"/>
          </a:pPr>
          <a:r>
            <a:rPr lang="it-IT" sz="1600" b="1" kern="1200" dirty="0" smtClean="0"/>
            <a:t>Lo spasmo esofageo distale</a:t>
          </a:r>
          <a:endParaRPr lang="it-IT" sz="1600" b="1" kern="1200" dirty="0"/>
        </a:p>
        <a:p>
          <a:pPr marL="171450" lvl="1" indent="-171450" algn="l" defTabSz="711200">
            <a:lnSpc>
              <a:spcPct val="90000"/>
            </a:lnSpc>
            <a:spcBef>
              <a:spcPct val="0"/>
            </a:spcBef>
            <a:spcAft>
              <a:spcPct val="15000"/>
            </a:spcAft>
            <a:buChar char="••"/>
          </a:pPr>
          <a:r>
            <a:rPr lang="it-IT" sz="1600" b="1" kern="1200" dirty="0" smtClean="0"/>
            <a:t>Esofago </a:t>
          </a:r>
          <a:r>
            <a:rPr lang="it-IT" sz="1600" b="1" kern="1200" dirty="0" err="1" smtClean="0"/>
            <a:t>ipercontrattile</a:t>
          </a:r>
          <a:r>
            <a:rPr lang="it-IT" sz="1600" b="1" kern="1200" dirty="0" smtClean="0"/>
            <a:t> </a:t>
          </a:r>
          <a:r>
            <a:rPr lang="it-IT" sz="1600" kern="1200" dirty="0" smtClean="0"/>
            <a:t>(</a:t>
          </a:r>
          <a:r>
            <a:rPr lang="it-IT" sz="1600" kern="1200" dirty="0" err="1" smtClean="0"/>
            <a:t>Jackhammer</a:t>
          </a:r>
          <a:r>
            <a:rPr lang="it-IT" sz="1600" kern="1200" dirty="0" smtClean="0"/>
            <a:t> </a:t>
          </a:r>
          <a:r>
            <a:rPr lang="it-IT" sz="1600" kern="1200" dirty="0" err="1" smtClean="0"/>
            <a:t>esophagus</a:t>
          </a:r>
          <a:r>
            <a:rPr lang="it-IT" sz="1600" kern="1200" dirty="0" smtClean="0"/>
            <a:t>)</a:t>
          </a:r>
          <a:r>
            <a:rPr lang="it-IT" sz="1600" b="1" kern="1200" dirty="0" smtClean="0"/>
            <a:t> </a:t>
          </a:r>
          <a:endParaRPr lang="it-IT" sz="1600" b="1" kern="1200" dirty="0"/>
        </a:p>
      </dsp:txBody>
      <dsp:txXfrm>
        <a:off x="3294074" y="903100"/>
        <a:ext cx="2889512" cy="19022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6E690-FD80-4F8B-8F8F-72A7CF737D52}">
      <dsp:nvSpPr>
        <dsp:cNvPr id="0" name=""/>
        <dsp:cNvSpPr/>
      </dsp:nvSpPr>
      <dsp:spPr>
        <a:xfrm rot="5400000">
          <a:off x="398814" y="1483901"/>
          <a:ext cx="1312383" cy="1494101"/>
        </a:xfrm>
        <a:prstGeom prst="bentUpArrow">
          <a:avLst>
            <a:gd name="adj1" fmla="val 32840"/>
            <a:gd name="adj2" fmla="val 25000"/>
            <a:gd name="adj3" fmla="val 35780"/>
          </a:avLst>
        </a:prstGeom>
        <a:solidFill>
          <a:schemeClr val="accent5">
            <a:tint val="50000"/>
            <a:hueOff val="0"/>
            <a:satOff val="0"/>
            <a:lumOff val="0"/>
            <a:alphaOff val="0"/>
          </a:schemeClr>
        </a:solidFill>
        <a:ln>
          <a:no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497350E9-9046-4483-B817-22AE13616091}">
      <dsp:nvSpPr>
        <dsp:cNvPr id="0" name=""/>
        <dsp:cNvSpPr/>
      </dsp:nvSpPr>
      <dsp:spPr>
        <a:xfrm>
          <a:off x="51112" y="29098"/>
          <a:ext cx="2209280" cy="1546424"/>
        </a:xfrm>
        <a:prstGeom prst="roundRect">
          <a:avLst>
            <a:gd name="adj" fmla="val 1667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LES non si rilascia</a:t>
          </a:r>
          <a:endParaRPr lang="it-IT" sz="1800" kern="1200" dirty="0"/>
        </a:p>
      </dsp:txBody>
      <dsp:txXfrm>
        <a:off x="126616" y="104602"/>
        <a:ext cx="2058272" cy="1395416"/>
      </dsp:txXfrm>
    </dsp:sp>
    <dsp:sp modelId="{421D8E1D-AB45-49FA-A4E8-0ADA58A9E0C5}">
      <dsp:nvSpPr>
        <dsp:cNvPr id="0" name=""/>
        <dsp:cNvSpPr/>
      </dsp:nvSpPr>
      <dsp:spPr>
        <a:xfrm>
          <a:off x="2260393" y="176585"/>
          <a:ext cx="1606820" cy="1249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r>
            <a:rPr lang="it-IT" sz="1400" kern="1200" dirty="0" smtClean="0"/>
            <a:t>Acalasia</a:t>
          </a:r>
          <a:endParaRPr lang="it-IT" sz="1400" kern="1200" dirty="0"/>
        </a:p>
        <a:p>
          <a:pPr marL="114300" lvl="1" indent="-114300" algn="l" defTabSz="622300">
            <a:lnSpc>
              <a:spcPct val="90000"/>
            </a:lnSpc>
            <a:spcBef>
              <a:spcPct val="0"/>
            </a:spcBef>
            <a:spcAft>
              <a:spcPct val="15000"/>
            </a:spcAft>
            <a:buChar char="••"/>
          </a:pPr>
          <a:r>
            <a:rPr lang="it-IT" sz="1400" kern="1200" dirty="0" smtClean="0"/>
            <a:t>EGJOO</a:t>
          </a:r>
          <a:endParaRPr lang="it-IT" sz="1400" kern="1200" dirty="0"/>
        </a:p>
        <a:p>
          <a:pPr marL="114300" lvl="1" indent="-114300" algn="l" defTabSz="622300">
            <a:lnSpc>
              <a:spcPct val="90000"/>
            </a:lnSpc>
            <a:spcBef>
              <a:spcPct val="0"/>
            </a:spcBef>
            <a:spcAft>
              <a:spcPct val="15000"/>
            </a:spcAft>
            <a:buChar char="••"/>
          </a:pPr>
          <a:endParaRPr lang="it-IT" sz="1400" kern="1200" dirty="0"/>
        </a:p>
      </dsp:txBody>
      <dsp:txXfrm>
        <a:off x="2260393" y="176585"/>
        <a:ext cx="1606820" cy="1249888"/>
      </dsp:txXfrm>
    </dsp:sp>
    <dsp:sp modelId="{7FEE3B24-01CA-4CA0-ACA0-6A7F1EC4B7F7}">
      <dsp:nvSpPr>
        <dsp:cNvPr id="0" name=""/>
        <dsp:cNvSpPr/>
      </dsp:nvSpPr>
      <dsp:spPr>
        <a:xfrm rot="5400000">
          <a:off x="2230542" y="3221047"/>
          <a:ext cx="1312383" cy="1494101"/>
        </a:xfrm>
        <a:prstGeom prst="bentUpArrow">
          <a:avLst>
            <a:gd name="adj1" fmla="val 32840"/>
            <a:gd name="adj2" fmla="val 25000"/>
            <a:gd name="adj3" fmla="val 35780"/>
          </a:avLst>
        </a:prstGeom>
        <a:solidFill>
          <a:schemeClr val="accent5">
            <a:tint val="50000"/>
            <a:hueOff val="-6685025"/>
            <a:satOff val="-25325"/>
            <a:lumOff val="8413"/>
            <a:alphaOff val="0"/>
          </a:schemeClr>
        </a:solidFill>
        <a:ln>
          <a:no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C44565A4-174C-4F72-A5AB-33AE711D2FA7}">
      <dsp:nvSpPr>
        <dsp:cNvPr id="0" name=""/>
        <dsp:cNvSpPr/>
      </dsp:nvSpPr>
      <dsp:spPr>
        <a:xfrm>
          <a:off x="1882840" y="1766244"/>
          <a:ext cx="2209280" cy="1546424"/>
        </a:xfrm>
        <a:prstGeom prst="roundRect">
          <a:avLst>
            <a:gd name="adj" fmla="val 16670"/>
          </a:avLst>
        </a:prstGeom>
        <a:solidFill>
          <a:schemeClr val="accent5">
            <a:hueOff val="-3379271"/>
            <a:satOff val="-8710"/>
            <a:lumOff val="-588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LES normale ma contrazioni non coordinate</a:t>
          </a:r>
          <a:endParaRPr lang="it-IT" sz="1800" kern="1200" dirty="0"/>
        </a:p>
      </dsp:txBody>
      <dsp:txXfrm>
        <a:off x="1958344" y="1841748"/>
        <a:ext cx="2058272" cy="1395416"/>
      </dsp:txXfrm>
    </dsp:sp>
    <dsp:sp modelId="{3816C9FA-A575-440A-9FAA-C35558A61AF6}">
      <dsp:nvSpPr>
        <dsp:cNvPr id="0" name=""/>
        <dsp:cNvSpPr/>
      </dsp:nvSpPr>
      <dsp:spPr>
        <a:xfrm>
          <a:off x="4092121" y="1913730"/>
          <a:ext cx="1606820" cy="1249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r>
            <a:rPr lang="it-IT" sz="1400" kern="1200" dirty="0" smtClean="0"/>
            <a:t>Spasmo esofageo distale</a:t>
          </a:r>
          <a:endParaRPr lang="it-IT" sz="1400" kern="1200" dirty="0"/>
        </a:p>
      </dsp:txBody>
      <dsp:txXfrm>
        <a:off x="4092121" y="1913730"/>
        <a:ext cx="1606820" cy="1249888"/>
      </dsp:txXfrm>
    </dsp:sp>
    <dsp:sp modelId="{885DD4A4-8A0A-4184-95A5-AABA5130CB69}">
      <dsp:nvSpPr>
        <dsp:cNvPr id="0" name=""/>
        <dsp:cNvSpPr/>
      </dsp:nvSpPr>
      <dsp:spPr>
        <a:xfrm>
          <a:off x="3714569" y="3503389"/>
          <a:ext cx="2209280" cy="1546424"/>
        </a:xfrm>
        <a:prstGeom prst="roundRect">
          <a:avLst>
            <a:gd name="adj" fmla="val 16670"/>
          </a:avLst>
        </a:prstGeom>
        <a:solidFill>
          <a:schemeClr val="accent5">
            <a:hueOff val="-6758543"/>
            <a:satOff val="-17419"/>
            <a:lumOff val="-117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LES normale e contrazioni coordinate molto forti e sintomatiche</a:t>
          </a:r>
          <a:endParaRPr lang="it-IT" sz="1800" kern="1200" dirty="0"/>
        </a:p>
      </dsp:txBody>
      <dsp:txXfrm>
        <a:off x="3790073" y="3578893"/>
        <a:ext cx="2058272" cy="1395416"/>
      </dsp:txXfrm>
    </dsp:sp>
    <dsp:sp modelId="{45A3550F-79F1-4FE9-93B2-6B0A8A151114}">
      <dsp:nvSpPr>
        <dsp:cNvPr id="0" name=""/>
        <dsp:cNvSpPr/>
      </dsp:nvSpPr>
      <dsp:spPr>
        <a:xfrm>
          <a:off x="5923850" y="3650876"/>
          <a:ext cx="1606820" cy="1249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it-IT" sz="1900" kern="1200" dirty="0" err="1" smtClean="0"/>
            <a:t>Jackhammer</a:t>
          </a:r>
          <a:r>
            <a:rPr lang="it-IT" sz="1900" kern="1200" dirty="0" smtClean="0"/>
            <a:t> </a:t>
          </a:r>
          <a:r>
            <a:rPr lang="it-IT" sz="1900" kern="1200" dirty="0" err="1" smtClean="0"/>
            <a:t>esophagus</a:t>
          </a:r>
          <a:endParaRPr lang="it-IT" sz="1900" kern="1200" dirty="0"/>
        </a:p>
      </dsp:txBody>
      <dsp:txXfrm>
        <a:off x="5923850" y="3650876"/>
        <a:ext cx="1606820" cy="12498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6E690-FD80-4F8B-8F8F-72A7CF737D52}">
      <dsp:nvSpPr>
        <dsp:cNvPr id="0" name=""/>
        <dsp:cNvSpPr/>
      </dsp:nvSpPr>
      <dsp:spPr>
        <a:xfrm rot="5400000">
          <a:off x="398814" y="1483901"/>
          <a:ext cx="1312383" cy="1494101"/>
        </a:xfrm>
        <a:prstGeom prst="bentUpArrow">
          <a:avLst>
            <a:gd name="adj1" fmla="val 32840"/>
            <a:gd name="adj2" fmla="val 25000"/>
            <a:gd name="adj3" fmla="val 35780"/>
          </a:avLst>
        </a:prstGeom>
        <a:solidFill>
          <a:schemeClr val="accent5">
            <a:tint val="50000"/>
            <a:hueOff val="0"/>
            <a:satOff val="0"/>
            <a:lumOff val="0"/>
            <a:alphaOff val="0"/>
          </a:schemeClr>
        </a:solidFill>
        <a:ln>
          <a:no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497350E9-9046-4483-B817-22AE13616091}">
      <dsp:nvSpPr>
        <dsp:cNvPr id="0" name=""/>
        <dsp:cNvSpPr/>
      </dsp:nvSpPr>
      <dsp:spPr>
        <a:xfrm>
          <a:off x="51112" y="29098"/>
          <a:ext cx="2209280" cy="1546424"/>
        </a:xfrm>
        <a:prstGeom prst="roundRect">
          <a:avLst>
            <a:gd name="adj" fmla="val 1667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it-IT" sz="2100" kern="1200" dirty="0" smtClean="0"/>
            <a:t>Sintomi esofagei</a:t>
          </a:r>
          <a:endParaRPr lang="it-IT" sz="2100" kern="1200" dirty="0"/>
        </a:p>
      </dsp:txBody>
      <dsp:txXfrm>
        <a:off x="126616" y="104602"/>
        <a:ext cx="2058272" cy="1395416"/>
      </dsp:txXfrm>
    </dsp:sp>
    <dsp:sp modelId="{421D8E1D-AB45-49FA-A4E8-0ADA58A9E0C5}">
      <dsp:nvSpPr>
        <dsp:cNvPr id="0" name=""/>
        <dsp:cNvSpPr/>
      </dsp:nvSpPr>
      <dsp:spPr>
        <a:xfrm>
          <a:off x="2260393" y="176585"/>
          <a:ext cx="1606820" cy="1249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it-IT" sz="1400" b="1" kern="1200" dirty="0" smtClean="0"/>
            <a:t>disfagia</a:t>
          </a:r>
          <a:endParaRPr lang="it-IT" sz="1400" kern="1200" dirty="0"/>
        </a:p>
        <a:p>
          <a:pPr marL="114300" lvl="1" indent="-114300" algn="l" defTabSz="622300">
            <a:lnSpc>
              <a:spcPct val="90000"/>
            </a:lnSpc>
            <a:spcBef>
              <a:spcPct val="0"/>
            </a:spcBef>
            <a:spcAft>
              <a:spcPct val="15000"/>
            </a:spcAft>
            <a:buChar char="••"/>
          </a:pPr>
          <a:r>
            <a:rPr lang="it-IT" sz="1400" b="1" kern="1200" dirty="0" smtClean="0"/>
            <a:t>dolore toracico non cardiaco</a:t>
          </a:r>
          <a:endParaRPr lang="it-IT" sz="1400" kern="1200" dirty="0"/>
        </a:p>
        <a:p>
          <a:pPr marL="114300" lvl="1" indent="-114300" algn="l" defTabSz="622300">
            <a:lnSpc>
              <a:spcPct val="90000"/>
            </a:lnSpc>
            <a:spcBef>
              <a:spcPct val="0"/>
            </a:spcBef>
            <a:spcAft>
              <a:spcPct val="15000"/>
            </a:spcAft>
            <a:buChar char="••"/>
          </a:pPr>
          <a:r>
            <a:rPr lang="it-IT" sz="1400" b="1" kern="1200" dirty="0" smtClean="0"/>
            <a:t>rigurgito</a:t>
          </a:r>
          <a:endParaRPr lang="it-IT" sz="1400" kern="1200" dirty="0"/>
        </a:p>
        <a:p>
          <a:pPr marL="114300" lvl="1" indent="-114300" algn="l" defTabSz="622300">
            <a:lnSpc>
              <a:spcPct val="90000"/>
            </a:lnSpc>
            <a:spcBef>
              <a:spcPct val="0"/>
            </a:spcBef>
            <a:spcAft>
              <a:spcPct val="15000"/>
            </a:spcAft>
            <a:buChar char="••"/>
          </a:pPr>
          <a:r>
            <a:rPr lang="it-IT" sz="1400" b="1" kern="1200" dirty="0" smtClean="0"/>
            <a:t>pirosi</a:t>
          </a:r>
          <a:endParaRPr lang="it-IT" sz="1400" kern="1200" dirty="0"/>
        </a:p>
        <a:p>
          <a:pPr marL="114300" lvl="1" indent="-114300" algn="l" defTabSz="622300">
            <a:lnSpc>
              <a:spcPct val="90000"/>
            </a:lnSpc>
            <a:spcBef>
              <a:spcPct val="0"/>
            </a:spcBef>
            <a:spcAft>
              <a:spcPct val="15000"/>
            </a:spcAft>
            <a:buChar char="••"/>
          </a:pPr>
          <a:r>
            <a:rPr lang="it-IT" sz="1400" b="1" kern="1200" dirty="0" smtClean="0"/>
            <a:t>Ab </a:t>
          </a:r>
          <a:r>
            <a:rPr lang="it-IT" sz="1400" b="1" kern="1200" dirty="0" err="1" smtClean="0"/>
            <a:t>ingestis</a:t>
          </a:r>
          <a:endParaRPr lang="it-IT" sz="1400" kern="1200" dirty="0"/>
        </a:p>
      </dsp:txBody>
      <dsp:txXfrm>
        <a:off x="2260393" y="176585"/>
        <a:ext cx="1606820" cy="1249888"/>
      </dsp:txXfrm>
    </dsp:sp>
    <dsp:sp modelId="{7FEE3B24-01CA-4CA0-ACA0-6A7F1EC4B7F7}">
      <dsp:nvSpPr>
        <dsp:cNvPr id="0" name=""/>
        <dsp:cNvSpPr/>
      </dsp:nvSpPr>
      <dsp:spPr>
        <a:xfrm rot="5400000">
          <a:off x="2230542" y="3221047"/>
          <a:ext cx="1312383" cy="1494101"/>
        </a:xfrm>
        <a:prstGeom prst="bentUpArrow">
          <a:avLst>
            <a:gd name="adj1" fmla="val 32840"/>
            <a:gd name="adj2" fmla="val 25000"/>
            <a:gd name="adj3" fmla="val 35780"/>
          </a:avLst>
        </a:prstGeom>
        <a:solidFill>
          <a:schemeClr val="accent5">
            <a:tint val="50000"/>
            <a:hueOff val="-6685025"/>
            <a:satOff val="-25325"/>
            <a:lumOff val="8413"/>
            <a:alphaOff val="0"/>
          </a:schemeClr>
        </a:solidFill>
        <a:ln>
          <a:no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C44565A4-174C-4F72-A5AB-33AE711D2FA7}">
      <dsp:nvSpPr>
        <dsp:cNvPr id="0" name=""/>
        <dsp:cNvSpPr/>
      </dsp:nvSpPr>
      <dsp:spPr>
        <a:xfrm>
          <a:off x="1882840" y="1766244"/>
          <a:ext cx="2209280" cy="1546424"/>
        </a:xfrm>
        <a:prstGeom prst="roundRect">
          <a:avLst>
            <a:gd name="adj" fmla="val 16670"/>
          </a:avLst>
        </a:prstGeom>
        <a:solidFill>
          <a:schemeClr val="accent5">
            <a:hueOff val="-3379271"/>
            <a:satOff val="-8710"/>
            <a:lumOff val="-588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it-IT" sz="2100" kern="1200" dirty="0" smtClean="0"/>
            <a:t>EGDS</a:t>
          </a:r>
          <a:endParaRPr lang="it-IT" sz="2100" kern="1200" dirty="0"/>
        </a:p>
      </dsp:txBody>
      <dsp:txXfrm>
        <a:off x="1958344" y="1841748"/>
        <a:ext cx="2058272" cy="1395416"/>
      </dsp:txXfrm>
    </dsp:sp>
    <dsp:sp modelId="{3816C9FA-A575-440A-9FAA-C35558A61AF6}">
      <dsp:nvSpPr>
        <dsp:cNvPr id="0" name=""/>
        <dsp:cNvSpPr/>
      </dsp:nvSpPr>
      <dsp:spPr>
        <a:xfrm>
          <a:off x="4092121" y="1913730"/>
          <a:ext cx="1606820" cy="1249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228600" lvl="1" indent="-228600" algn="l" defTabSz="1111250">
            <a:lnSpc>
              <a:spcPct val="90000"/>
            </a:lnSpc>
            <a:spcBef>
              <a:spcPct val="0"/>
            </a:spcBef>
            <a:spcAft>
              <a:spcPct val="15000"/>
            </a:spcAft>
            <a:buChar char="••"/>
          </a:pPr>
          <a:r>
            <a:rPr lang="it-IT" sz="2500" kern="1200" dirty="0" smtClean="0"/>
            <a:t>Se negativa</a:t>
          </a:r>
          <a:endParaRPr lang="it-IT" sz="2500" kern="1200" dirty="0"/>
        </a:p>
      </dsp:txBody>
      <dsp:txXfrm>
        <a:off x="4092121" y="1913730"/>
        <a:ext cx="1606820" cy="1249888"/>
      </dsp:txXfrm>
    </dsp:sp>
    <dsp:sp modelId="{885DD4A4-8A0A-4184-95A5-AABA5130CB69}">
      <dsp:nvSpPr>
        <dsp:cNvPr id="0" name=""/>
        <dsp:cNvSpPr/>
      </dsp:nvSpPr>
      <dsp:spPr>
        <a:xfrm>
          <a:off x="3714569" y="3503389"/>
          <a:ext cx="2209280" cy="1546424"/>
        </a:xfrm>
        <a:prstGeom prst="roundRect">
          <a:avLst>
            <a:gd name="adj" fmla="val 16670"/>
          </a:avLst>
        </a:prstGeom>
        <a:solidFill>
          <a:schemeClr val="accent5">
            <a:hueOff val="-6758543"/>
            <a:satOff val="-17419"/>
            <a:lumOff val="-117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it-IT" sz="2100" kern="1200" dirty="0" err="1" smtClean="0"/>
            <a:t>Esofagogramma</a:t>
          </a:r>
          <a:r>
            <a:rPr lang="it-IT" sz="2100" kern="1200" dirty="0" smtClean="0"/>
            <a:t> e manometria ad alta risoluzione</a:t>
          </a:r>
          <a:endParaRPr lang="it-IT" sz="2100" kern="1200" dirty="0"/>
        </a:p>
      </dsp:txBody>
      <dsp:txXfrm>
        <a:off x="3790073" y="3578893"/>
        <a:ext cx="2058272" cy="1395416"/>
      </dsp:txXfrm>
    </dsp:sp>
    <dsp:sp modelId="{45A3550F-79F1-4FE9-93B2-6B0A8A151114}">
      <dsp:nvSpPr>
        <dsp:cNvPr id="0" name=""/>
        <dsp:cNvSpPr/>
      </dsp:nvSpPr>
      <dsp:spPr>
        <a:xfrm>
          <a:off x="5923850" y="3650876"/>
          <a:ext cx="1606820" cy="1249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171450" lvl="1" indent="-171450" algn="l" defTabSz="800100">
            <a:lnSpc>
              <a:spcPct val="90000"/>
            </a:lnSpc>
            <a:spcBef>
              <a:spcPct val="0"/>
            </a:spcBef>
            <a:spcAft>
              <a:spcPct val="15000"/>
            </a:spcAft>
            <a:buChar char="••"/>
          </a:pPr>
          <a:r>
            <a:rPr lang="it-IT" sz="1800" kern="1200" dirty="0" smtClean="0"/>
            <a:t>Chicago </a:t>
          </a:r>
          <a:r>
            <a:rPr lang="it-IT" sz="1800" kern="1200" dirty="0" err="1" smtClean="0"/>
            <a:t>Classification</a:t>
          </a:r>
          <a:endParaRPr lang="it-IT" sz="1800" kern="1200" dirty="0"/>
        </a:p>
      </dsp:txBody>
      <dsp:txXfrm>
        <a:off x="5923850" y="3650876"/>
        <a:ext cx="1606820" cy="124988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8D0F18-C07D-6C5D-581C-C59ED024964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B6A9F6F-FDFE-86A9-35F6-AA43A8A015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27E8595-14A5-1024-E9A3-46885BF6FF25}"/>
              </a:ext>
            </a:extLst>
          </p:cNvPr>
          <p:cNvSpPr>
            <a:spLocks noGrp="1"/>
          </p:cNvSpPr>
          <p:nvPr>
            <p:ph type="dt" sz="half" idx="10"/>
          </p:nvPr>
        </p:nvSpPr>
        <p:spPr/>
        <p:txBody>
          <a:bodyPr/>
          <a:lstStyle/>
          <a:p>
            <a:fld id="{10AA3EEB-E912-428F-99D9-1DD9946C887D}" type="datetimeFigureOut">
              <a:rPr lang="it-IT" smtClean="0"/>
              <a:t>11/03/2026</a:t>
            </a:fld>
            <a:endParaRPr lang="it-IT"/>
          </a:p>
        </p:txBody>
      </p:sp>
      <p:sp>
        <p:nvSpPr>
          <p:cNvPr id="5" name="Segnaposto piè di pagina 4">
            <a:extLst>
              <a:ext uri="{FF2B5EF4-FFF2-40B4-BE49-F238E27FC236}">
                <a16:creationId xmlns:a16="http://schemas.microsoft.com/office/drawing/2014/main" id="{721A5C24-250D-8986-CF0B-2F51D9F19A1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5F82F26-F902-3110-B62E-FD3BB3E182B8}"/>
              </a:ext>
            </a:extLst>
          </p:cNvPr>
          <p:cNvSpPr>
            <a:spLocks noGrp="1"/>
          </p:cNvSpPr>
          <p:nvPr>
            <p:ph type="sldNum" sz="quarter" idx="12"/>
          </p:nvPr>
        </p:nvSpPr>
        <p:spPr/>
        <p:txBody>
          <a:bodyPr/>
          <a:lstStyle/>
          <a:p>
            <a:fld id="{C42676E0-650B-4795-908B-1FD99BB3FBB6}" type="slidenum">
              <a:rPr lang="it-IT" smtClean="0"/>
              <a:t>‹N›</a:t>
            </a:fld>
            <a:endParaRPr lang="it-IT"/>
          </a:p>
        </p:txBody>
      </p:sp>
    </p:spTree>
    <p:extLst>
      <p:ext uri="{BB962C8B-B14F-4D97-AF65-F5344CB8AC3E}">
        <p14:creationId xmlns:p14="http://schemas.microsoft.com/office/powerpoint/2010/main" val="1303856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798619-99EC-8173-6C9E-A28D7D55105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A0AE81F-B22B-394A-2FD3-DB2C908900F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3EACB51-12AA-EF6D-6F6A-ABC98D9BEBFC}"/>
              </a:ext>
            </a:extLst>
          </p:cNvPr>
          <p:cNvSpPr>
            <a:spLocks noGrp="1"/>
          </p:cNvSpPr>
          <p:nvPr>
            <p:ph type="dt" sz="half" idx="10"/>
          </p:nvPr>
        </p:nvSpPr>
        <p:spPr/>
        <p:txBody>
          <a:bodyPr/>
          <a:lstStyle/>
          <a:p>
            <a:fld id="{10AA3EEB-E912-428F-99D9-1DD9946C887D}" type="datetimeFigureOut">
              <a:rPr lang="it-IT" smtClean="0"/>
              <a:t>11/03/2026</a:t>
            </a:fld>
            <a:endParaRPr lang="it-IT"/>
          </a:p>
        </p:txBody>
      </p:sp>
      <p:sp>
        <p:nvSpPr>
          <p:cNvPr id="5" name="Segnaposto piè di pagina 4">
            <a:extLst>
              <a:ext uri="{FF2B5EF4-FFF2-40B4-BE49-F238E27FC236}">
                <a16:creationId xmlns:a16="http://schemas.microsoft.com/office/drawing/2014/main" id="{D35841E0-95E9-A57C-1149-352D422F68D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9F54957-EA83-0091-FB50-CA8CEFBE02E9}"/>
              </a:ext>
            </a:extLst>
          </p:cNvPr>
          <p:cNvSpPr>
            <a:spLocks noGrp="1"/>
          </p:cNvSpPr>
          <p:nvPr>
            <p:ph type="sldNum" sz="quarter" idx="12"/>
          </p:nvPr>
        </p:nvSpPr>
        <p:spPr/>
        <p:txBody>
          <a:bodyPr/>
          <a:lstStyle/>
          <a:p>
            <a:fld id="{C42676E0-650B-4795-908B-1FD99BB3FBB6}" type="slidenum">
              <a:rPr lang="it-IT" smtClean="0"/>
              <a:t>‹N›</a:t>
            </a:fld>
            <a:endParaRPr lang="it-IT"/>
          </a:p>
        </p:txBody>
      </p:sp>
    </p:spTree>
    <p:extLst>
      <p:ext uri="{BB962C8B-B14F-4D97-AF65-F5344CB8AC3E}">
        <p14:creationId xmlns:p14="http://schemas.microsoft.com/office/powerpoint/2010/main" val="2217633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FC54654-B10A-5998-650F-6993390EC48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F3AAE24-1902-642F-4502-A6EE2406865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3D6016A-AEDE-53BD-3D3F-1791D06210BD}"/>
              </a:ext>
            </a:extLst>
          </p:cNvPr>
          <p:cNvSpPr>
            <a:spLocks noGrp="1"/>
          </p:cNvSpPr>
          <p:nvPr>
            <p:ph type="dt" sz="half" idx="10"/>
          </p:nvPr>
        </p:nvSpPr>
        <p:spPr/>
        <p:txBody>
          <a:bodyPr/>
          <a:lstStyle/>
          <a:p>
            <a:fld id="{10AA3EEB-E912-428F-99D9-1DD9946C887D}" type="datetimeFigureOut">
              <a:rPr lang="it-IT" smtClean="0"/>
              <a:t>11/03/2026</a:t>
            </a:fld>
            <a:endParaRPr lang="it-IT"/>
          </a:p>
        </p:txBody>
      </p:sp>
      <p:sp>
        <p:nvSpPr>
          <p:cNvPr id="5" name="Segnaposto piè di pagina 4">
            <a:extLst>
              <a:ext uri="{FF2B5EF4-FFF2-40B4-BE49-F238E27FC236}">
                <a16:creationId xmlns:a16="http://schemas.microsoft.com/office/drawing/2014/main" id="{EFCFA95C-C821-052B-C204-A02272F9B56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8D16744-2AF2-45FD-B9CF-6C28A9915C67}"/>
              </a:ext>
            </a:extLst>
          </p:cNvPr>
          <p:cNvSpPr>
            <a:spLocks noGrp="1"/>
          </p:cNvSpPr>
          <p:nvPr>
            <p:ph type="sldNum" sz="quarter" idx="12"/>
          </p:nvPr>
        </p:nvSpPr>
        <p:spPr/>
        <p:txBody>
          <a:bodyPr/>
          <a:lstStyle/>
          <a:p>
            <a:fld id="{C42676E0-650B-4795-908B-1FD99BB3FBB6}" type="slidenum">
              <a:rPr lang="it-IT" smtClean="0"/>
              <a:t>‹N›</a:t>
            </a:fld>
            <a:endParaRPr lang="it-IT"/>
          </a:p>
        </p:txBody>
      </p:sp>
    </p:spTree>
    <p:extLst>
      <p:ext uri="{BB962C8B-B14F-4D97-AF65-F5344CB8AC3E}">
        <p14:creationId xmlns:p14="http://schemas.microsoft.com/office/powerpoint/2010/main" val="3606224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1AC4F8-E567-CA6D-406C-C0CB61EFC8F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6020093-0B82-39B6-93C3-649BB89588C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16F1664-D948-F11B-CA8C-927AB6E3509E}"/>
              </a:ext>
            </a:extLst>
          </p:cNvPr>
          <p:cNvSpPr>
            <a:spLocks noGrp="1"/>
          </p:cNvSpPr>
          <p:nvPr>
            <p:ph type="dt" sz="half" idx="10"/>
          </p:nvPr>
        </p:nvSpPr>
        <p:spPr/>
        <p:txBody>
          <a:bodyPr/>
          <a:lstStyle/>
          <a:p>
            <a:fld id="{10AA3EEB-E912-428F-99D9-1DD9946C887D}" type="datetimeFigureOut">
              <a:rPr lang="it-IT" smtClean="0"/>
              <a:t>11/03/2026</a:t>
            </a:fld>
            <a:endParaRPr lang="it-IT"/>
          </a:p>
        </p:txBody>
      </p:sp>
      <p:sp>
        <p:nvSpPr>
          <p:cNvPr id="5" name="Segnaposto piè di pagina 4">
            <a:extLst>
              <a:ext uri="{FF2B5EF4-FFF2-40B4-BE49-F238E27FC236}">
                <a16:creationId xmlns:a16="http://schemas.microsoft.com/office/drawing/2014/main" id="{2727AFD4-417A-2AB3-2A36-F617D7BDDBB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7A79BC-588A-0737-A078-49EAAE6F8F1E}"/>
              </a:ext>
            </a:extLst>
          </p:cNvPr>
          <p:cNvSpPr>
            <a:spLocks noGrp="1"/>
          </p:cNvSpPr>
          <p:nvPr>
            <p:ph type="sldNum" sz="quarter" idx="12"/>
          </p:nvPr>
        </p:nvSpPr>
        <p:spPr/>
        <p:txBody>
          <a:bodyPr/>
          <a:lstStyle/>
          <a:p>
            <a:fld id="{C42676E0-650B-4795-908B-1FD99BB3FBB6}" type="slidenum">
              <a:rPr lang="it-IT" smtClean="0"/>
              <a:t>‹N›</a:t>
            </a:fld>
            <a:endParaRPr lang="it-IT"/>
          </a:p>
        </p:txBody>
      </p:sp>
    </p:spTree>
    <p:extLst>
      <p:ext uri="{BB962C8B-B14F-4D97-AF65-F5344CB8AC3E}">
        <p14:creationId xmlns:p14="http://schemas.microsoft.com/office/powerpoint/2010/main" val="4105120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FADD4F-9E7A-6D2C-292B-723CAEF557E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4755FBC-EA75-CB62-87B1-C1EEAA99C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21353B3-B679-F547-C0F8-F1D3470C0744}"/>
              </a:ext>
            </a:extLst>
          </p:cNvPr>
          <p:cNvSpPr>
            <a:spLocks noGrp="1"/>
          </p:cNvSpPr>
          <p:nvPr>
            <p:ph type="dt" sz="half" idx="10"/>
          </p:nvPr>
        </p:nvSpPr>
        <p:spPr/>
        <p:txBody>
          <a:bodyPr/>
          <a:lstStyle/>
          <a:p>
            <a:fld id="{10AA3EEB-E912-428F-99D9-1DD9946C887D}" type="datetimeFigureOut">
              <a:rPr lang="it-IT" smtClean="0"/>
              <a:t>11/03/2026</a:t>
            </a:fld>
            <a:endParaRPr lang="it-IT"/>
          </a:p>
        </p:txBody>
      </p:sp>
      <p:sp>
        <p:nvSpPr>
          <p:cNvPr id="5" name="Segnaposto piè di pagina 4">
            <a:extLst>
              <a:ext uri="{FF2B5EF4-FFF2-40B4-BE49-F238E27FC236}">
                <a16:creationId xmlns:a16="http://schemas.microsoft.com/office/drawing/2014/main" id="{F4929F1C-3AA6-9591-A947-90C34A0FE29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2F8B884-A372-01F9-FD9C-5F96A3A8AF0A}"/>
              </a:ext>
            </a:extLst>
          </p:cNvPr>
          <p:cNvSpPr>
            <a:spLocks noGrp="1"/>
          </p:cNvSpPr>
          <p:nvPr>
            <p:ph type="sldNum" sz="quarter" idx="12"/>
          </p:nvPr>
        </p:nvSpPr>
        <p:spPr/>
        <p:txBody>
          <a:bodyPr/>
          <a:lstStyle/>
          <a:p>
            <a:fld id="{C42676E0-650B-4795-908B-1FD99BB3FBB6}" type="slidenum">
              <a:rPr lang="it-IT" smtClean="0"/>
              <a:t>‹N›</a:t>
            </a:fld>
            <a:endParaRPr lang="it-IT"/>
          </a:p>
        </p:txBody>
      </p:sp>
    </p:spTree>
    <p:extLst>
      <p:ext uri="{BB962C8B-B14F-4D97-AF65-F5344CB8AC3E}">
        <p14:creationId xmlns:p14="http://schemas.microsoft.com/office/powerpoint/2010/main" val="1062668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F8B3CF-26B6-3EE3-B54D-8907AE47C5A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CF02BE8-7B43-11D7-E8EC-3CC421D2E77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74BCCB9-735C-838F-EE91-43569B17B52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142FFD3-729C-2F61-0B69-DBB984FDF68E}"/>
              </a:ext>
            </a:extLst>
          </p:cNvPr>
          <p:cNvSpPr>
            <a:spLocks noGrp="1"/>
          </p:cNvSpPr>
          <p:nvPr>
            <p:ph type="dt" sz="half" idx="10"/>
          </p:nvPr>
        </p:nvSpPr>
        <p:spPr/>
        <p:txBody>
          <a:bodyPr/>
          <a:lstStyle/>
          <a:p>
            <a:fld id="{10AA3EEB-E912-428F-99D9-1DD9946C887D}" type="datetimeFigureOut">
              <a:rPr lang="it-IT" smtClean="0"/>
              <a:t>11/03/2026</a:t>
            </a:fld>
            <a:endParaRPr lang="it-IT"/>
          </a:p>
        </p:txBody>
      </p:sp>
      <p:sp>
        <p:nvSpPr>
          <p:cNvPr id="6" name="Segnaposto piè di pagina 5">
            <a:extLst>
              <a:ext uri="{FF2B5EF4-FFF2-40B4-BE49-F238E27FC236}">
                <a16:creationId xmlns:a16="http://schemas.microsoft.com/office/drawing/2014/main" id="{F32589FB-B299-02AE-019B-1EA9290642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D0377F1-F606-177E-AE98-344627F390D1}"/>
              </a:ext>
            </a:extLst>
          </p:cNvPr>
          <p:cNvSpPr>
            <a:spLocks noGrp="1"/>
          </p:cNvSpPr>
          <p:nvPr>
            <p:ph type="sldNum" sz="quarter" idx="12"/>
          </p:nvPr>
        </p:nvSpPr>
        <p:spPr/>
        <p:txBody>
          <a:bodyPr/>
          <a:lstStyle/>
          <a:p>
            <a:fld id="{C42676E0-650B-4795-908B-1FD99BB3FBB6}" type="slidenum">
              <a:rPr lang="it-IT" smtClean="0"/>
              <a:t>‹N›</a:t>
            </a:fld>
            <a:endParaRPr lang="it-IT"/>
          </a:p>
        </p:txBody>
      </p:sp>
    </p:spTree>
    <p:extLst>
      <p:ext uri="{BB962C8B-B14F-4D97-AF65-F5344CB8AC3E}">
        <p14:creationId xmlns:p14="http://schemas.microsoft.com/office/powerpoint/2010/main" val="1921464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3FFD21-6FDB-693F-44E0-794F4995BCA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E7ED583-ED8F-22E7-1BD5-19DDD1D7C2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AE99687-0023-5683-BCEF-DFB8B450B47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13C7537-DB52-8B46-6B23-03B13DDEBE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8BEE2F0-2A44-4A43-CE77-5427267E72A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4E3E01A-2AB1-861B-5CBE-4F1979FF8C26}"/>
              </a:ext>
            </a:extLst>
          </p:cNvPr>
          <p:cNvSpPr>
            <a:spLocks noGrp="1"/>
          </p:cNvSpPr>
          <p:nvPr>
            <p:ph type="dt" sz="half" idx="10"/>
          </p:nvPr>
        </p:nvSpPr>
        <p:spPr/>
        <p:txBody>
          <a:bodyPr/>
          <a:lstStyle/>
          <a:p>
            <a:fld id="{10AA3EEB-E912-428F-99D9-1DD9946C887D}" type="datetimeFigureOut">
              <a:rPr lang="it-IT" smtClean="0"/>
              <a:t>11/03/2026</a:t>
            </a:fld>
            <a:endParaRPr lang="it-IT"/>
          </a:p>
        </p:txBody>
      </p:sp>
      <p:sp>
        <p:nvSpPr>
          <p:cNvPr id="8" name="Segnaposto piè di pagina 7">
            <a:extLst>
              <a:ext uri="{FF2B5EF4-FFF2-40B4-BE49-F238E27FC236}">
                <a16:creationId xmlns:a16="http://schemas.microsoft.com/office/drawing/2014/main" id="{9ED5E9B7-55DF-8B33-4BAA-92D574E16C7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43B2E01-8B83-79D0-91F5-90AC90E0E4CA}"/>
              </a:ext>
            </a:extLst>
          </p:cNvPr>
          <p:cNvSpPr>
            <a:spLocks noGrp="1"/>
          </p:cNvSpPr>
          <p:nvPr>
            <p:ph type="sldNum" sz="quarter" idx="12"/>
          </p:nvPr>
        </p:nvSpPr>
        <p:spPr/>
        <p:txBody>
          <a:bodyPr/>
          <a:lstStyle/>
          <a:p>
            <a:fld id="{C42676E0-650B-4795-908B-1FD99BB3FBB6}" type="slidenum">
              <a:rPr lang="it-IT" smtClean="0"/>
              <a:t>‹N›</a:t>
            </a:fld>
            <a:endParaRPr lang="it-IT"/>
          </a:p>
        </p:txBody>
      </p:sp>
    </p:spTree>
    <p:extLst>
      <p:ext uri="{BB962C8B-B14F-4D97-AF65-F5344CB8AC3E}">
        <p14:creationId xmlns:p14="http://schemas.microsoft.com/office/powerpoint/2010/main" val="954062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244CC3-A358-3861-90B8-53C5EA1E095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71B401F-CC02-C79A-B63E-F789BFEE8D35}"/>
              </a:ext>
            </a:extLst>
          </p:cNvPr>
          <p:cNvSpPr>
            <a:spLocks noGrp="1"/>
          </p:cNvSpPr>
          <p:nvPr>
            <p:ph type="dt" sz="half" idx="10"/>
          </p:nvPr>
        </p:nvSpPr>
        <p:spPr/>
        <p:txBody>
          <a:bodyPr/>
          <a:lstStyle/>
          <a:p>
            <a:fld id="{10AA3EEB-E912-428F-99D9-1DD9946C887D}" type="datetimeFigureOut">
              <a:rPr lang="it-IT" smtClean="0"/>
              <a:t>11/03/2026</a:t>
            </a:fld>
            <a:endParaRPr lang="it-IT"/>
          </a:p>
        </p:txBody>
      </p:sp>
      <p:sp>
        <p:nvSpPr>
          <p:cNvPr id="4" name="Segnaposto piè di pagina 3">
            <a:extLst>
              <a:ext uri="{FF2B5EF4-FFF2-40B4-BE49-F238E27FC236}">
                <a16:creationId xmlns:a16="http://schemas.microsoft.com/office/drawing/2014/main" id="{7BDC24DA-C2CA-C301-2A9D-4DAB8152D06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5815868-A7EB-26FE-C28C-D41A876AC8A8}"/>
              </a:ext>
            </a:extLst>
          </p:cNvPr>
          <p:cNvSpPr>
            <a:spLocks noGrp="1"/>
          </p:cNvSpPr>
          <p:nvPr>
            <p:ph type="sldNum" sz="quarter" idx="12"/>
          </p:nvPr>
        </p:nvSpPr>
        <p:spPr/>
        <p:txBody>
          <a:bodyPr/>
          <a:lstStyle/>
          <a:p>
            <a:fld id="{C42676E0-650B-4795-908B-1FD99BB3FBB6}" type="slidenum">
              <a:rPr lang="it-IT" smtClean="0"/>
              <a:t>‹N›</a:t>
            </a:fld>
            <a:endParaRPr lang="it-IT"/>
          </a:p>
        </p:txBody>
      </p:sp>
    </p:spTree>
    <p:extLst>
      <p:ext uri="{BB962C8B-B14F-4D97-AF65-F5344CB8AC3E}">
        <p14:creationId xmlns:p14="http://schemas.microsoft.com/office/powerpoint/2010/main" val="4155447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405F7D9-7A07-6CA9-DE44-AC0C7C6A43C5}"/>
              </a:ext>
            </a:extLst>
          </p:cNvPr>
          <p:cNvSpPr>
            <a:spLocks noGrp="1"/>
          </p:cNvSpPr>
          <p:nvPr>
            <p:ph type="dt" sz="half" idx="10"/>
          </p:nvPr>
        </p:nvSpPr>
        <p:spPr/>
        <p:txBody>
          <a:bodyPr/>
          <a:lstStyle/>
          <a:p>
            <a:fld id="{10AA3EEB-E912-428F-99D9-1DD9946C887D}" type="datetimeFigureOut">
              <a:rPr lang="it-IT" smtClean="0"/>
              <a:t>11/03/2026</a:t>
            </a:fld>
            <a:endParaRPr lang="it-IT"/>
          </a:p>
        </p:txBody>
      </p:sp>
      <p:sp>
        <p:nvSpPr>
          <p:cNvPr id="3" name="Segnaposto piè di pagina 2">
            <a:extLst>
              <a:ext uri="{FF2B5EF4-FFF2-40B4-BE49-F238E27FC236}">
                <a16:creationId xmlns:a16="http://schemas.microsoft.com/office/drawing/2014/main" id="{C385FEA3-C7D7-B826-02A3-CA2C9B28270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55952A1-A180-A5F3-A55D-2448BDF44BBE}"/>
              </a:ext>
            </a:extLst>
          </p:cNvPr>
          <p:cNvSpPr>
            <a:spLocks noGrp="1"/>
          </p:cNvSpPr>
          <p:nvPr>
            <p:ph type="sldNum" sz="quarter" idx="12"/>
          </p:nvPr>
        </p:nvSpPr>
        <p:spPr/>
        <p:txBody>
          <a:bodyPr/>
          <a:lstStyle/>
          <a:p>
            <a:fld id="{C42676E0-650B-4795-908B-1FD99BB3FBB6}" type="slidenum">
              <a:rPr lang="it-IT" smtClean="0"/>
              <a:t>‹N›</a:t>
            </a:fld>
            <a:endParaRPr lang="it-IT"/>
          </a:p>
        </p:txBody>
      </p:sp>
    </p:spTree>
    <p:extLst>
      <p:ext uri="{BB962C8B-B14F-4D97-AF65-F5344CB8AC3E}">
        <p14:creationId xmlns:p14="http://schemas.microsoft.com/office/powerpoint/2010/main" val="217095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821E40-A038-81D6-CA71-95FC316C4AA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D2FE98D-3BBF-9358-277A-1DE2F7E68A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F639CD3-1F6A-E98B-2EA9-D3744DEE8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AB37824-F498-531E-4974-FBAFBB63E27D}"/>
              </a:ext>
            </a:extLst>
          </p:cNvPr>
          <p:cNvSpPr>
            <a:spLocks noGrp="1"/>
          </p:cNvSpPr>
          <p:nvPr>
            <p:ph type="dt" sz="half" idx="10"/>
          </p:nvPr>
        </p:nvSpPr>
        <p:spPr/>
        <p:txBody>
          <a:bodyPr/>
          <a:lstStyle/>
          <a:p>
            <a:fld id="{10AA3EEB-E912-428F-99D9-1DD9946C887D}" type="datetimeFigureOut">
              <a:rPr lang="it-IT" smtClean="0"/>
              <a:t>11/03/2026</a:t>
            </a:fld>
            <a:endParaRPr lang="it-IT"/>
          </a:p>
        </p:txBody>
      </p:sp>
      <p:sp>
        <p:nvSpPr>
          <p:cNvPr id="6" name="Segnaposto piè di pagina 5">
            <a:extLst>
              <a:ext uri="{FF2B5EF4-FFF2-40B4-BE49-F238E27FC236}">
                <a16:creationId xmlns:a16="http://schemas.microsoft.com/office/drawing/2014/main" id="{8F6E545A-AA8E-D247-5B9D-2128BA1C197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99AE2EB-C253-9EEC-464A-19DF4A122F16}"/>
              </a:ext>
            </a:extLst>
          </p:cNvPr>
          <p:cNvSpPr>
            <a:spLocks noGrp="1"/>
          </p:cNvSpPr>
          <p:nvPr>
            <p:ph type="sldNum" sz="quarter" idx="12"/>
          </p:nvPr>
        </p:nvSpPr>
        <p:spPr/>
        <p:txBody>
          <a:bodyPr/>
          <a:lstStyle/>
          <a:p>
            <a:fld id="{C42676E0-650B-4795-908B-1FD99BB3FBB6}" type="slidenum">
              <a:rPr lang="it-IT" smtClean="0"/>
              <a:t>‹N›</a:t>
            </a:fld>
            <a:endParaRPr lang="it-IT"/>
          </a:p>
        </p:txBody>
      </p:sp>
    </p:spTree>
    <p:extLst>
      <p:ext uri="{BB962C8B-B14F-4D97-AF65-F5344CB8AC3E}">
        <p14:creationId xmlns:p14="http://schemas.microsoft.com/office/powerpoint/2010/main" val="366193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39B13F-D944-3D57-417C-E549E7F104F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D721F41-651D-B79C-632D-C5691A7120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D246B81-E5E4-7EAD-062C-4C493B78DE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A2FBEBA-269A-569A-E8A2-5108A5A333BF}"/>
              </a:ext>
            </a:extLst>
          </p:cNvPr>
          <p:cNvSpPr>
            <a:spLocks noGrp="1"/>
          </p:cNvSpPr>
          <p:nvPr>
            <p:ph type="dt" sz="half" idx="10"/>
          </p:nvPr>
        </p:nvSpPr>
        <p:spPr/>
        <p:txBody>
          <a:bodyPr/>
          <a:lstStyle/>
          <a:p>
            <a:fld id="{10AA3EEB-E912-428F-99D9-1DD9946C887D}" type="datetimeFigureOut">
              <a:rPr lang="it-IT" smtClean="0"/>
              <a:t>11/03/2026</a:t>
            </a:fld>
            <a:endParaRPr lang="it-IT"/>
          </a:p>
        </p:txBody>
      </p:sp>
      <p:sp>
        <p:nvSpPr>
          <p:cNvPr id="6" name="Segnaposto piè di pagina 5">
            <a:extLst>
              <a:ext uri="{FF2B5EF4-FFF2-40B4-BE49-F238E27FC236}">
                <a16:creationId xmlns:a16="http://schemas.microsoft.com/office/drawing/2014/main" id="{C5C5812A-C104-2E69-D184-A122051A7DC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3E19671-C496-996F-2DEB-CAD6D9DDC400}"/>
              </a:ext>
            </a:extLst>
          </p:cNvPr>
          <p:cNvSpPr>
            <a:spLocks noGrp="1"/>
          </p:cNvSpPr>
          <p:nvPr>
            <p:ph type="sldNum" sz="quarter" idx="12"/>
          </p:nvPr>
        </p:nvSpPr>
        <p:spPr/>
        <p:txBody>
          <a:bodyPr/>
          <a:lstStyle/>
          <a:p>
            <a:fld id="{C42676E0-650B-4795-908B-1FD99BB3FBB6}" type="slidenum">
              <a:rPr lang="it-IT" smtClean="0"/>
              <a:t>‹N›</a:t>
            </a:fld>
            <a:endParaRPr lang="it-IT"/>
          </a:p>
        </p:txBody>
      </p:sp>
    </p:spTree>
    <p:extLst>
      <p:ext uri="{BB962C8B-B14F-4D97-AF65-F5344CB8AC3E}">
        <p14:creationId xmlns:p14="http://schemas.microsoft.com/office/powerpoint/2010/main" val="1791616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AA1EB74-3B59-E591-8F13-DAB25F2AC2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76C8E32-6F2C-04CE-3A81-1C49E3F0AD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F549424-7E65-3BB4-AAEC-5AB78F63C6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A3EEB-E912-428F-99D9-1DD9946C887D}" type="datetimeFigureOut">
              <a:rPr lang="it-IT" smtClean="0"/>
              <a:t>11/03/2026</a:t>
            </a:fld>
            <a:endParaRPr lang="it-IT"/>
          </a:p>
        </p:txBody>
      </p:sp>
      <p:sp>
        <p:nvSpPr>
          <p:cNvPr id="5" name="Segnaposto piè di pagina 4">
            <a:extLst>
              <a:ext uri="{FF2B5EF4-FFF2-40B4-BE49-F238E27FC236}">
                <a16:creationId xmlns:a16="http://schemas.microsoft.com/office/drawing/2014/main" id="{4D269284-9F7A-FFDB-44CD-59A60356AC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0B417F8-4E2B-72B1-C8CD-77E110EC19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676E0-650B-4795-908B-1FD99BB3FBB6}" type="slidenum">
              <a:rPr lang="it-IT" smtClean="0"/>
              <a:t>‹N›</a:t>
            </a:fld>
            <a:endParaRPr lang="it-IT"/>
          </a:p>
        </p:txBody>
      </p:sp>
    </p:spTree>
    <p:extLst>
      <p:ext uri="{BB962C8B-B14F-4D97-AF65-F5344CB8AC3E}">
        <p14:creationId xmlns:p14="http://schemas.microsoft.com/office/powerpoint/2010/main" val="2641885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sdmanuals.com/it/professionale/malattie-endocrine-e-metaboliche/diabete-mellito-e-disturbi-del-metabolismo-dei-carboidrati/complicazioni-del-diabete-mellito#v29299343_it" TargetMode="External"/><Relationship Id="rId7" Type="http://schemas.openxmlformats.org/officeDocument/2006/relationships/hyperlink" Target="https://www.msdmanuals.com/it/professionale/malattie-neurologiche/disturbi-demielinizzanti/sclerosi-multipla"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msdmanuals.com/it/professionale/malattie-neurologiche/malattie-del-sistema-nervoso-periferico-e-disfunzioni-delle-unit%C3%A0-motorie/sclerosi-laterale-amiotrofica-e-altre-malattie-del-motoneurone" TargetMode="External"/><Relationship Id="rId5" Type="http://schemas.openxmlformats.org/officeDocument/2006/relationships/hyperlink" Target="https://www.msdmanuals.com/it/professionale/malattie-neurologiche/disturbi-del-movimento-e-cerebellari/morbo-di-parkinson" TargetMode="External"/><Relationship Id="rId10" Type="http://schemas.openxmlformats.org/officeDocument/2006/relationships/image" Target="../media/image9.png"/><Relationship Id="rId4" Type="http://schemas.openxmlformats.org/officeDocument/2006/relationships/hyperlink" Target="https://www.msdmanuals.com/it/professionale/malattie-neurologiche/ictus/panoramica-sull-ictus" TargetMode="Externa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FF5339-0389-7C2A-C3D2-DCFB7166921D}"/>
              </a:ext>
            </a:extLst>
          </p:cNvPr>
          <p:cNvSpPr>
            <a:spLocks noGrp="1"/>
          </p:cNvSpPr>
          <p:nvPr>
            <p:ph type="ctrTitle"/>
          </p:nvPr>
        </p:nvSpPr>
        <p:spPr>
          <a:xfrm>
            <a:off x="1524000" y="1496435"/>
            <a:ext cx="9144000" cy="2387600"/>
          </a:xfrm>
        </p:spPr>
        <p:txBody>
          <a:bodyPr/>
          <a:lstStyle/>
          <a:p>
            <a:r>
              <a:rPr lang="it-IT" dirty="0" smtClean="0"/>
              <a:t>Disordini motori dell’esofago</a:t>
            </a:r>
            <a:endParaRPr lang="it-IT" dirty="0"/>
          </a:p>
        </p:txBody>
      </p:sp>
      <p:sp>
        <p:nvSpPr>
          <p:cNvPr id="3" name="Sottotitolo 2">
            <a:extLst>
              <a:ext uri="{FF2B5EF4-FFF2-40B4-BE49-F238E27FC236}">
                <a16:creationId xmlns:a16="http://schemas.microsoft.com/office/drawing/2014/main" id="{15D6A3D5-6BBD-A406-DBCE-3FC2F108CB82}"/>
              </a:ext>
            </a:extLst>
          </p:cNvPr>
          <p:cNvSpPr>
            <a:spLocks noGrp="1"/>
          </p:cNvSpPr>
          <p:nvPr>
            <p:ph type="subTitle" idx="1"/>
          </p:nvPr>
        </p:nvSpPr>
        <p:spPr>
          <a:xfrm>
            <a:off x="1524000" y="5563840"/>
            <a:ext cx="9144000" cy="371446"/>
          </a:xfrm>
        </p:spPr>
        <p:txBody>
          <a:bodyPr>
            <a:normAutofit fontScale="92500" lnSpcReduction="10000"/>
          </a:bodyPr>
          <a:lstStyle/>
          <a:p>
            <a:r>
              <a:rPr lang="it-IT" dirty="0" smtClean="0"/>
              <a:t>Prof. Silvia Palmisano</a:t>
            </a:r>
            <a:endParaRPr lang="it-IT" dirty="0"/>
          </a:p>
        </p:txBody>
      </p:sp>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pic>
        <p:nvPicPr>
          <p:cNvPr id="8" name="Immagine 7">
            <a:extLst>
              <a:ext uri="{FF2B5EF4-FFF2-40B4-BE49-F238E27FC236}">
                <a16:creationId xmlns:a16="http://schemas.microsoft.com/office/drawing/2014/main" id="{B68636F6-06B0-3D2F-558E-4383B81C6AF8}"/>
              </a:ext>
            </a:extLst>
          </p:cNvPr>
          <p:cNvPicPr>
            <a:picLocks noChangeAspect="1"/>
          </p:cNvPicPr>
          <p:nvPr/>
        </p:nvPicPr>
        <p:blipFill>
          <a:blip r:embed="rId3"/>
          <a:stretch>
            <a:fillRect/>
          </a:stretch>
        </p:blipFill>
        <p:spPr>
          <a:xfrm>
            <a:off x="0" y="6133465"/>
            <a:ext cx="12192000" cy="723481"/>
          </a:xfrm>
          <a:prstGeom prst="rect">
            <a:avLst/>
          </a:prstGeom>
        </p:spPr>
      </p:pic>
    </p:spTree>
    <p:extLst>
      <p:ext uri="{BB962C8B-B14F-4D97-AF65-F5344CB8AC3E}">
        <p14:creationId xmlns:p14="http://schemas.microsoft.com/office/powerpoint/2010/main" val="3242527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CasellaDiTesto 1"/>
          <p:cNvSpPr txBox="1"/>
          <p:nvPr/>
        </p:nvSpPr>
        <p:spPr>
          <a:xfrm>
            <a:off x="2510445" y="1354975"/>
            <a:ext cx="6698672" cy="646331"/>
          </a:xfrm>
          <a:prstGeom prst="rect">
            <a:avLst/>
          </a:prstGeom>
          <a:noFill/>
        </p:spPr>
        <p:txBody>
          <a:bodyPr wrap="square" rtlCol="0">
            <a:spAutoFit/>
          </a:bodyPr>
          <a:lstStyle/>
          <a:p>
            <a:r>
              <a:rPr lang="it-IT" sz="3600" dirty="0" smtClean="0"/>
              <a:t>DISCINESIE DEL CORPO ESOFAGEO</a:t>
            </a:r>
            <a:endParaRPr lang="it-IT" sz="3600" dirty="0"/>
          </a:p>
        </p:txBody>
      </p:sp>
      <p:sp>
        <p:nvSpPr>
          <p:cNvPr id="3" name="CasellaDiTesto 2"/>
          <p:cNvSpPr txBox="1"/>
          <p:nvPr/>
        </p:nvSpPr>
        <p:spPr>
          <a:xfrm>
            <a:off x="170829" y="2908155"/>
            <a:ext cx="4748850" cy="1938992"/>
          </a:xfrm>
          <a:prstGeom prst="rect">
            <a:avLst/>
          </a:prstGeom>
          <a:noFill/>
        </p:spPr>
        <p:txBody>
          <a:bodyPr wrap="square" rtlCol="0">
            <a:spAutoFit/>
          </a:bodyPr>
          <a:lstStyle/>
          <a:p>
            <a:pPr marL="342900" indent="-342900">
              <a:buFont typeface="Wingdings" panose="05000000000000000000" pitchFamily="2" charset="2"/>
              <a:buChar char="q"/>
            </a:pPr>
            <a:r>
              <a:rPr lang="it-IT" sz="2400" dirty="0" smtClean="0"/>
              <a:t>Spasmo esofageo </a:t>
            </a:r>
            <a:r>
              <a:rPr lang="it-IT" sz="2400" dirty="0" smtClean="0"/>
              <a:t>distale (diffuso), </a:t>
            </a:r>
            <a:r>
              <a:rPr lang="it-IT" sz="2400" dirty="0" smtClean="0"/>
              <a:t>primitivo o secondario</a:t>
            </a:r>
            <a:endParaRPr lang="it-IT" sz="2400" dirty="0"/>
          </a:p>
          <a:p>
            <a:pPr marL="342900" indent="-342900">
              <a:buFont typeface="Wingdings" panose="05000000000000000000" pitchFamily="2" charset="2"/>
              <a:buChar char="q"/>
            </a:pPr>
            <a:r>
              <a:rPr lang="it-IT" sz="2400" dirty="0" smtClean="0"/>
              <a:t>Esofago </a:t>
            </a:r>
            <a:r>
              <a:rPr lang="it-IT" sz="2400" dirty="0" err="1" smtClean="0"/>
              <a:t>ipercontrattile</a:t>
            </a:r>
            <a:r>
              <a:rPr lang="it-IT" sz="2400" dirty="0" smtClean="0"/>
              <a:t> (</a:t>
            </a:r>
            <a:r>
              <a:rPr lang="it-IT" sz="2400" dirty="0" err="1" smtClean="0"/>
              <a:t>Jackhammer</a:t>
            </a:r>
            <a:r>
              <a:rPr lang="it-IT" sz="2400" dirty="0" smtClean="0"/>
              <a:t> </a:t>
            </a:r>
            <a:r>
              <a:rPr lang="it-IT" sz="2400" dirty="0" err="1" smtClean="0"/>
              <a:t>Esophagus</a:t>
            </a:r>
            <a:r>
              <a:rPr lang="it-IT" sz="2400" dirty="0" smtClean="0"/>
              <a:t>) </a:t>
            </a:r>
            <a:endParaRPr lang="it-IT" dirty="0" smtClean="0"/>
          </a:p>
          <a:p>
            <a:endParaRPr lang="it-IT" sz="2400" dirty="0" smtClean="0"/>
          </a:p>
        </p:txBody>
      </p:sp>
      <p:grpSp>
        <p:nvGrpSpPr>
          <p:cNvPr id="8" name="Gruppo 7"/>
          <p:cNvGrpSpPr/>
          <p:nvPr/>
        </p:nvGrpSpPr>
        <p:grpSpPr>
          <a:xfrm>
            <a:off x="5102742" y="2847321"/>
            <a:ext cx="7089258" cy="3410867"/>
            <a:chOff x="66551" y="3375827"/>
            <a:chExt cx="7089258" cy="3410867"/>
          </a:xfrm>
        </p:grpSpPr>
        <p:graphicFrame>
          <p:nvGraphicFramePr>
            <p:cNvPr id="9" name="Diagramma 8"/>
            <p:cNvGraphicFramePr/>
            <p:nvPr>
              <p:extLst>
                <p:ext uri="{D42A27DB-BD31-4B8C-83A1-F6EECF244321}">
                  <p14:modId xmlns:p14="http://schemas.microsoft.com/office/powerpoint/2010/main" val="2102582862"/>
                </p:ext>
              </p:extLst>
            </p:nvPr>
          </p:nvGraphicFramePr>
          <p:xfrm>
            <a:off x="302004" y="3837492"/>
            <a:ext cx="6183618" cy="2900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asellaDiTesto 9"/>
            <p:cNvSpPr txBox="1"/>
            <p:nvPr/>
          </p:nvSpPr>
          <p:spPr>
            <a:xfrm>
              <a:off x="66551" y="3375827"/>
              <a:ext cx="7089258" cy="461665"/>
            </a:xfrm>
            <a:prstGeom prst="rect">
              <a:avLst/>
            </a:prstGeom>
            <a:noFill/>
          </p:spPr>
          <p:txBody>
            <a:bodyPr wrap="square" rtlCol="0">
              <a:spAutoFit/>
            </a:bodyPr>
            <a:lstStyle/>
            <a:p>
              <a:r>
                <a:rPr lang="it-IT" sz="2400" b="1" dirty="0" smtClean="0"/>
                <a:t>Classificazione di Chicago (</a:t>
              </a:r>
              <a:r>
                <a:rPr lang="it-IT" sz="2400" b="1" dirty="0"/>
                <a:t>Chicago </a:t>
              </a:r>
              <a:r>
                <a:rPr lang="it-IT" sz="2400" b="1" dirty="0" err="1"/>
                <a:t>Classification</a:t>
              </a:r>
              <a:r>
                <a:rPr lang="it-IT" sz="2400" b="1" dirty="0"/>
                <a:t> </a:t>
              </a:r>
              <a:r>
                <a:rPr lang="it-IT" sz="2400" b="1" dirty="0" smtClean="0"/>
                <a:t>4,0)</a:t>
              </a:r>
              <a:r>
                <a:rPr lang="it-IT" sz="2400" dirty="0" smtClean="0"/>
                <a:t>:</a:t>
              </a:r>
              <a:endParaRPr lang="it-IT" sz="2400" dirty="0"/>
            </a:p>
          </p:txBody>
        </p:sp>
        <p:sp>
          <p:nvSpPr>
            <p:cNvPr id="11" name="CasellaDiTesto 10"/>
            <p:cNvSpPr txBox="1"/>
            <p:nvPr/>
          </p:nvSpPr>
          <p:spPr>
            <a:xfrm>
              <a:off x="66551" y="3375827"/>
              <a:ext cx="6837587" cy="3410867"/>
            </a:xfrm>
            <a:prstGeom prst="rect">
              <a:avLst/>
            </a:prstGeom>
            <a:noFill/>
            <a:ln>
              <a:solidFill>
                <a:schemeClr val="accent1"/>
              </a:solidFill>
            </a:ln>
          </p:spPr>
          <p:txBody>
            <a:bodyPr wrap="square" rtlCol="0">
              <a:spAutoFit/>
            </a:bodyPr>
            <a:lstStyle/>
            <a:p>
              <a:endParaRPr lang="it-IT" dirty="0"/>
            </a:p>
          </p:txBody>
        </p:sp>
      </p:grpSp>
      <p:sp>
        <p:nvSpPr>
          <p:cNvPr id="4" name="Ovale 3"/>
          <p:cNvSpPr/>
          <p:nvPr/>
        </p:nvSpPr>
        <p:spPr>
          <a:xfrm>
            <a:off x="8430004" y="3422979"/>
            <a:ext cx="3342547" cy="324785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20262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3" name="CasellaDiTesto 2"/>
          <p:cNvSpPr txBox="1"/>
          <p:nvPr/>
        </p:nvSpPr>
        <p:spPr>
          <a:xfrm>
            <a:off x="324196" y="2160627"/>
            <a:ext cx="10291157" cy="830997"/>
          </a:xfrm>
          <a:prstGeom prst="rect">
            <a:avLst/>
          </a:prstGeom>
          <a:noFill/>
        </p:spPr>
        <p:txBody>
          <a:bodyPr wrap="square" rtlCol="0">
            <a:spAutoFit/>
          </a:bodyPr>
          <a:lstStyle/>
          <a:p>
            <a:pPr algn="ctr"/>
            <a:r>
              <a:rPr lang="it-IT" sz="2400" dirty="0" smtClean="0"/>
              <a:t>primitivo o secondario</a:t>
            </a:r>
            <a:r>
              <a:rPr lang="it-IT" sz="2400" dirty="0"/>
              <a:t>: </a:t>
            </a:r>
            <a:r>
              <a:rPr lang="it-IT" sz="2400" u="sng" dirty="0"/>
              <a:t>Difettosa </a:t>
            </a:r>
            <a:r>
              <a:rPr lang="it-IT" sz="2400" u="sng" dirty="0" smtClean="0"/>
              <a:t>Coordinazione </a:t>
            </a:r>
            <a:r>
              <a:rPr lang="it-IT" sz="2400" dirty="0" smtClean="0"/>
              <a:t>delle onde peristaltiche </a:t>
            </a:r>
          </a:p>
          <a:p>
            <a:pPr algn="ctr"/>
            <a:r>
              <a:rPr lang="it-IT" sz="2400" dirty="0" smtClean="0"/>
              <a:t>(presenza di onde terziarie)</a:t>
            </a:r>
          </a:p>
        </p:txBody>
      </p:sp>
      <p:sp>
        <p:nvSpPr>
          <p:cNvPr id="4" name="CasellaDiTesto 3"/>
          <p:cNvSpPr txBox="1"/>
          <p:nvPr/>
        </p:nvSpPr>
        <p:spPr>
          <a:xfrm>
            <a:off x="324196" y="2998709"/>
            <a:ext cx="10806545" cy="3170099"/>
          </a:xfrm>
          <a:prstGeom prst="rect">
            <a:avLst/>
          </a:prstGeom>
          <a:noFill/>
        </p:spPr>
        <p:txBody>
          <a:bodyPr wrap="square" rtlCol="0">
            <a:spAutoFit/>
          </a:bodyPr>
          <a:lstStyle/>
          <a:p>
            <a:endParaRPr lang="it-IT" sz="2000" dirty="0" smtClean="0"/>
          </a:p>
          <a:p>
            <a:r>
              <a:rPr lang="it-IT" sz="2000" dirty="0" smtClean="0"/>
              <a:t>Eziologia: della forma primitiva, l’eziologia è sconosciuta; nelle forme secondarie si associa a malattie neurodegenerative e in rari casi a reflusso gastroesofageo che può scatenare gli spasmi. Raro </a:t>
            </a:r>
            <a:r>
              <a:rPr lang="it-IT" sz="2000" dirty="0" smtClean="0"/>
              <a:t>disturbo motorio </a:t>
            </a:r>
            <a:r>
              <a:rPr lang="it-IT" sz="2000" dirty="0" smtClean="0"/>
              <a:t>dell'esofago (</a:t>
            </a:r>
            <a:r>
              <a:rPr lang="it-IT" sz="2000" dirty="0"/>
              <a:t>incidenza 3%) </a:t>
            </a:r>
            <a:r>
              <a:rPr lang="it-IT" sz="2000" dirty="0" smtClean="0"/>
              <a:t>caratterizzato </a:t>
            </a:r>
            <a:r>
              <a:rPr lang="it-IT" sz="2000" dirty="0"/>
              <a:t>da contrazioni muscolari non </a:t>
            </a:r>
            <a:r>
              <a:rPr lang="it-IT" sz="2000" dirty="0" smtClean="0"/>
              <a:t>propulsive, non coordinate e molto </a:t>
            </a:r>
            <a:r>
              <a:rPr lang="it-IT" sz="2000" dirty="0"/>
              <a:t>dolorose (spasmi) che colpiscono i due terzi inferiori </a:t>
            </a:r>
            <a:r>
              <a:rPr lang="it-IT" sz="2000" dirty="0" smtClean="0"/>
              <a:t>dell'organo</a:t>
            </a:r>
          </a:p>
          <a:p>
            <a:endParaRPr lang="it-IT" sz="2000" dirty="0"/>
          </a:p>
          <a:p>
            <a:r>
              <a:rPr lang="it-IT" sz="2000" dirty="0" smtClean="0"/>
              <a:t>Sintomi: dolore toracico retrosternale non di origine cardiaca, </a:t>
            </a:r>
            <a:r>
              <a:rPr lang="it-IT" sz="2000" dirty="0"/>
              <a:t>indotto da </a:t>
            </a:r>
            <a:r>
              <a:rPr lang="it-IT" sz="2000" dirty="0" smtClean="0"/>
              <a:t>deglutizione, spontaneo </a:t>
            </a:r>
            <a:r>
              <a:rPr lang="it-IT" sz="2000" dirty="0"/>
              <a:t>o dopo introduzione </a:t>
            </a:r>
            <a:r>
              <a:rPr lang="it-IT" sz="2000" dirty="0" smtClean="0"/>
              <a:t>cibo </a:t>
            </a:r>
            <a:r>
              <a:rPr lang="it-IT" sz="2000" dirty="0"/>
              <a:t>(«Angina </a:t>
            </a:r>
            <a:r>
              <a:rPr lang="it-IT" sz="2000" dirty="0" err="1"/>
              <a:t>like</a:t>
            </a:r>
            <a:r>
              <a:rPr lang="it-IT" sz="2000" dirty="0"/>
              <a:t>» </a:t>
            </a:r>
            <a:r>
              <a:rPr lang="it-IT" sz="2000" dirty="0" err="1"/>
              <a:t>chest</a:t>
            </a:r>
            <a:r>
              <a:rPr lang="it-IT" sz="2000" dirty="0"/>
              <a:t> </a:t>
            </a:r>
            <a:r>
              <a:rPr lang="it-IT" sz="2000" dirty="0" err="1"/>
              <a:t>pain</a:t>
            </a:r>
            <a:r>
              <a:rPr lang="it-IT" sz="2000" dirty="0" smtClean="0"/>
              <a:t>); disfagia</a:t>
            </a:r>
          </a:p>
          <a:p>
            <a:endParaRPr lang="it-IT" sz="2000" dirty="0"/>
          </a:p>
          <a:p>
            <a:r>
              <a:rPr lang="it-IT" sz="2000" dirty="0" smtClean="0"/>
              <a:t>Diagnosi:</a:t>
            </a:r>
            <a:r>
              <a:rPr lang="it-IT" sz="2000" b="1" dirty="0" smtClean="0"/>
              <a:t> EGDS </a:t>
            </a:r>
            <a:r>
              <a:rPr lang="it-IT" sz="2000" dirty="0" smtClean="0"/>
              <a:t>per escludere lesione organica, </a:t>
            </a:r>
            <a:r>
              <a:rPr lang="it-IT" sz="2000" b="1" dirty="0" err="1" smtClean="0"/>
              <a:t>esofagogramma</a:t>
            </a:r>
            <a:r>
              <a:rPr lang="it-IT" sz="2000" dirty="0" smtClean="0"/>
              <a:t> e </a:t>
            </a:r>
            <a:r>
              <a:rPr lang="it-IT" sz="2000" b="1" u="sng" dirty="0" smtClean="0"/>
              <a:t>manometria </a:t>
            </a:r>
            <a:r>
              <a:rPr lang="it-IT" sz="2000" b="1" u="sng" dirty="0" smtClean="0"/>
              <a:t>esofagea</a:t>
            </a:r>
            <a:r>
              <a:rPr lang="it-IT" sz="2000" dirty="0" smtClean="0"/>
              <a:t> </a:t>
            </a:r>
            <a:endParaRPr lang="it-IT" sz="2000" dirty="0"/>
          </a:p>
        </p:txBody>
      </p:sp>
      <p:sp>
        <p:nvSpPr>
          <p:cNvPr id="7" name="CasellaDiTesto 6"/>
          <p:cNvSpPr txBox="1"/>
          <p:nvPr/>
        </p:nvSpPr>
        <p:spPr>
          <a:xfrm>
            <a:off x="5536277" y="237705"/>
            <a:ext cx="6564284" cy="646331"/>
          </a:xfrm>
          <a:prstGeom prst="rect">
            <a:avLst/>
          </a:prstGeom>
          <a:noFill/>
        </p:spPr>
        <p:txBody>
          <a:bodyPr wrap="square" rtlCol="0">
            <a:spAutoFit/>
          </a:bodyPr>
          <a:lstStyle/>
          <a:p>
            <a:r>
              <a:rPr lang="it-IT" sz="3600" dirty="0" smtClean="0">
                <a:solidFill>
                  <a:srgbClr val="FFFF00"/>
                </a:solidFill>
              </a:rPr>
              <a:t>DISCINESIE DEL CORPO ESOFAGEO</a:t>
            </a:r>
            <a:endParaRPr lang="it-IT" sz="3600" dirty="0">
              <a:solidFill>
                <a:srgbClr val="FFFF00"/>
              </a:solidFill>
            </a:endParaRPr>
          </a:p>
        </p:txBody>
      </p:sp>
      <p:sp>
        <p:nvSpPr>
          <p:cNvPr id="5" name="CasellaDiTesto 4"/>
          <p:cNvSpPr txBox="1"/>
          <p:nvPr/>
        </p:nvSpPr>
        <p:spPr>
          <a:xfrm>
            <a:off x="1467082" y="1076325"/>
            <a:ext cx="8993990" cy="584775"/>
          </a:xfrm>
          <a:prstGeom prst="rect">
            <a:avLst/>
          </a:prstGeom>
          <a:noFill/>
        </p:spPr>
        <p:txBody>
          <a:bodyPr wrap="square" rtlCol="0">
            <a:spAutoFit/>
          </a:bodyPr>
          <a:lstStyle/>
          <a:p>
            <a:pPr algn="ctr"/>
            <a:r>
              <a:rPr lang="it-IT" sz="3200" b="1" dirty="0" smtClean="0"/>
              <a:t>SPASMO ESOFAGEO DISTALE (diffuso)</a:t>
            </a:r>
            <a:endParaRPr lang="it-IT" sz="3200" dirty="0"/>
          </a:p>
        </p:txBody>
      </p:sp>
    </p:spTree>
    <p:extLst>
      <p:ext uri="{BB962C8B-B14F-4D97-AF65-F5344CB8AC3E}">
        <p14:creationId xmlns:p14="http://schemas.microsoft.com/office/powerpoint/2010/main" val="4276845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7" name="CasellaDiTesto 6"/>
          <p:cNvSpPr txBox="1"/>
          <p:nvPr/>
        </p:nvSpPr>
        <p:spPr>
          <a:xfrm>
            <a:off x="5536277" y="237705"/>
            <a:ext cx="6564284" cy="646331"/>
          </a:xfrm>
          <a:prstGeom prst="rect">
            <a:avLst/>
          </a:prstGeom>
          <a:noFill/>
        </p:spPr>
        <p:txBody>
          <a:bodyPr wrap="square" rtlCol="0">
            <a:spAutoFit/>
          </a:bodyPr>
          <a:lstStyle/>
          <a:p>
            <a:r>
              <a:rPr lang="it-IT" sz="3600" dirty="0" smtClean="0">
                <a:solidFill>
                  <a:srgbClr val="FFFF00"/>
                </a:solidFill>
              </a:rPr>
              <a:t>DISCINESIE DEL CORPO ESOFAGEO</a:t>
            </a:r>
            <a:endParaRPr lang="it-IT" sz="3600" dirty="0">
              <a:solidFill>
                <a:srgbClr val="FFFF00"/>
              </a:solidFill>
            </a:endParaRPr>
          </a:p>
        </p:txBody>
      </p:sp>
      <p:sp>
        <p:nvSpPr>
          <p:cNvPr id="5" name="CasellaDiTesto 4"/>
          <p:cNvSpPr txBox="1"/>
          <p:nvPr/>
        </p:nvSpPr>
        <p:spPr>
          <a:xfrm>
            <a:off x="1936865" y="1338349"/>
            <a:ext cx="7340139" cy="584775"/>
          </a:xfrm>
          <a:prstGeom prst="rect">
            <a:avLst/>
          </a:prstGeom>
          <a:noFill/>
        </p:spPr>
        <p:txBody>
          <a:bodyPr wrap="square" rtlCol="0">
            <a:spAutoFit/>
          </a:bodyPr>
          <a:lstStyle/>
          <a:p>
            <a:pPr algn="ctr"/>
            <a:r>
              <a:rPr lang="it-IT" sz="3200" b="1" dirty="0"/>
              <a:t>SPASMO ESOFAGEO DIFFUSO</a:t>
            </a:r>
            <a:endParaRPr lang="it-IT" sz="3200" dirty="0"/>
          </a:p>
        </p:txBody>
      </p:sp>
      <p:sp>
        <p:nvSpPr>
          <p:cNvPr id="2" name="Rettangolo 1"/>
          <p:cNvSpPr/>
          <p:nvPr/>
        </p:nvSpPr>
        <p:spPr>
          <a:xfrm>
            <a:off x="304801" y="2928359"/>
            <a:ext cx="6247001" cy="1815882"/>
          </a:xfrm>
          <a:prstGeom prst="rect">
            <a:avLst/>
          </a:prstGeom>
        </p:spPr>
        <p:txBody>
          <a:bodyPr wrap="square">
            <a:spAutoFit/>
          </a:bodyPr>
          <a:lstStyle/>
          <a:p>
            <a:pPr algn="ctr"/>
            <a:r>
              <a:rPr lang="it-IT" sz="2800" dirty="0">
                <a:solidFill>
                  <a:srgbClr val="202122"/>
                </a:solidFill>
              </a:rPr>
              <a:t>Lo </a:t>
            </a:r>
            <a:r>
              <a:rPr lang="it-IT" sz="2800" b="1" dirty="0">
                <a:solidFill>
                  <a:srgbClr val="202122"/>
                </a:solidFill>
              </a:rPr>
              <a:t>spasmo esofageo diffuso</a:t>
            </a:r>
            <a:r>
              <a:rPr lang="it-IT" sz="2800" dirty="0">
                <a:solidFill>
                  <a:srgbClr val="202122"/>
                </a:solidFill>
              </a:rPr>
              <a:t>, chiamato anche </a:t>
            </a:r>
            <a:r>
              <a:rPr lang="it-IT" sz="2800" b="1" dirty="0" err="1">
                <a:solidFill>
                  <a:srgbClr val="202122"/>
                </a:solidFill>
              </a:rPr>
              <a:t>pseudodiverticolosi</a:t>
            </a:r>
            <a:r>
              <a:rPr lang="it-IT" sz="2800" b="1" dirty="0">
                <a:solidFill>
                  <a:srgbClr val="202122"/>
                </a:solidFill>
              </a:rPr>
              <a:t> spastica</a:t>
            </a:r>
            <a:r>
              <a:rPr lang="it-IT" sz="2800" dirty="0">
                <a:solidFill>
                  <a:srgbClr val="202122"/>
                </a:solidFill>
              </a:rPr>
              <a:t>, </a:t>
            </a:r>
            <a:endParaRPr lang="it-IT" sz="2800" dirty="0" smtClean="0">
              <a:solidFill>
                <a:srgbClr val="202122"/>
              </a:solidFill>
            </a:endParaRPr>
          </a:p>
          <a:p>
            <a:pPr algn="ctr"/>
            <a:r>
              <a:rPr lang="it-IT" sz="2800" b="1" dirty="0" smtClean="0">
                <a:solidFill>
                  <a:srgbClr val="202122"/>
                </a:solidFill>
              </a:rPr>
              <a:t>esofago </a:t>
            </a:r>
            <a:r>
              <a:rPr lang="it-IT" sz="2800" b="1" dirty="0">
                <a:solidFill>
                  <a:srgbClr val="202122"/>
                </a:solidFill>
              </a:rPr>
              <a:t>a cavaturaccioli</a:t>
            </a:r>
            <a:r>
              <a:rPr lang="it-IT" sz="2800" dirty="0">
                <a:solidFill>
                  <a:srgbClr val="202122"/>
                </a:solidFill>
              </a:rPr>
              <a:t>, </a:t>
            </a:r>
            <a:r>
              <a:rPr lang="it-IT" sz="2800" b="1" dirty="0">
                <a:solidFill>
                  <a:srgbClr val="202122"/>
                </a:solidFill>
              </a:rPr>
              <a:t>esofago a corona di rosario</a:t>
            </a:r>
            <a:endParaRPr lang="it-IT" sz="2800" dirty="0"/>
          </a:p>
        </p:txBody>
      </p:sp>
      <p:pic>
        <p:nvPicPr>
          <p:cNvPr id="8" name="Picture 2" descr="Diffuse esophageal spasm - Wikipedia"/>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606499" y="1835342"/>
            <a:ext cx="3696079" cy="4815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45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CasellaDiTesto 1"/>
          <p:cNvSpPr txBox="1"/>
          <p:nvPr/>
        </p:nvSpPr>
        <p:spPr>
          <a:xfrm>
            <a:off x="5627717" y="197210"/>
            <a:ext cx="6564284" cy="646331"/>
          </a:xfrm>
          <a:prstGeom prst="rect">
            <a:avLst/>
          </a:prstGeom>
          <a:noFill/>
        </p:spPr>
        <p:txBody>
          <a:bodyPr wrap="square" rtlCol="0">
            <a:spAutoFit/>
          </a:bodyPr>
          <a:lstStyle/>
          <a:p>
            <a:r>
              <a:rPr lang="it-IT" sz="3600" dirty="0" smtClean="0">
                <a:solidFill>
                  <a:srgbClr val="FFFF00"/>
                </a:solidFill>
              </a:rPr>
              <a:t>DISCINESIE DEL CORPO ESOFAGEO</a:t>
            </a:r>
            <a:endParaRPr lang="it-IT" sz="3600" dirty="0">
              <a:solidFill>
                <a:srgbClr val="FFFF00"/>
              </a:solidFill>
            </a:endParaRPr>
          </a:p>
        </p:txBody>
      </p:sp>
      <p:sp>
        <p:nvSpPr>
          <p:cNvPr id="7" name="CasellaDiTesto 6"/>
          <p:cNvSpPr txBox="1"/>
          <p:nvPr/>
        </p:nvSpPr>
        <p:spPr>
          <a:xfrm>
            <a:off x="0" y="1195353"/>
            <a:ext cx="9592888" cy="646331"/>
          </a:xfrm>
          <a:prstGeom prst="rect">
            <a:avLst/>
          </a:prstGeom>
          <a:noFill/>
        </p:spPr>
        <p:txBody>
          <a:bodyPr wrap="square" rtlCol="0">
            <a:spAutoFit/>
          </a:bodyPr>
          <a:lstStyle/>
          <a:p>
            <a:pPr algn="ctr"/>
            <a:r>
              <a:rPr lang="it-IT" sz="3600" b="1" dirty="0" smtClean="0"/>
              <a:t>JACKHAMMER ESOPHAGUS </a:t>
            </a:r>
            <a:endParaRPr lang="it-IT" sz="2800" b="1" dirty="0"/>
          </a:p>
        </p:txBody>
      </p:sp>
      <p:sp>
        <p:nvSpPr>
          <p:cNvPr id="12" name="CasellaDiTesto 11"/>
          <p:cNvSpPr txBox="1"/>
          <p:nvPr/>
        </p:nvSpPr>
        <p:spPr>
          <a:xfrm>
            <a:off x="290946" y="2344189"/>
            <a:ext cx="7090756" cy="3785652"/>
          </a:xfrm>
          <a:prstGeom prst="rect">
            <a:avLst/>
          </a:prstGeom>
          <a:noFill/>
        </p:spPr>
        <p:txBody>
          <a:bodyPr wrap="square" rtlCol="0">
            <a:spAutoFit/>
          </a:bodyPr>
          <a:lstStyle/>
          <a:p>
            <a:pPr marL="342900" indent="-342900">
              <a:buFont typeface="Arial" panose="020B0604020202020204" pitchFamily="34" charset="0"/>
              <a:buChar char="•"/>
              <a:defRPr/>
            </a:pPr>
            <a:r>
              <a:rPr lang="it-IT" sz="2400" dirty="0" smtClean="0"/>
              <a:t>“Esofago </a:t>
            </a:r>
            <a:r>
              <a:rPr lang="it-IT" sz="2400" dirty="0" err="1"/>
              <a:t>ipercontrattile</a:t>
            </a:r>
            <a:r>
              <a:rPr lang="it-IT" sz="2400" dirty="0"/>
              <a:t>” o </a:t>
            </a:r>
            <a:r>
              <a:rPr lang="it-IT" sz="2400" dirty="0" smtClean="0"/>
              <a:t>“Esofago </a:t>
            </a:r>
            <a:r>
              <a:rPr lang="it-IT" sz="2400" dirty="0"/>
              <a:t>a schiaccianoci </a:t>
            </a:r>
            <a:r>
              <a:rPr lang="it-IT" sz="2400" dirty="0" smtClean="0"/>
              <a:t>(NUTCRACKER ESOPHAGUS</a:t>
            </a:r>
            <a:r>
              <a:rPr lang="it-IT" dirty="0" smtClean="0"/>
              <a:t>)</a:t>
            </a:r>
            <a:r>
              <a:rPr lang="it-IT" sz="2400" dirty="0" smtClean="0"/>
              <a:t>” </a:t>
            </a:r>
            <a:r>
              <a:rPr lang="it-IT" sz="2400" dirty="0"/>
              <a:t>o </a:t>
            </a:r>
            <a:r>
              <a:rPr lang="it-IT" sz="2400" dirty="0" smtClean="0"/>
              <a:t>«Peristalsi </a:t>
            </a:r>
            <a:r>
              <a:rPr lang="it-IT" sz="2400" dirty="0"/>
              <a:t>esofagea sintomatica”</a:t>
            </a:r>
          </a:p>
          <a:p>
            <a:pPr marL="342900" indent="-342900">
              <a:buFont typeface="Arial" panose="020B0604020202020204" pitchFamily="34" charset="0"/>
              <a:buChar char="•"/>
              <a:defRPr/>
            </a:pPr>
            <a:r>
              <a:rPr lang="it-IT" sz="2400" dirty="0"/>
              <a:t>Onde peristaltiche coordinate ma ad alta pressione lungo tutto il decorso del corpo </a:t>
            </a:r>
            <a:r>
              <a:rPr lang="it-IT" sz="2400" dirty="0" smtClean="0"/>
              <a:t>esofageo</a:t>
            </a:r>
            <a:endParaRPr lang="it-IT" sz="2400" dirty="0"/>
          </a:p>
          <a:p>
            <a:pPr marL="342900" indent="-342900">
              <a:buFont typeface="Arial" panose="020B0604020202020204" pitchFamily="34" charset="0"/>
              <a:buChar char="•"/>
              <a:defRPr/>
            </a:pPr>
            <a:r>
              <a:rPr lang="it-IT" sz="2400" dirty="0" smtClean="0"/>
              <a:t>causa </a:t>
            </a:r>
            <a:r>
              <a:rPr lang="it-IT" sz="2400" dirty="0"/>
              <a:t>più frequente di dolore toracico non cardiogeno (25-50</a:t>
            </a:r>
            <a:r>
              <a:rPr lang="it-IT" sz="2400" dirty="0" smtClean="0"/>
              <a:t>%).</a:t>
            </a:r>
            <a:endParaRPr lang="it-IT" sz="2400" dirty="0"/>
          </a:p>
          <a:p>
            <a:pPr marL="342900" indent="-342900">
              <a:buFont typeface="Arial" panose="020B0604020202020204" pitchFamily="34" charset="0"/>
              <a:buChar char="•"/>
              <a:defRPr/>
            </a:pPr>
            <a:endParaRPr lang="it-IT" sz="2400" dirty="0"/>
          </a:p>
          <a:p>
            <a:pPr marL="342900" indent="-342900">
              <a:buFont typeface="Arial" panose="020B0604020202020204" pitchFamily="34" charset="0"/>
              <a:buChar char="•"/>
              <a:defRPr/>
            </a:pPr>
            <a:r>
              <a:rPr lang="it-IT" sz="2400" dirty="0" smtClean="0"/>
              <a:t>Diagnosi manometrica</a:t>
            </a:r>
            <a:endParaRPr lang="it-IT" sz="2400" dirty="0"/>
          </a:p>
          <a:p>
            <a:pPr marL="342900" indent="-342900">
              <a:buFont typeface="Arial" panose="020B0604020202020204" pitchFamily="34" charset="0"/>
              <a:buChar char="•"/>
            </a:pPr>
            <a:endParaRPr lang="it-IT" sz="2400" dirty="0"/>
          </a:p>
        </p:txBody>
      </p:sp>
      <p:pic>
        <p:nvPicPr>
          <p:cNvPr id="3" name="Immagine 2"/>
          <p:cNvPicPr>
            <a:picLocks noChangeAspect="1"/>
          </p:cNvPicPr>
          <p:nvPr/>
        </p:nvPicPr>
        <p:blipFill>
          <a:blip r:embed="rId3"/>
          <a:stretch>
            <a:fillRect/>
          </a:stretch>
        </p:blipFill>
        <p:spPr>
          <a:xfrm>
            <a:off x="7489767" y="2152450"/>
            <a:ext cx="4282594" cy="3771239"/>
          </a:xfrm>
          <a:prstGeom prst="rect">
            <a:avLst/>
          </a:prstGeom>
        </p:spPr>
      </p:pic>
      <p:pic>
        <p:nvPicPr>
          <p:cNvPr id="4" name="Immagine 3"/>
          <p:cNvPicPr>
            <a:picLocks noChangeAspect="1"/>
          </p:cNvPicPr>
          <p:nvPr/>
        </p:nvPicPr>
        <p:blipFill>
          <a:blip r:embed="rId4"/>
          <a:stretch>
            <a:fillRect/>
          </a:stretch>
        </p:blipFill>
        <p:spPr>
          <a:xfrm>
            <a:off x="8262851" y="1338358"/>
            <a:ext cx="3509510" cy="5304498"/>
          </a:xfrm>
          <a:prstGeom prst="rect">
            <a:avLst/>
          </a:prstGeom>
        </p:spPr>
      </p:pic>
      <p:pic>
        <p:nvPicPr>
          <p:cNvPr id="5" name="Immagine 4"/>
          <p:cNvPicPr>
            <a:picLocks noChangeAspect="1"/>
          </p:cNvPicPr>
          <p:nvPr/>
        </p:nvPicPr>
        <p:blipFill>
          <a:blip r:embed="rId5"/>
          <a:stretch>
            <a:fillRect/>
          </a:stretch>
        </p:blipFill>
        <p:spPr>
          <a:xfrm>
            <a:off x="7632080" y="1670602"/>
            <a:ext cx="4248346" cy="4253087"/>
          </a:xfrm>
          <a:prstGeom prst="rect">
            <a:avLst/>
          </a:prstGeom>
        </p:spPr>
      </p:pic>
    </p:spTree>
    <p:extLst>
      <p:ext uri="{BB962C8B-B14F-4D97-AF65-F5344CB8AC3E}">
        <p14:creationId xmlns:p14="http://schemas.microsoft.com/office/powerpoint/2010/main" val="94848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CasellaDiTesto 1"/>
          <p:cNvSpPr txBox="1"/>
          <p:nvPr/>
        </p:nvSpPr>
        <p:spPr>
          <a:xfrm>
            <a:off x="5627717" y="197210"/>
            <a:ext cx="6564284" cy="646331"/>
          </a:xfrm>
          <a:prstGeom prst="rect">
            <a:avLst/>
          </a:prstGeom>
          <a:noFill/>
        </p:spPr>
        <p:txBody>
          <a:bodyPr wrap="square" rtlCol="0">
            <a:spAutoFit/>
          </a:bodyPr>
          <a:lstStyle/>
          <a:p>
            <a:r>
              <a:rPr lang="it-IT" sz="3600" dirty="0" smtClean="0">
                <a:solidFill>
                  <a:srgbClr val="FFFF00"/>
                </a:solidFill>
              </a:rPr>
              <a:t>DISCINESIE DEL CORPO ESOFAGEO</a:t>
            </a:r>
            <a:endParaRPr lang="it-IT" sz="3600" dirty="0">
              <a:solidFill>
                <a:srgbClr val="FFFF00"/>
              </a:solidFill>
            </a:endParaRPr>
          </a:p>
        </p:txBody>
      </p:sp>
      <p:sp>
        <p:nvSpPr>
          <p:cNvPr id="7" name="CasellaDiTesto 6"/>
          <p:cNvSpPr txBox="1"/>
          <p:nvPr/>
        </p:nvSpPr>
        <p:spPr>
          <a:xfrm>
            <a:off x="216132" y="1165777"/>
            <a:ext cx="11514666" cy="1200329"/>
          </a:xfrm>
          <a:prstGeom prst="rect">
            <a:avLst/>
          </a:prstGeom>
          <a:noFill/>
        </p:spPr>
        <p:txBody>
          <a:bodyPr wrap="square" rtlCol="0">
            <a:spAutoFit/>
          </a:bodyPr>
          <a:lstStyle/>
          <a:p>
            <a:pPr algn="ctr"/>
            <a:r>
              <a:rPr lang="it-IT" sz="3600" dirty="0" smtClean="0"/>
              <a:t>SPASMO ESOFAGEO </a:t>
            </a:r>
            <a:r>
              <a:rPr lang="it-IT" sz="3600" dirty="0" smtClean="0"/>
              <a:t>DISTALE </a:t>
            </a:r>
            <a:r>
              <a:rPr lang="it-IT" sz="3600" dirty="0" smtClean="0"/>
              <a:t>E </a:t>
            </a:r>
            <a:r>
              <a:rPr lang="it-IT" sz="3600" dirty="0" smtClean="0"/>
              <a:t>JACKHAMMER</a:t>
            </a:r>
            <a:r>
              <a:rPr lang="it-IT" sz="3600" dirty="0" smtClean="0"/>
              <a:t> </a:t>
            </a:r>
            <a:r>
              <a:rPr lang="it-IT" sz="3600" dirty="0" smtClean="0"/>
              <a:t>ESOPHAGUS</a:t>
            </a:r>
          </a:p>
          <a:p>
            <a:pPr algn="ctr"/>
            <a:r>
              <a:rPr lang="it-IT" sz="3600" dirty="0" smtClean="0"/>
              <a:t>TERAPIA</a:t>
            </a:r>
            <a:endParaRPr lang="it-IT" sz="2800" dirty="0"/>
          </a:p>
        </p:txBody>
      </p:sp>
      <p:pic>
        <p:nvPicPr>
          <p:cNvPr id="5" name="Immagine 4"/>
          <p:cNvPicPr>
            <a:picLocks noChangeAspect="1"/>
          </p:cNvPicPr>
          <p:nvPr/>
        </p:nvPicPr>
        <p:blipFill>
          <a:blip r:embed="rId3"/>
          <a:stretch>
            <a:fillRect/>
          </a:stretch>
        </p:blipFill>
        <p:spPr>
          <a:xfrm>
            <a:off x="3610226" y="2455559"/>
            <a:ext cx="4610100" cy="4314825"/>
          </a:xfrm>
          <a:prstGeom prst="rect">
            <a:avLst/>
          </a:prstGeom>
        </p:spPr>
      </p:pic>
    </p:spTree>
    <p:extLst>
      <p:ext uri="{BB962C8B-B14F-4D97-AF65-F5344CB8AC3E}">
        <p14:creationId xmlns:p14="http://schemas.microsoft.com/office/powerpoint/2010/main" val="1022181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CasellaDiTesto 1"/>
          <p:cNvSpPr txBox="1"/>
          <p:nvPr/>
        </p:nvSpPr>
        <p:spPr>
          <a:xfrm>
            <a:off x="1375794" y="1354975"/>
            <a:ext cx="10217791" cy="646331"/>
          </a:xfrm>
          <a:prstGeom prst="rect">
            <a:avLst/>
          </a:prstGeom>
          <a:noFill/>
        </p:spPr>
        <p:txBody>
          <a:bodyPr wrap="square" rtlCol="0">
            <a:spAutoFit/>
          </a:bodyPr>
          <a:lstStyle/>
          <a:p>
            <a:r>
              <a:rPr lang="it-IT" sz="3600" dirty="0" smtClean="0"/>
              <a:t>DISCINESIE </a:t>
            </a:r>
            <a:r>
              <a:rPr lang="it-IT" sz="3600" dirty="0"/>
              <a:t>DELLO SFINTERE ESOFAGEO INFERIORE</a:t>
            </a:r>
            <a:endParaRPr lang="it-IT" sz="3600" dirty="0"/>
          </a:p>
        </p:txBody>
      </p:sp>
      <p:sp>
        <p:nvSpPr>
          <p:cNvPr id="3" name="CasellaDiTesto 2"/>
          <p:cNvSpPr txBox="1"/>
          <p:nvPr/>
        </p:nvSpPr>
        <p:spPr>
          <a:xfrm>
            <a:off x="170829" y="2908155"/>
            <a:ext cx="4748850" cy="1200329"/>
          </a:xfrm>
          <a:prstGeom prst="rect">
            <a:avLst/>
          </a:prstGeom>
          <a:noFill/>
        </p:spPr>
        <p:txBody>
          <a:bodyPr wrap="square" rtlCol="0">
            <a:spAutoFit/>
          </a:bodyPr>
          <a:lstStyle/>
          <a:p>
            <a:pPr marL="342900" indent="-342900">
              <a:buFont typeface="Wingdings" panose="05000000000000000000" pitchFamily="2" charset="2"/>
              <a:buChar char="q"/>
            </a:pPr>
            <a:r>
              <a:rPr lang="it-IT" sz="2400" dirty="0" smtClean="0"/>
              <a:t>Acalasia</a:t>
            </a:r>
            <a:endParaRPr lang="it-IT" sz="2400" dirty="0"/>
          </a:p>
          <a:p>
            <a:pPr marL="342900" indent="-342900">
              <a:buFont typeface="Wingdings" panose="05000000000000000000" pitchFamily="2" charset="2"/>
              <a:buChar char="q"/>
            </a:pPr>
            <a:r>
              <a:rPr lang="it-IT" sz="2400" dirty="0" smtClean="0"/>
              <a:t>EGJOO: Ostruzione del deflusso EGJ</a:t>
            </a:r>
            <a:endParaRPr lang="it-IT" sz="2400" dirty="0" smtClean="0"/>
          </a:p>
        </p:txBody>
      </p:sp>
      <p:grpSp>
        <p:nvGrpSpPr>
          <p:cNvPr id="8" name="Gruppo 7"/>
          <p:cNvGrpSpPr/>
          <p:nvPr/>
        </p:nvGrpSpPr>
        <p:grpSpPr>
          <a:xfrm>
            <a:off x="5102742" y="2847321"/>
            <a:ext cx="7089258" cy="3410867"/>
            <a:chOff x="66551" y="3375827"/>
            <a:chExt cx="7089258" cy="3410867"/>
          </a:xfrm>
        </p:grpSpPr>
        <p:graphicFrame>
          <p:nvGraphicFramePr>
            <p:cNvPr id="9" name="Diagramma 8"/>
            <p:cNvGraphicFramePr/>
            <p:nvPr/>
          </p:nvGraphicFramePr>
          <p:xfrm>
            <a:off x="302004" y="3837492"/>
            <a:ext cx="6183618" cy="2900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asellaDiTesto 9"/>
            <p:cNvSpPr txBox="1"/>
            <p:nvPr/>
          </p:nvSpPr>
          <p:spPr>
            <a:xfrm>
              <a:off x="66551" y="3375827"/>
              <a:ext cx="7089258" cy="461665"/>
            </a:xfrm>
            <a:prstGeom prst="rect">
              <a:avLst/>
            </a:prstGeom>
            <a:noFill/>
          </p:spPr>
          <p:txBody>
            <a:bodyPr wrap="square" rtlCol="0">
              <a:spAutoFit/>
            </a:bodyPr>
            <a:lstStyle/>
            <a:p>
              <a:r>
                <a:rPr lang="it-IT" sz="2400" b="1" dirty="0" smtClean="0"/>
                <a:t>Classificazione di Chicago (</a:t>
              </a:r>
              <a:r>
                <a:rPr lang="it-IT" sz="2400" b="1" dirty="0"/>
                <a:t>Chicago </a:t>
              </a:r>
              <a:r>
                <a:rPr lang="it-IT" sz="2400" b="1" dirty="0" err="1"/>
                <a:t>Classification</a:t>
              </a:r>
              <a:r>
                <a:rPr lang="it-IT" sz="2400" b="1" dirty="0"/>
                <a:t> </a:t>
              </a:r>
              <a:r>
                <a:rPr lang="it-IT" sz="2400" b="1" dirty="0" smtClean="0"/>
                <a:t>4,0)</a:t>
              </a:r>
              <a:r>
                <a:rPr lang="it-IT" sz="2400" dirty="0" smtClean="0"/>
                <a:t>:</a:t>
              </a:r>
              <a:endParaRPr lang="it-IT" sz="2400" dirty="0"/>
            </a:p>
          </p:txBody>
        </p:sp>
        <p:sp>
          <p:nvSpPr>
            <p:cNvPr id="11" name="CasellaDiTesto 10"/>
            <p:cNvSpPr txBox="1"/>
            <p:nvPr/>
          </p:nvSpPr>
          <p:spPr>
            <a:xfrm>
              <a:off x="66551" y="3375827"/>
              <a:ext cx="6837587" cy="3410867"/>
            </a:xfrm>
            <a:prstGeom prst="rect">
              <a:avLst/>
            </a:prstGeom>
            <a:noFill/>
            <a:ln>
              <a:solidFill>
                <a:schemeClr val="accent1"/>
              </a:solidFill>
            </a:ln>
          </p:spPr>
          <p:txBody>
            <a:bodyPr wrap="square" rtlCol="0">
              <a:spAutoFit/>
            </a:bodyPr>
            <a:lstStyle/>
            <a:p>
              <a:endParaRPr lang="it-IT" dirty="0"/>
            </a:p>
          </p:txBody>
        </p:sp>
      </p:grpSp>
      <p:sp>
        <p:nvSpPr>
          <p:cNvPr id="4" name="Ovale 3"/>
          <p:cNvSpPr/>
          <p:nvPr/>
        </p:nvSpPr>
        <p:spPr>
          <a:xfrm>
            <a:off x="5102742" y="3308986"/>
            <a:ext cx="3342547" cy="324785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03435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7" name="CasellaDiTesto 6"/>
          <p:cNvSpPr txBox="1"/>
          <p:nvPr/>
        </p:nvSpPr>
        <p:spPr>
          <a:xfrm>
            <a:off x="829118" y="1257216"/>
            <a:ext cx="10251748" cy="1754326"/>
          </a:xfrm>
          <a:prstGeom prst="rect">
            <a:avLst/>
          </a:prstGeom>
          <a:noFill/>
        </p:spPr>
        <p:txBody>
          <a:bodyPr wrap="square" rtlCol="0">
            <a:spAutoFit/>
          </a:bodyPr>
          <a:lstStyle/>
          <a:p>
            <a:r>
              <a:rPr lang="it-IT" sz="3600" dirty="0" smtClean="0"/>
              <a:t>DISCINESIE DELLO SFINTERE ESOFAGEO INFERIORE</a:t>
            </a:r>
          </a:p>
          <a:p>
            <a:endParaRPr lang="it-IT" sz="3600" dirty="0"/>
          </a:p>
          <a:p>
            <a:pPr algn="ctr"/>
            <a:r>
              <a:rPr lang="it-IT" sz="3600" b="1" dirty="0" smtClean="0"/>
              <a:t>ACALASIA</a:t>
            </a:r>
            <a:endParaRPr lang="it-IT" sz="3600" b="1" dirty="0"/>
          </a:p>
        </p:txBody>
      </p:sp>
      <p:sp>
        <p:nvSpPr>
          <p:cNvPr id="4" name="Rectangle 1"/>
          <p:cNvSpPr>
            <a:spLocks noChangeArrowheads="1"/>
          </p:cNvSpPr>
          <p:nvPr/>
        </p:nvSpPr>
        <p:spPr bwMode="auto">
          <a:xfrm>
            <a:off x="108527" y="3295826"/>
            <a:ext cx="11692929" cy="62069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100" b="0" i="0" u="none" strike="noStrike" cap="none" normalizeH="0" baseline="0" dirty="0" smtClean="0">
                <a:ln>
                  <a:noFill/>
                </a:ln>
                <a:solidFill>
                  <a:srgbClr val="1F1F1F"/>
                </a:solidFill>
                <a:effectLst/>
                <a:latin typeface="inherit"/>
              </a:rPr>
              <a:t>L'acalasia è il disturbo motorio più noto dell'esofago e l'unico disturbo primario della motilità con una patologia accertata</a:t>
            </a:r>
            <a:r>
              <a:rPr kumimoji="0" lang="it-IT" altLang="it-IT" sz="800" b="0" i="0" u="none" strike="noStrike" cap="none" normalizeH="0" baseline="0" dirty="0" smtClean="0">
                <a:ln>
                  <a:noFill/>
                </a:ln>
                <a:solidFill>
                  <a:schemeClr val="tx1"/>
                </a:solidFill>
                <a:effectLst/>
              </a:rPr>
              <a:t> </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8" name="Rettangolo 7"/>
          <p:cNvSpPr/>
          <p:nvPr/>
        </p:nvSpPr>
        <p:spPr>
          <a:xfrm>
            <a:off x="1086195" y="4320136"/>
            <a:ext cx="9587346" cy="1815882"/>
          </a:xfrm>
          <a:prstGeom prst="rect">
            <a:avLst/>
          </a:prstGeom>
        </p:spPr>
        <p:txBody>
          <a:bodyPr wrap="square">
            <a:spAutoFit/>
          </a:bodyPr>
          <a:lstStyle/>
          <a:p>
            <a:pPr marL="914400" lvl="1" indent="-457200">
              <a:buFont typeface="Wingdings" panose="05000000000000000000" pitchFamily="2" charset="2"/>
              <a:buChar char="q"/>
              <a:defRPr/>
            </a:pPr>
            <a:r>
              <a:rPr lang="it-IT" sz="2800" dirty="0"/>
              <a:t>Mancato rilasciamento del LES durante la sequenza </a:t>
            </a:r>
            <a:r>
              <a:rPr lang="it-IT" sz="2800" dirty="0" err="1"/>
              <a:t>deglutitoria</a:t>
            </a:r>
            <a:endParaRPr lang="it-IT" sz="2800" dirty="0"/>
          </a:p>
          <a:p>
            <a:pPr marL="914400" lvl="1" indent="-457200">
              <a:buFont typeface="Wingdings" panose="05000000000000000000" pitchFamily="2" charset="2"/>
              <a:buChar char="q"/>
              <a:defRPr/>
            </a:pPr>
            <a:r>
              <a:rPr lang="it-IT" sz="2800" dirty="0" err="1"/>
              <a:t>Aperistalsi</a:t>
            </a:r>
            <a:r>
              <a:rPr lang="it-IT" sz="2800" dirty="0"/>
              <a:t>: mancato comando di rilasciamento al LES da parte di un corpo esofageo </a:t>
            </a:r>
            <a:r>
              <a:rPr lang="it-IT" sz="2800" dirty="0" err="1"/>
              <a:t>aperistaltico</a:t>
            </a:r>
            <a:endParaRPr lang="it-IT" sz="2800" dirty="0"/>
          </a:p>
        </p:txBody>
      </p:sp>
    </p:spTree>
    <p:extLst>
      <p:ext uri="{BB962C8B-B14F-4D97-AF65-F5344CB8AC3E}">
        <p14:creationId xmlns:p14="http://schemas.microsoft.com/office/powerpoint/2010/main" val="623895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7" name="CasellaDiTesto 6"/>
          <p:cNvSpPr txBox="1"/>
          <p:nvPr/>
        </p:nvSpPr>
        <p:spPr>
          <a:xfrm>
            <a:off x="829118" y="1257216"/>
            <a:ext cx="10251748" cy="646331"/>
          </a:xfrm>
          <a:prstGeom prst="rect">
            <a:avLst/>
          </a:prstGeom>
          <a:noFill/>
        </p:spPr>
        <p:txBody>
          <a:bodyPr wrap="square" rtlCol="0">
            <a:spAutoFit/>
          </a:bodyPr>
          <a:lstStyle/>
          <a:p>
            <a:pPr algn="ctr"/>
            <a:r>
              <a:rPr lang="it-IT" sz="3600" dirty="0" smtClean="0"/>
              <a:t>ACALASIA</a:t>
            </a:r>
            <a:endParaRPr lang="it-IT" sz="3600" dirty="0"/>
          </a:p>
        </p:txBody>
      </p:sp>
      <p:sp>
        <p:nvSpPr>
          <p:cNvPr id="2" name="CasellaDiTesto 1"/>
          <p:cNvSpPr txBox="1"/>
          <p:nvPr/>
        </p:nvSpPr>
        <p:spPr>
          <a:xfrm>
            <a:off x="232374" y="2171548"/>
            <a:ext cx="6957753" cy="4185761"/>
          </a:xfrm>
          <a:prstGeom prst="rect">
            <a:avLst/>
          </a:prstGeom>
          <a:noFill/>
        </p:spPr>
        <p:txBody>
          <a:bodyPr wrap="square" rtlCol="0">
            <a:spAutoFit/>
          </a:bodyPr>
          <a:lstStyle/>
          <a:p>
            <a:r>
              <a:rPr lang="it-IT" sz="2800" dirty="0" smtClean="0"/>
              <a:t>Eziologia:</a:t>
            </a:r>
          </a:p>
          <a:p>
            <a:pPr>
              <a:defRPr/>
            </a:pPr>
            <a:r>
              <a:rPr lang="it-IT" sz="2000" dirty="0" err="1"/>
              <a:t>Chagasica</a:t>
            </a:r>
            <a:r>
              <a:rPr lang="it-IT" sz="2000" dirty="0"/>
              <a:t> (Sud America)</a:t>
            </a:r>
          </a:p>
          <a:p>
            <a:pPr marL="742950" lvl="1" indent="-285750">
              <a:buFontTx/>
              <a:buChar char="-"/>
              <a:defRPr/>
            </a:pPr>
            <a:r>
              <a:rPr lang="it-IT" sz="2000" dirty="0" err="1" smtClean="0"/>
              <a:t>Trypanosoma</a:t>
            </a:r>
            <a:r>
              <a:rPr lang="it-IT" sz="2000" dirty="0" smtClean="0"/>
              <a:t> </a:t>
            </a:r>
            <a:r>
              <a:rPr lang="it-IT" sz="2000" dirty="0" err="1"/>
              <a:t>cruzi</a:t>
            </a:r>
            <a:r>
              <a:rPr lang="it-IT" sz="2000" dirty="0"/>
              <a:t> ---&gt; invasione muscolo liscio </a:t>
            </a:r>
            <a:r>
              <a:rPr lang="it-IT" sz="2000" dirty="0" smtClean="0"/>
              <a:t>e neuronale</a:t>
            </a:r>
            <a:endParaRPr lang="it-IT" sz="2000" dirty="0" smtClean="0"/>
          </a:p>
          <a:p>
            <a:pPr marL="742950" lvl="1" indent="-285750">
              <a:buFontTx/>
              <a:buChar char="-"/>
              <a:defRPr/>
            </a:pPr>
            <a:r>
              <a:rPr lang="it-IT" sz="2000" dirty="0" smtClean="0"/>
              <a:t>Malattia </a:t>
            </a:r>
            <a:r>
              <a:rPr lang="it-IT" sz="2000" dirty="0"/>
              <a:t>acuta febbrile dell’infanzia, cardiomiopatia, M.O. 10% </a:t>
            </a:r>
          </a:p>
          <a:p>
            <a:pPr marL="742950" lvl="1" indent="-285750">
              <a:buFont typeface="Arial" panose="020B0604020202020204" pitchFamily="34" charset="0"/>
              <a:buChar char="•"/>
              <a:defRPr/>
            </a:pPr>
            <a:endParaRPr lang="it-IT" sz="2000" dirty="0" smtClean="0"/>
          </a:p>
          <a:p>
            <a:pPr>
              <a:defRPr/>
            </a:pPr>
            <a:r>
              <a:rPr lang="it-IT" sz="2000" dirty="0"/>
              <a:t>Idiopatica: </a:t>
            </a:r>
          </a:p>
          <a:p>
            <a:pPr lvl="1">
              <a:defRPr/>
            </a:pPr>
            <a:r>
              <a:rPr lang="it-IT" sz="2000" dirty="0"/>
              <a:t>20-60 anni; </a:t>
            </a:r>
          </a:p>
          <a:p>
            <a:pPr lvl="1">
              <a:defRPr/>
            </a:pPr>
            <a:r>
              <a:rPr lang="it-IT" sz="2000" dirty="0" smtClean="0"/>
              <a:t>Fattori ereditari, autoimmuni, degenerativi e infettivi</a:t>
            </a:r>
            <a:endParaRPr lang="it-IT" sz="2000" dirty="0"/>
          </a:p>
          <a:p>
            <a:pPr lvl="2">
              <a:defRPr/>
            </a:pPr>
            <a:r>
              <a:rPr lang="it-IT" sz="2000" dirty="0" smtClean="0"/>
              <a:t> </a:t>
            </a:r>
            <a:endParaRPr lang="it-IT" sz="2000" dirty="0"/>
          </a:p>
          <a:p>
            <a:pPr lvl="1">
              <a:defRPr/>
            </a:pPr>
            <a:endParaRPr lang="it-IT" sz="2000" dirty="0"/>
          </a:p>
          <a:p>
            <a:endParaRPr lang="it-IT" sz="2000" dirty="0"/>
          </a:p>
        </p:txBody>
      </p:sp>
      <p:pic>
        <p:nvPicPr>
          <p:cNvPr id="2050" name="Picture 2" descr="freccia-chat - Idroguida Officine Landi"/>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2" b="100000" l="333" r="100000"/>
                    </a14:imgEffect>
                  </a14:imgLayer>
                </a14:imgProps>
              </a:ext>
              <a:ext uri="{28A0092B-C50C-407E-A947-70E740481C1C}">
                <a14:useLocalDpi xmlns:a14="http://schemas.microsoft.com/office/drawing/2010/main" val="0"/>
              </a:ext>
            </a:extLst>
          </a:blip>
          <a:srcRect/>
          <a:stretch>
            <a:fillRect/>
          </a:stretch>
        </p:blipFill>
        <p:spPr bwMode="auto">
          <a:xfrm rot="11844765">
            <a:off x="5474022" y="3762183"/>
            <a:ext cx="2590619" cy="234595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po 8"/>
          <p:cNvGrpSpPr/>
          <p:nvPr/>
        </p:nvGrpSpPr>
        <p:grpSpPr>
          <a:xfrm>
            <a:off x="7913716" y="2842953"/>
            <a:ext cx="4278284" cy="3447098"/>
            <a:chOff x="7913716" y="2842953"/>
            <a:chExt cx="4278284" cy="3447098"/>
          </a:xfrm>
        </p:grpSpPr>
        <p:sp>
          <p:nvSpPr>
            <p:cNvPr id="3" name="CasellaDiTesto 2"/>
            <p:cNvSpPr txBox="1"/>
            <p:nvPr/>
          </p:nvSpPr>
          <p:spPr>
            <a:xfrm>
              <a:off x="7913716" y="2842953"/>
              <a:ext cx="4278284" cy="3447098"/>
            </a:xfrm>
            <a:prstGeom prst="rect">
              <a:avLst/>
            </a:prstGeom>
            <a:noFill/>
          </p:spPr>
          <p:txBody>
            <a:bodyPr wrap="square" rtlCol="0">
              <a:spAutoFit/>
            </a:bodyPr>
            <a:lstStyle/>
            <a:p>
              <a:pPr algn="ctr"/>
              <a:r>
                <a:rPr lang="it-IT" sz="2000" dirty="0" smtClean="0"/>
                <a:t>Processo infiammatorio a carico dei </a:t>
              </a:r>
              <a:r>
                <a:rPr lang="it-IT" sz="2000" dirty="0"/>
                <a:t>plessi nervosi di </a:t>
              </a:r>
              <a:r>
                <a:rPr lang="it-IT" sz="2000" b="1" dirty="0" err="1"/>
                <a:t>Auerbach</a:t>
              </a:r>
              <a:r>
                <a:rPr lang="it-IT" sz="2000" b="1" dirty="0"/>
                <a:t> (</a:t>
              </a:r>
              <a:r>
                <a:rPr lang="it-IT" sz="2000" b="1" dirty="0" err="1"/>
                <a:t>mioenterico</a:t>
              </a:r>
              <a:r>
                <a:rPr lang="it-IT" sz="2000" b="1" dirty="0"/>
                <a:t>) </a:t>
              </a:r>
              <a:r>
                <a:rPr lang="it-IT" sz="2000" dirty="0"/>
                <a:t>e </a:t>
              </a:r>
              <a:r>
                <a:rPr lang="it-IT" sz="2000" dirty="0" err="1"/>
                <a:t>Meissner</a:t>
              </a:r>
              <a:r>
                <a:rPr lang="it-IT" sz="2000" dirty="0"/>
                <a:t> (sottomucoso</a:t>
              </a:r>
              <a:r>
                <a:rPr lang="it-IT" sz="2000" dirty="0" smtClean="0"/>
                <a:t>)</a:t>
              </a:r>
            </a:p>
            <a:p>
              <a:pPr algn="ctr"/>
              <a:endParaRPr lang="it-IT" sz="2000" dirty="0"/>
            </a:p>
            <a:p>
              <a:pPr algn="ctr"/>
              <a:endParaRPr lang="it-IT" sz="2000" dirty="0" smtClean="0"/>
            </a:p>
            <a:p>
              <a:pPr algn="ctr"/>
              <a:r>
                <a:rPr lang="it-IT" sz="2000" dirty="0" smtClean="0"/>
                <a:t>Perdita </a:t>
              </a:r>
              <a:r>
                <a:rPr lang="it-IT" sz="2000" dirty="0"/>
                <a:t>selettiva di neuroni inibitori </a:t>
              </a:r>
              <a:r>
                <a:rPr lang="it-IT" sz="2000" dirty="0" err="1"/>
                <a:t>postgangliari</a:t>
              </a:r>
              <a:r>
                <a:rPr lang="it-IT" sz="2000" dirty="0"/>
                <a:t> contenenti ossido nitrico</a:t>
              </a:r>
            </a:p>
            <a:p>
              <a:pPr algn="ctr"/>
              <a:r>
                <a:rPr lang="it-IT" sz="2000" dirty="0"/>
                <a:t>e polipeptide intestinale </a:t>
              </a:r>
              <a:r>
                <a:rPr lang="it-IT" sz="2000" dirty="0" smtClean="0"/>
                <a:t>vasoattivo (VIP)</a:t>
              </a:r>
              <a:endParaRPr lang="it-IT" sz="2000" dirty="0"/>
            </a:p>
            <a:p>
              <a:endParaRPr lang="it-IT" dirty="0"/>
            </a:p>
          </p:txBody>
        </p:sp>
        <p:sp>
          <p:nvSpPr>
            <p:cNvPr id="5" name="Freccia in giù 4"/>
            <p:cNvSpPr/>
            <p:nvPr/>
          </p:nvSpPr>
          <p:spPr>
            <a:xfrm>
              <a:off x="9803476" y="4264429"/>
              <a:ext cx="498764" cy="432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 name="CasellaDiTesto 7"/>
          <p:cNvSpPr txBox="1"/>
          <p:nvPr/>
        </p:nvSpPr>
        <p:spPr>
          <a:xfrm>
            <a:off x="6096000" y="195096"/>
            <a:ext cx="6096000" cy="769441"/>
          </a:xfrm>
          <a:prstGeom prst="rect">
            <a:avLst/>
          </a:prstGeom>
          <a:noFill/>
        </p:spPr>
        <p:txBody>
          <a:bodyPr wrap="square" rtlCol="0">
            <a:spAutoFit/>
          </a:bodyPr>
          <a:lstStyle/>
          <a:p>
            <a:r>
              <a:rPr lang="it-IT" sz="4400" dirty="0" smtClean="0">
                <a:solidFill>
                  <a:srgbClr val="FFFF00"/>
                </a:solidFill>
              </a:rPr>
              <a:t>DISCINESIE DEL LES</a:t>
            </a:r>
            <a:endParaRPr lang="it-IT" sz="4400" dirty="0">
              <a:solidFill>
                <a:srgbClr val="FFFF00"/>
              </a:solidFill>
            </a:endParaRPr>
          </a:p>
        </p:txBody>
      </p:sp>
    </p:spTree>
    <p:extLst>
      <p:ext uri="{BB962C8B-B14F-4D97-AF65-F5344CB8AC3E}">
        <p14:creationId xmlns:p14="http://schemas.microsoft.com/office/powerpoint/2010/main" val="61316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7" name="CasellaDiTesto 6"/>
          <p:cNvSpPr txBox="1"/>
          <p:nvPr/>
        </p:nvSpPr>
        <p:spPr>
          <a:xfrm>
            <a:off x="829118" y="1257216"/>
            <a:ext cx="10251748" cy="646331"/>
          </a:xfrm>
          <a:prstGeom prst="rect">
            <a:avLst/>
          </a:prstGeom>
          <a:noFill/>
        </p:spPr>
        <p:txBody>
          <a:bodyPr wrap="square" rtlCol="0">
            <a:spAutoFit/>
          </a:bodyPr>
          <a:lstStyle/>
          <a:p>
            <a:pPr algn="ctr"/>
            <a:r>
              <a:rPr lang="it-IT" sz="3600" dirty="0" smtClean="0"/>
              <a:t>ACALASIA</a:t>
            </a:r>
            <a:endParaRPr lang="it-IT" sz="3600" dirty="0"/>
          </a:p>
        </p:txBody>
      </p:sp>
      <p:sp>
        <p:nvSpPr>
          <p:cNvPr id="4" name="CasellaDiTesto 3"/>
          <p:cNvSpPr txBox="1"/>
          <p:nvPr/>
        </p:nvSpPr>
        <p:spPr>
          <a:xfrm>
            <a:off x="111145" y="1986742"/>
            <a:ext cx="11687694" cy="2400657"/>
          </a:xfrm>
          <a:prstGeom prst="rect">
            <a:avLst/>
          </a:prstGeom>
          <a:noFill/>
        </p:spPr>
        <p:txBody>
          <a:bodyPr wrap="square" rtlCol="0">
            <a:spAutoFit/>
          </a:bodyPr>
          <a:lstStyle/>
          <a:p>
            <a:pPr lvl="1">
              <a:defRPr/>
            </a:pPr>
            <a:r>
              <a:rPr lang="it-IT" sz="2400" dirty="0" smtClean="0"/>
              <a:t>EZIOPATOGENESI</a:t>
            </a:r>
          </a:p>
          <a:p>
            <a:pPr marL="742950" lvl="1" indent="-285750">
              <a:buFont typeface="Arial" panose="020B0604020202020204" pitchFamily="34" charset="0"/>
              <a:buChar char="•"/>
              <a:defRPr/>
            </a:pPr>
            <a:r>
              <a:rPr lang="it-IT" dirty="0" smtClean="0"/>
              <a:t>Deficit </a:t>
            </a:r>
            <a:r>
              <a:rPr lang="it-IT" dirty="0"/>
              <a:t>neurogeno primitivo del </a:t>
            </a:r>
            <a:r>
              <a:rPr lang="it-IT" b="1" dirty="0"/>
              <a:t>controllo della peristalsi</a:t>
            </a:r>
            <a:r>
              <a:rPr lang="it-IT" dirty="0"/>
              <a:t> </a:t>
            </a:r>
          </a:p>
          <a:p>
            <a:pPr lvl="2">
              <a:defRPr/>
            </a:pPr>
            <a:r>
              <a:rPr lang="it-IT" dirty="0" smtClean="0"/>
              <a:t>- degenerazione</a:t>
            </a:r>
            <a:r>
              <a:rPr lang="it-IT" dirty="0"/>
              <a:t>, diminuzione di numero o completa assenza di cellule gangliari nel plesso di </a:t>
            </a:r>
            <a:r>
              <a:rPr lang="it-IT" dirty="0" err="1" smtClean="0"/>
              <a:t>Auerbach</a:t>
            </a:r>
            <a:r>
              <a:rPr lang="it-IT" dirty="0" smtClean="0"/>
              <a:t> del </a:t>
            </a:r>
            <a:r>
              <a:rPr lang="it-IT" dirty="0"/>
              <a:t>corpo </a:t>
            </a:r>
            <a:r>
              <a:rPr lang="it-IT" dirty="0" smtClean="0"/>
              <a:t>esofageo, infiltrato flogistico </a:t>
            </a:r>
            <a:r>
              <a:rPr lang="it-IT" dirty="0" smtClean="0">
                <a:sym typeface="Wingdings" panose="05000000000000000000" pitchFamily="2" charset="2"/>
              </a:rPr>
              <a:t> </a:t>
            </a:r>
            <a:r>
              <a:rPr lang="it-IT" b="1" dirty="0" err="1" smtClean="0">
                <a:sym typeface="Wingdings" panose="05000000000000000000" pitchFamily="2" charset="2"/>
              </a:rPr>
              <a:t>aperistalsi</a:t>
            </a:r>
            <a:r>
              <a:rPr lang="it-IT" b="1" dirty="0" smtClean="0">
                <a:sym typeface="Wingdings" panose="05000000000000000000" pitchFamily="2" charset="2"/>
              </a:rPr>
              <a:t> esofagea</a:t>
            </a:r>
            <a:endParaRPr lang="it-IT" b="1" dirty="0"/>
          </a:p>
          <a:p>
            <a:pPr lvl="2">
              <a:defRPr/>
            </a:pPr>
            <a:r>
              <a:rPr lang="it-IT" dirty="0" smtClean="0"/>
              <a:t>- A livello </a:t>
            </a:r>
            <a:r>
              <a:rPr lang="it-IT" dirty="0"/>
              <a:t>di muscolatura cardiale &lt; fibre nervose, sostituite con fibrosi </a:t>
            </a:r>
          </a:p>
          <a:p>
            <a:pPr lvl="2">
              <a:defRPr/>
            </a:pPr>
            <a:r>
              <a:rPr lang="it-IT" dirty="0" err="1"/>
              <a:t>denervazione</a:t>
            </a:r>
            <a:r>
              <a:rPr lang="it-IT" dirty="0"/>
              <a:t> selettiva delle fibre nervose con </a:t>
            </a:r>
            <a:r>
              <a:rPr lang="it-IT" b="1" dirty="0"/>
              <a:t>perdita fibre inibitorie e quindi deficit sintesi ossido nitrico </a:t>
            </a:r>
            <a:r>
              <a:rPr lang="it-IT" b="1" dirty="0">
                <a:sym typeface="Wingdings" panose="05000000000000000000" pitchFamily="2" charset="2"/>
              </a:rPr>
              <a:t> mancato </a:t>
            </a:r>
            <a:r>
              <a:rPr lang="it-IT" b="1" dirty="0"/>
              <a:t>rilassamento del LES e risparmio fibre colinergiche (tono LES) (</a:t>
            </a:r>
            <a:r>
              <a:rPr lang="it-IT" b="1" dirty="0" err="1"/>
              <a:t>aceticolina</a:t>
            </a:r>
            <a:r>
              <a:rPr lang="it-IT" b="1" dirty="0" smtClean="0"/>
              <a:t>)</a:t>
            </a:r>
            <a:endParaRPr lang="it-IT" dirty="0" smtClean="0"/>
          </a:p>
          <a:p>
            <a:pPr marL="742950" lvl="1" indent="-285750">
              <a:buFont typeface="Arial" panose="020B0604020202020204" pitchFamily="34" charset="0"/>
              <a:buChar char="•"/>
              <a:defRPr/>
            </a:pPr>
            <a:r>
              <a:rPr lang="it-IT" dirty="0" smtClean="0"/>
              <a:t>Può essere associato a diverticolo </a:t>
            </a:r>
            <a:r>
              <a:rPr lang="it-IT" dirty="0" err="1" smtClean="0"/>
              <a:t>epifrenico</a:t>
            </a:r>
            <a:r>
              <a:rPr lang="it-IT" dirty="0" smtClean="0"/>
              <a:t> con meccanismo da PULSIONE</a:t>
            </a:r>
            <a:endParaRPr lang="it-IT" dirty="0"/>
          </a:p>
        </p:txBody>
      </p:sp>
      <p:sp>
        <p:nvSpPr>
          <p:cNvPr id="8" name="Rettangolo 7"/>
          <p:cNvSpPr/>
          <p:nvPr/>
        </p:nvSpPr>
        <p:spPr>
          <a:xfrm>
            <a:off x="548638" y="4713146"/>
            <a:ext cx="8470669" cy="1569660"/>
          </a:xfrm>
          <a:prstGeom prst="rect">
            <a:avLst/>
          </a:prstGeom>
        </p:spPr>
        <p:txBody>
          <a:bodyPr wrap="square">
            <a:spAutoFit/>
          </a:bodyPr>
          <a:lstStyle/>
          <a:p>
            <a:pPr>
              <a:defRPr/>
            </a:pPr>
            <a:r>
              <a:rPr lang="it-IT" sz="2400" dirty="0" smtClean="0"/>
              <a:t>FISIOPATOLOGIA</a:t>
            </a:r>
          </a:p>
          <a:p>
            <a:pPr>
              <a:defRPr/>
            </a:pPr>
            <a:r>
              <a:rPr lang="it-IT" dirty="0" smtClean="0"/>
              <a:t>Perdita </a:t>
            </a:r>
            <a:r>
              <a:rPr lang="it-IT" dirty="0" err="1"/>
              <a:t>attivita’</a:t>
            </a:r>
            <a:r>
              <a:rPr lang="it-IT" dirty="0"/>
              <a:t> motoria corpo esofageo</a:t>
            </a:r>
          </a:p>
          <a:p>
            <a:pPr lvl="1">
              <a:defRPr/>
            </a:pPr>
            <a:r>
              <a:rPr lang="it-IT" dirty="0"/>
              <a:t>… grave ostacolo funzionale al transito orofaringeo, progressione per </a:t>
            </a:r>
            <a:r>
              <a:rPr lang="it-IT" dirty="0" err="1"/>
              <a:t>gravita’</a:t>
            </a:r>
            <a:endParaRPr lang="it-IT" dirty="0"/>
          </a:p>
          <a:p>
            <a:pPr lvl="1">
              <a:defRPr/>
            </a:pPr>
            <a:r>
              <a:rPr lang="it-IT" dirty="0"/>
              <a:t>… ristagno in esofago di saliva ed alimenti</a:t>
            </a:r>
          </a:p>
          <a:p>
            <a:pPr lvl="1">
              <a:defRPr/>
            </a:pPr>
            <a:r>
              <a:rPr lang="it-IT" dirty="0"/>
              <a:t>… dilatazione lenta e progressiva negli anni e &lt; assunzione </a:t>
            </a:r>
            <a:r>
              <a:rPr lang="it-IT" dirty="0" smtClean="0"/>
              <a:t>cibo (megaesofago)</a:t>
            </a:r>
            <a:endParaRPr lang="it-IT" dirty="0"/>
          </a:p>
        </p:txBody>
      </p:sp>
      <p:pic>
        <p:nvPicPr>
          <p:cNvPr id="10" name="Immagine 9"/>
          <p:cNvPicPr>
            <a:picLocks noChangeAspect="1"/>
          </p:cNvPicPr>
          <p:nvPr/>
        </p:nvPicPr>
        <p:blipFill>
          <a:blip r:embed="rId3"/>
          <a:stretch>
            <a:fillRect/>
          </a:stretch>
        </p:blipFill>
        <p:spPr>
          <a:xfrm>
            <a:off x="9800707" y="4098173"/>
            <a:ext cx="1917298" cy="2497320"/>
          </a:xfrm>
          <a:prstGeom prst="rect">
            <a:avLst/>
          </a:prstGeom>
        </p:spPr>
      </p:pic>
      <p:sp>
        <p:nvSpPr>
          <p:cNvPr id="9" name="CasellaDiTesto 8"/>
          <p:cNvSpPr txBox="1"/>
          <p:nvPr/>
        </p:nvSpPr>
        <p:spPr>
          <a:xfrm>
            <a:off x="6096000" y="195096"/>
            <a:ext cx="6096000" cy="769441"/>
          </a:xfrm>
          <a:prstGeom prst="rect">
            <a:avLst/>
          </a:prstGeom>
          <a:noFill/>
        </p:spPr>
        <p:txBody>
          <a:bodyPr wrap="square" rtlCol="0">
            <a:spAutoFit/>
          </a:bodyPr>
          <a:lstStyle/>
          <a:p>
            <a:r>
              <a:rPr lang="it-IT" sz="4400" dirty="0" smtClean="0">
                <a:solidFill>
                  <a:srgbClr val="FFFF00"/>
                </a:solidFill>
              </a:rPr>
              <a:t>DISCINESIE DEL LES</a:t>
            </a:r>
            <a:endParaRPr lang="it-IT" sz="4400" dirty="0">
              <a:solidFill>
                <a:srgbClr val="FFFF00"/>
              </a:solidFill>
            </a:endParaRPr>
          </a:p>
        </p:txBody>
      </p:sp>
    </p:spTree>
    <p:extLst>
      <p:ext uri="{BB962C8B-B14F-4D97-AF65-F5344CB8AC3E}">
        <p14:creationId xmlns:p14="http://schemas.microsoft.com/office/powerpoint/2010/main" val="3772317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7" name="CasellaDiTesto 6"/>
          <p:cNvSpPr txBox="1"/>
          <p:nvPr/>
        </p:nvSpPr>
        <p:spPr>
          <a:xfrm>
            <a:off x="829118" y="1257216"/>
            <a:ext cx="10251748" cy="646331"/>
          </a:xfrm>
          <a:prstGeom prst="rect">
            <a:avLst/>
          </a:prstGeom>
          <a:noFill/>
        </p:spPr>
        <p:txBody>
          <a:bodyPr wrap="square" rtlCol="0">
            <a:spAutoFit/>
          </a:bodyPr>
          <a:lstStyle/>
          <a:p>
            <a:pPr algn="ctr"/>
            <a:r>
              <a:rPr lang="it-IT" sz="3600" dirty="0" smtClean="0"/>
              <a:t>ACALASIA</a:t>
            </a:r>
            <a:endParaRPr lang="it-IT" sz="3600" dirty="0"/>
          </a:p>
        </p:txBody>
      </p:sp>
      <p:sp>
        <p:nvSpPr>
          <p:cNvPr id="4" name="CasellaDiTesto 3"/>
          <p:cNvSpPr txBox="1"/>
          <p:nvPr/>
        </p:nvSpPr>
        <p:spPr>
          <a:xfrm>
            <a:off x="111145" y="1986742"/>
            <a:ext cx="11687694" cy="1477328"/>
          </a:xfrm>
          <a:prstGeom prst="rect">
            <a:avLst/>
          </a:prstGeom>
          <a:noFill/>
        </p:spPr>
        <p:txBody>
          <a:bodyPr wrap="square" rtlCol="0">
            <a:spAutoFit/>
          </a:bodyPr>
          <a:lstStyle/>
          <a:p>
            <a:r>
              <a:rPr lang="it-IT" dirty="0" smtClean="0"/>
              <a:t>Progressiva dilatazione dell’esofago che assume andamento tortuoso:</a:t>
            </a:r>
          </a:p>
          <a:p>
            <a:pPr lvl="1">
              <a:defRPr/>
            </a:pPr>
            <a:r>
              <a:rPr lang="it-IT" dirty="0"/>
              <a:t>stadio I </a:t>
            </a:r>
            <a:r>
              <a:rPr lang="it-IT" dirty="0" smtClean="0"/>
              <a:t>:      </a:t>
            </a:r>
            <a:r>
              <a:rPr lang="it-IT" dirty="0"/>
              <a:t>diametro (</a:t>
            </a:r>
            <a:r>
              <a:rPr lang="it-IT" dirty="0" err="1"/>
              <a:t>Rx</a:t>
            </a:r>
            <a:r>
              <a:rPr lang="it-IT" dirty="0"/>
              <a:t>) </a:t>
            </a:r>
            <a:r>
              <a:rPr lang="it-IT" dirty="0" err="1"/>
              <a:t>max</a:t>
            </a:r>
            <a:r>
              <a:rPr lang="it-IT" dirty="0"/>
              <a:t> &lt; 4 cm</a:t>
            </a:r>
          </a:p>
          <a:p>
            <a:pPr lvl="1">
              <a:defRPr/>
            </a:pPr>
            <a:r>
              <a:rPr lang="it-IT" dirty="0"/>
              <a:t>stadio II:      </a:t>
            </a:r>
            <a:r>
              <a:rPr lang="it-IT" dirty="0" smtClean="0"/>
              <a:t>diametro  </a:t>
            </a:r>
            <a:r>
              <a:rPr lang="it-IT" dirty="0"/>
              <a:t>tra 4 e 6 cm</a:t>
            </a:r>
          </a:p>
          <a:p>
            <a:pPr lvl="1">
              <a:defRPr/>
            </a:pPr>
            <a:r>
              <a:rPr lang="it-IT" dirty="0"/>
              <a:t>stadio III:     </a:t>
            </a:r>
            <a:r>
              <a:rPr lang="it-IT" dirty="0" smtClean="0"/>
              <a:t>diametro   </a:t>
            </a:r>
            <a:r>
              <a:rPr lang="it-IT" dirty="0"/>
              <a:t>&gt; 6 cm ---&gt; </a:t>
            </a:r>
            <a:r>
              <a:rPr lang="it-IT" dirty="0" err="1"/>
              <a:t>dolicomegaesofago</a:t>
            </a:r>
            <a:endParaRPr lang="it-IT" dirty="0"/>
          </a:p>
          <a:p>
            <a:endParaRPr lang="it-IT" dirty="0"/>
          </a:p>
        </p:txBody>
      </p:sp>
      <p:pic>
        <p:nvPicPr>
          <p:cNvPr id="9" name="Picture 2" descr="Aspetti megaesofago 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526" y="3464070"/>
            <a:ext cx="3893039" cy="318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141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5177" y="1858635"/>
            <a:ext cx="4358525" cy="450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6096000" y="195096"/>
            <a:ext cx="6096000" cy="769441"/>
          </a:xfrm>
          <a:prstGeom prst="rect">
            <a:avLst/>
          </a:prstGeom>
          <a:noFill/>
        </p:spPr>
        <p:txBody>
          <a:bodyPr wrap="square" rtlCol="0">
            <a:spAutoFit/>
          </a:bodyPr>
          <a:lstStyle/>
          <a:p>
            <a:r>
              <a:rPr lang="it-IT" sz="4400" dirty="0" smtClean="0">
                <a:solidFill>
                  <a:srgbClr val="FFFF00"/>
                </a:solidFill>
              </a:rPr>
              <a:t>DISCINESIE DEL LES</a:t>
            </a:r>
            <a:endParaRPr lang="it-IT" sz="4400" dirty="0">
              <a:solidFill>
                <a:srgbClr val="FFFF00"/>
              </a:solidFill>
            </a:endParaRPr>
          </a:p>
        </p:txBody>
      </p:sp>
    </p:spTree>
    <p:extLst>
      <p:ext uri="{BB962C8B-B14F-4D97-AF65-F5344CB8AC3E}">
        <p14:creationId xmlns:p14="http://schemas.microsoft.com/office/powerpoint/2010/main" val="2983374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Rettangolo 1"/>
          <p:cNvSpPr/>
          <p:nvPr/>
        </p:nvSpPr>
        <p:spPr>
          <a:xfrm>
            <a:off x="644922" y="2279399"/>
            <a:ext cx="11116887" cy="2677656"/>
          </a:xfrm>
          <a:prstGeom prst="rect">
            <a:avLst/>
          </a:prstGeom>
        </p:spPr>
        <p:txBody>
          <a:bodyPr wrap="square">
            <a:spAutoFit/>
          </a:bodyPr>
          <a:lstStyle/>
          <a:p>
            <a:pPr algn="ctr">
              <a:defRPr/>
            </a:pPr>
            <a:r>
              <a:rPr lang="it-IT" sz="2800" dirty="0" smtClean="0"/>
              <a:t>Alterazioni </a:t>
            </a:r>
            <a:r>
              <a:rPr lang="it-IT" sz="2800" dirty="0"/>
              <a:t>funzionali </a:t>
            </a:r>
            <a:r>
              <a:rPr lang="it-IT" sz="2800" dirty="0" smtClean="0"/>
              <a:t>dell’attività </a:t>
            </a:r>
            <a:r>
              <a:rPr lang="it-IT" sz="2800" dirty="0"/>
              <a:t>motoria </a:t>
            </a:r>
            <a:r>
              <a:rPr lang="it-IT" sz="2800" dirty="0" smtClean="0"/>
              <a:t>esofagea che interferiscono </a:t>
            </a:r>
            <a:r>
              <a:rPr lang="it-IT" sz="2800" dirty="0"/>
              <a:t>con la normale deglutizione e/o progressione bolo alimentare nello </a:t>
            </a:r>
            <a:r>
              <a:rPr lang="it-IT" sz="2800" dirty="0" smtClean="0"/>
              <a:t>stomaco.</a:t>
            </a:r>
          </a:p>
          <a:p>
            <a:pPr algn="ctr">
              <a:defRPr/>
            </a:pPr>
            <a:endParaRPr lang="it-IT" sz="2800" dirty="0"/>
          </a:p>
          <a:p>
            <a:pPr algn="ctr">
              <a:defRPr/>
            </a:pPr>
            <a:r>
              <a:rPr lang="it-IT" sz="2800" dirty="0"/>
              <a:t>I </a:t>
            </a:r>
            <a:r>
              <a:rPr lang="it-IT" sz="2800" b="1" dirty="0"/>
              <a:t>disordini della motilità esofagea</a:t>
            </a:r>
            <a:r>
              <a:rPr lang="it-IT" sz="2800" dirty="0"/>
              <a:t> comprendono un gruppo eterogeneo di patologie caratterizzate da </a:t>
            </a:r>
            <a:r>
              <a:rPr lang="it-IT" sz="2800" b="1" dirty="0"/>
              <a:t>alterazioni della peristalsi esofagea o del rilasciamento </a:t>
            </a:r>
            <a:r>
              <a:rPr lang="it-IT" sz="2800" b="1" dirty="0" smtClean="0"/>
              <a:t>degli sfinteri esofagei</a:t>
            </a:r>
            <a:endParaRPr lang="it-IT" sz="2800" dirty="0"/>
          </a:p>
        </p:txBody>
      </p:sp>
    </p:spTree>
    <p:extLst>
      <p:ext uri="{BB962C8B-B14F-4D97-AF65-F5344CB8AC3E}">
        <p14:creationId xmlns:p14="http://schemas.microsoft.com/office/powerpoint/2010/main" val="2437978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7" name="CasellaDiTesto 6"/>
          <p:cNvSpPr txBox="1"/>
          <p:nvPr/>
        </p:nvSpPr>
        <p:spPr>
          <a:xfrm>
            <a:off x="837431" y="1066060"/>
            <a:ext cx="10251748" cy="646331"/>
          </a:xfrm>
          <a:prstGeom prst="rect">
            <a:avLst/>
          </a:prstGeom>
          <a:noFill/>
        </p:spPr>
        <p:txBody>
          <a:bodyPr wrap="square" rtlCol="0">
            <a:spAutoFit/>
          </a:bodyPr>
          <a:lstStyle/>
          <a:p>
            <a:pPr algn="ctr"/>
            <a:r>
              <a:rPr lang="it-IT" sz="3600" dirty="0" smtClean="0"/>
              <a:t>ACALASIA</a:t>
            </a:r>
            <a:endParaRPr lang="it-IT" sz="3600" dirty="0"/>
          </a:p>
        </p:txBody>
      </p:sp>
      <p:sp>
        <p:nvSpPr>
          <p:cNvPr id="4" name="CasellaDiTesto 3"/>
          <p:cNvSpPr txBox="1"/>
          <p:nvPr/>
        </p:nvSpPr>
        <p:spPr>
          <a:xfrm>
            <a:off x="169334" y="1712391"/>
            <a:ext cx="6846608" cy="369332"/>
          </a:xfrm>
          <a:prstGeom prst="rect">
            <a:avLst/>
          </a:prstGeom>
          <a:noFill/>
        </p:spPr>
        <p:txBody>
          <a:bodyPr wrap="square" rtlCol="0">
            <a:spAutoFit/>
          </a:bodyPr>
          <a:lstStyle/>
          <a:p>
            <a:r>
              <a:rPr lang="it-IT" dirty="0" err="1" smtClean="0"/>
              <a:t>Ipertono</a:t>
            </a:r>
            <a:r>
              <a:rPr lang="it-IT" dirty="0" smtClean="0"/>
              <a:t> del LES che causa restringimento FUNZIONALE (non organico)</a:t>
            </a:r>
            <a:endParaRPr lang="it-IT" dirty="0"/>
          </a:p>
        </p:txBody>
      </p:sp>
      <p:pic>
        <p:nvPicPr>
          <p:cNvPr id="8" name="Picture 2" descr="Aspetti megaesofago 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431" y="2273642"/>
            <a:ext cx="3037436" cy="440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107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9712" y="2273642"/>
            <a:ext cx="6786677" cy="445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6096000" y="195096"/>
            <a:ext cx="6096000" cy="769441"/>
          </a:xfrm>
          <a:prstGeom prst="rect">
            <a:avLst/>
          </a:prstGeom>
          <a:noFill/>
        </p:spPr>
        <p:txBody>
          <a:bodyPr wrap="square" rtlCol="0">
            <a:spAutoFit/>
          </a:bodyPr>
          <a:lstStyle/>
          <a:p>
            <a:r>
              <a:rPr lang="it-IT" sz="4400" dirty="0" smtClean="0">
                <a:solidFill>
                  <a:srgbClr val="FFFF00"/>
                </a:solidFill>
              </a:rPr>
              <a:t>DISCINESIE DEL LES</a:t>
            </a:r>
            <a:endParaRPr lang="it-IT" sz="4400" dirty="0">
              <a:solidFill>
                <a:srgbClr val="FFFF00"/>
              </a:solidFill>
            </a:endParaRPr>
          </a:p>
        </p:txBody>
      </p:sp>
    </p:spTree>
    <p:extLst>
      <p:ext uri="{BB962C8B-B14F-4D97-AF65-F5344CB8AC3E}">
        <p14:creationId xmlns:p14="http://schemas.microsoft.com/office/powerpoint/2010/main" val="874521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7" name="CasellaDiTesto 6"/>
          <p:cNvSpPr txBox="1"/>
          <p:nvPr/>
        </p:nvSpPr>
        <p:spPr>
          <a:xfrm>
            <a:off x="829118" y="1257216"/>
            <a:ext cx="10251748" cy="646331"/>
          </a:xfrm>
          <a:prstGeom prst="rect">
            <a:avLst/>
          </a:prstGeom>
          <a:noFill/>
        </p:spPr>
        <p:txBody>
          <a:bodyPr wrap="square" rtlCol="0">
            <a:spAutoFit/>
          </a:bodyPr>
          <a:lstStyle/>
          <a:p>
            <a:pPr algn="ctr"/>
            <a:r>
              <a:rPr lang="it-IT" sz="3600" dirty="0" smtClean="0"/>
              <a:t>ACALASIA</a:t>
            </a:r>
            <a:endParaRPr lang="it-IT" sz="3600" dirty="0"/>
          </a:p>
        </p:txBody>
      </p:sp>
      <p:sp>
        <p:nvSpPr>
          <p:cNvPr id="4" name="CasellaDiTesto 3"/>
          <p:cNvSpPr txBox="1"/>
          <p:nvPr/>
        </p:nvSpPr>
        <p:spPr>
          <a:xfrm>
            <a:off x="-129923" y="1580381"/>
            <a:ext cx="11687694" cy="5232202"/>
          </a:xfrm>
          <a:prstGeom prst="rect">
            <a:avLst/>
          </a:prstGeom>
          <a:noFill/>
        </p:spPr>
        <p:txBody>
          <a:bodyPr wrap="square" rtlCol="0">
            <a:spAutoFit/>
          </a:bodyPr>
          <a:lstStyle/>
          <a:p>
            <a:pPr lvl="1">
              <a:defRPr/>
            </a:pPr>
            <a:r>
              <a:rPr lang="it-IT" sz="2800" dirty="0" smtClean="0"/>
              <a:t>SINTOMI</a:t>
            </a:r>
          </a:p>
          <a:p>
            <a:pPr lvl="1">
              <a:defRPr/>
            </a:pPr>
            <a:endParaRPr lang="it-IT" sz="2400" dirty="0" smtClean="0"/>
          </a:p>
          <a:p>
            <a:pPr lvl="1">
              <a:defRPr/>
            </a:pPr>
            <a:r>
              <a:rPr lang="it-IT" sz="2400" b="1" dirty="0" smtClean="0"/>
              <a:t>Disfagia</a:t>
            </a:r>
            <a:r>
              <a:rPr lang="it-IT" sz="2400" dirty="0" smtClean="0"/>
              <a:t>: per solidi e liquidi. Il bolo passa nello stomaco solo quando la pressione del contenuto esofageo supera la pressione del LES (disfagia </a:t>
            </a:r>
            <a:r>
              <a:rPr lang="it-IT" sz="2400" dirty="0" smtClean="0"/>
              <a:t>paradossa)</a:t>
            </a:r>
            <a:endParaRPr lang="it-IT" sz="2400" dirty="0" smtClean="0"/>
          </a:p>
          <a:p>
            <a:pPr lvl="1">
              <a:defRPr/>
            </a:pPr>
            <a:r>
              <a:rPr lang="it-IT" sz="2400" b="1" dirty="0" smtClean="0"/>
              <a:t>Rigurgito</a:t>
            </a:r>
            <a:r>
              <a:rPr lang="it-IT" sz="2400" dirty="0" smtClean="0"/>
              <a:t>: cibo e saliva</a:t>
            </a:r>
            <a:r>
              <a:rPr lang="it-IT" sz="2400" dirty="0" smtClean="0">
                <a:sym typeface="Wingdings" panose="05000000000000000000" pitchFamily="2" charset="2"/>
              </a:rPr>
              <a:t> si verifica più comunemente in posizione supina svegliando il paziente dal sonno a causa di tosse e soffocamento. </a:t>
            </a:r>
            <a:r>
              <a:rPr lang="it-IT" sz="2400" dirty="0" err="1" smtClean="0">
                <a:sym typeface="Wingdings" panose="05000000000000000000" pitchFamily="2" charset="2"/>
              </a:rPr>
              <a:t>E</a:t>
            </a:r>
            <a:r>
              <a:rPr lang="it-IT" sz="2400" dirty="0" err="1" smtClean="0"/>
              <a:t>v</a:t>
            </a:r>
            <a:r>
              <a:rPr lang="it-IT" sz="2400" dirty="0"/>
              <a:t>. polmoniti ab </a:t>
            </a:r>
            <a:r>
              <a:rPr lang="it-IT" sz="2400" dirty="0" err="1"/>
              <a:t>ingestis</a:t>
            </a:r>
            <a:r>
              <a:rPr lang="it-IT" sz="2400" dirty="0"/>
              <a:t>, “segno del cuscino bagnato</a:t>
            </a:r>
            <a:r>
              <a:rPr lang="it-IT" sz="2400" dirty="0" smtClean="0"/>
              <a:t>”</a:t>
            </a:r>
          </a:p>
          <a:p>
            <a:pPr lvl="1">
              <a:defRPr/>
            </a:pPr>
            <a:r>
              <a:rPr lang="it-IT" sz="2400" b="1" dirty="0" smtClean="0"/>
              <a:t>Alitosi: </a:t>
            </a:r>
            <a:r>
              <a:rPr lang="it-IT" sz="2400" dirty="0" smtClean="0"/>
              <a:t>ristagno di cibo in esofago</a:t>
            </a:r>
          </a:p>
          <a:p>
            <a:pPr lvl="1">
              <a:defRPr/>
            </a:pPr>
            <a:r>
              <a:rPr lang="it-IT" sz="2400" b="1" dirty="0" smtClean="0"/>
              <a:t>Posture</a:t>
            </a:r>
            <a:r>
              <a:rPr lang="it-IT" sz="2400" dirty="0" smtClean="0"/>
              <a:t> </a:t>
            </a:r>
            <a:r>
              <a:rPr lang="it-IT" sz="2400" dirty="0"/>
              <a:t>e manovre particolari facilitanti la progressione del </a:t>
            </a:r>
            <a:r>
              <a:rPr lang="it-IT" sz="2400" dirty="0" smtClean="0"/>
              <a:t>bolo: allungamento del collo</a:t>
            </a:r>
          </a:p>
          <a:p>
            <a:pPr lvl="1">
              <a:defRPr/>
            </a:pPr>
            <a:r>
              <a:rPr lang="it-IT" sz="2400" b="1" dirty="0" smtClean="0"/>
              <a:t>Deficit nutrizionali: </a:t>
            </a:r>
            <a:r>
              <a:rPr lang="it-IT" sz="2400" dirty="0" smtClean="0"/>
              <a:t>Perdita di peso e anemia</a:t>
            </a:r>
          </a:p>
          <a:p>
            <a:pPr lvl="1">
              <a:defRPr/>
            </a:pPr>
            <a:r>
              <a:rPr lang="it-IT" sz="2400" b="1" dirty="0" smtClean="0"/>
              <a:t>Dolore toracico</a:t>
            </a:r>
            <a:r>
              <a:rPr lang="it-IT" sz="2400" dirty="0" smtClean="0"/>
              <a:t>: quando l’esofago inizia a dilatarsi</a:t>
            </a:r>
          </a:p>
          <a:p>
            <a:pPr lvl="1">
              <a:defRPr/>
            </a:pPr>
            <a:endParaRPr lang="it-IT" sz="2400" dirty="0"/>
          </a:p>
          <a:p>
            <a:pPr lvl="1">
              <a:defRPr/>
            </a:pPr>
            <a:r>
              <a:rPr lang="it-IT" sz="2400" dirty="0" smtClean="0"/>
              <a:t>Sintomi molto progressivi nel tempo; se evolvono rapidamente sospettare K esofageo</a:t>
            </a:r>
          </a:p>
          <a:p>
            <a:endParaRPr lang="it-IT" dirty="0"/>
          </a:p>
        </p:txBody>
      </p:sp>
      <p:sp>
        <p:nvSpPr>
          <p:cNvPr id="5" name="CasellaDiTesto 4"/>
          <p:cNvSpPr txBox="1"/>
          <p:nvPr/>
        </p:nvSpPr>
        <p:spPr>
          <a:xfrm>
            <a:off x="6096000" y="195096"/>
            <a:ext cx="6096000" cy="769441"/>
          </a:xfrm>
          <a:prstGeom prst="rect">
            <a:avLst/>
          </a:prstGeom>
          <a:noFill/>
        </p:spPr>
        <p:txBody>
          <a:bodyPr wrap="square" rtlCol="0">
            <a:spAutoFit/>
          </a:bodyPr>
          <a:lstStyle/>
          <a:p>
            <a:r>
              <a:rPr lang="it-IT" sz="4400" dirty="0" smtClean="0">
                <a:solidFill>
                  <a:srgbClr val="FFFF00"/>
                </a:solidFill>
              </a:rPr>
              <a:t>DISCINESIE DEL LES</a:t>
            </a:r>
            <a:endParaRPr lang="it-IT" sz="4400" dirty="0">
              <a:solidFill>
                <a:srgbClr val="FFFF00"/>
              </a:solidFill>
            </a:endParaRPr>
          </a:p>
        </p:txBody>
      </p:sp>
    </p:spTree>
    <p:extLst>
      <p:ext uri="{BB962C8B-B14F-4D97-AF65-F5344CB8AC3E}">
        <p14:creationId xmlns:p14="http://schemas.microsoft.com/office/powerpoint/2010/main" val="3361123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7" name="CasellaDiTesto 6"/>
          <p:cNvSpPr txBox="1"/>
          <p:nvPr/>
        </p:nvSpPr>
        <p:spPr>
          <a:xfrm>
            <a:off x="829118" y="1257216"/>
            <a:ext cx="10251748" cy="646331"/>
          </a:xfrm>
          <a:prstGeom prst="rect">
            <a:avLst/>
          </a:prstGeom>
          <a:noFill/>
        </p:spPr>
        <p:txBody>
          <a:bodyPr wrap="square" rtlCol="0">
            <a:spAutoFit/>
          </a:bodyPr>
          <a:lstStyle/>
          <a:p>
            <a:pPr algn="ctr"/>
            <a:r>
              <a:rPr lang="it-IT" sz="3600" dirty="0" smtClean="0"/>
              <a:t>ACALASIA</a:t>
            </a:r>
            <a:endParaRPr lang="it-IT" sz="3600" dirty="0"/>
          </a:p>
        </p:txBody>
      </p:sp>
      <p:sp>
        <p:nvSpPr>
          <p:cNvPr id="4" name="CasellaDiTesto 3"/>
          <p:cNvSpPr txBox="1"/>
          <p:nvPr/>
        </p:nvSpPr>
        <p:spPr>
          <a:xfrm>
            <a:off x="111145" y="2320214"/>
            <a:ext cx="11687694" cy="3785652"/>
          </a:xfrm>
          <a:prstGeom prst="rect">
            <a:avLst/>
          </a:prstGeom>
          <a:noFill/>
        </p:spPr>
        <p:txBody>
          <a:bodyPr wrap="square" rtlCol="0">
            <a:spAutoFit/>
          </a:bodyPr>
          <a:lstStyle/>
          <a:p>
            <a:r>
              <a:rPr lang="it-IT" sz="2400" b="1" dirty="0" err="1"/>
              <a:t>Eckardt</a:t>
            </a:r>
            <a:r>
              <a:rPr lang="it-IT" sz="2400" b="1" dirty="0"/>
              <a:t> </a:t>
            </a:r>
            <a:r>
              <a:rPr lang="it-IT" sz="2400" b="1" dirty="0" smtClean="0"/>
              <a:t>score:  </a:t>
            </a:r>
            <a:r>
              <a:rPr lang="it-IT" sz="2400" dirty="0" smtClean="0"/>
              <a:t>utilizzato </a:t>
            </a:r>
            <a:r>
              <a:rPr lang="it-IT" sz="2400" dirty="0"/>
              <a:t>per la valutazione del quadro </a:t>
            </a:r>
            <a:r>
              <a:rPr lang="it-IT" sz="2400" dirty="0" smtClean="0"/>
              <a:t>clinico e gravità dell'Acalasia. Assegna </a:t>
            </a:r>
            <a:r>
              <a:rPr lang="it-IT" sz="2400" dirty="0"/>
              <a:t>un punteggio da 0 a </a:t>
            </a:r>
            <a:r>
              <a:rPr lang="it-IT" sz="2400" dirty="0" smtClean="0"/>
              <a:t>3 per ogni dei seguenti sintomi:</a:t>
            </a:r>
            <a:endParaRPr lang="it-IT" sz="2400" dirty="0"/>
          </a:p>
          <a:p>
            <a:pPr marL="800100" lvl="1" indent="-342900">
              <a:buFont typeface="Arial" panose="020B0604020202020204" pitchFamily="34" charset="0"/>
              <a:buChar char="•"/>
            </a:pPr>
            <a:r>
              <a:rPr lang="it-IT" sz="2400" dirty="0"/>
              <a:t>disfagia;</a:t>
            </a:r>
          </a:p>
          <a:p>
            <a:pPr marL="800100" lvl="1" indent="-342900">
              <a:buFont typeface="Arial" panose="020B0604020202020204" pitchFamily="34" charset="0"/>
              <a:buChar char="•"/>
            </a:pPr>
            <a:r>
              <a:rPr lang="it-IT" sz="2400" dirty="0"/>
              <a:t>dolore retrosternale;</a:t>
            </a:r>
          </a:p>
          <a:p>
            <a:pPr marL="800100" lvl="1" indent="-342900">
              <a:buFont typeface="Arial" panose="020B0604020202020204" pitchFamily="34" charset="0"/>
              <a:buChar char="•"/>
            </a:pPr>
            <a:r>
              <a:rPr lang="it-IT" sz="2400" dirty="0"/>
              <a:t>rigurgito;</a:t>
            </a:r>
          </a:p>
          <a:p>
            <a:pPr marL="800100" lvl="1" indent="-342900">
              <a:buFont typeface="Arial" panose="020B0604020202020204" pitchFamily="34" charset="0"/>
              <a:buChar char="•"/>
            </a:pPr>
            <a:r>
              <a:rPr lang="it-IT" sz="2400" dirty="0"/>
              <a:t>al calo </a:t>
            </a:r>
            <a:r>
              <a:rPr lang="it-IT" sz="2400" dirty="0" smtClean="0"/>
              <a:t>ponderale</a:t>
            </a:r>
            <a:endParaRPr lang="it-IT" sz="2400" dirty="0"/>
          </a:p>
          <a:p>
            <a:r>
              <a:rPr lang="it-IT" sz="2400" dirty="0"/>
              <a:t>Il punteggio totale va da 0 a 12. Oltre ad essere il più diffuso score per valutare lo stato di attività della patologia, è anche predittivo della risposta al trattamento, che si considera andato a buon fine laddove il punteggio sia inferiore a 3.</a:t>
            </a:r>
          </a:p>
          <a:p>
            <a:endParaRPr lang="it-IT" sz="2400" dirty="0"/>
          </a:p>
        </p:txBody>
      </p:sp>
      <p:sp>
        <p:nvSpPr>
          <p:cNvPr id="5" name="CasellaDiTesto 4"/>
          <p:cNvSpPr txBox="1"/>
          <p:nvPr/>
        </p:nvSpPr>
        <p:spPr>
          <a:xfrm>
            <a:off x="6096000" y="195096"/>
            <a:ext cx="6096000" cy="769441"/>
          </a:xfrm>
          <a:prstGeom prst="rect">
            <a:avLst/>
          </a:prstGeom>
          <a:noFill/>
        </p:spPr>
        <p:txBody>
          <a:bodyPr wrap="square" rtlCol="0">
            <a:spAutoFit/>
          </a:bodyPr>
          <a:lstStyle/>
          <a:p>
            <a:r>
              <a:rPr lang="it-IT" sz="4400" dirty="0" smtClean="0">
                <a:solidFill>
                  <a:srgbClr val="FFFF00"/>
                </a:solidFill>
              </a:rPr>
              <a:t>DISCINESIE DEL LES</a:t>
            </a:r>
            <a:endParaRPr lang="it-IT" sz="4400" dirty="0">
              <a:solidFill>
                <a:srgbClr val="FFFF00"/>
              </a:solidFill>
            </a:endParaRPr>
          </a:p>
        </p:txBody>
      </p:sp>
    </p:spTree>
    <p:extLst>
      <p:ext uri="{BB962C8B-B14F-4D97-AF65-F5344CB8AC3E}">
        <p14:creationId xmlns:p14="http://schemas.microsoft.com/office/powerpoint/2010/main" val="2085564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7" name="CasellaDiTesto 6"/>
          <p:cNvSpPr txBox="1"/>
          <p:nvPr/>
        </p:nvSpPr>
        <p:spPr>
          <a:xfrm>
            <a:off x="216132" y="1165777"/>
            <a:ext cx="11514666" cy="523220"/>
          </a:xfrm>
          <a:prstGeom prst="rect">
            <a:avLst/>
          </a:prstGeom>
          <a:noFill/>
        </p:spPr>
        <p:txBody>
          <a:bodyPr wrap="square" rtlCol="0">
            <a:spAutoFit/>
          </a:bodyPr>
          <a:lstStyle/>
          <a:p>
            <a:pPr algn="ctr"/>
            <a:r>
              <a:rPr lang="it-IT" sz="2800" dirty="0" smtClean="0"/>
              <a:t>ACALASIA</a:t>
            </a:r>
            <a:endParaRPr lang="it-IT" sz="2800" dirty="0"/>
          </a:p>
        </p:txBody>
      </p:sp>
      <p:sp>
        <p:nvSpPr>
          <p:cNvPr id="3" name="CasellaDiTesto 2"/>
          <p:cNvSpPr txBox="1"/>
          <p:nvPr/>
        </p:nvSpPr>
        <p:spPr>
          <a:xfrm>
            <a:off x="365759" y="2111433"/>
            <a:ext cx="7764087" cy="3539430"/>
          </a:xfrm>
          <a:prstGeom prst="rect">
            <a:avLst/>
          </a:prstGeom>
          <a:noFill/>
        </p:spPr>
        <p:txBody>
          <a:bodyPr wrap="square" rtlCol="0">
            <a:spAutoFit/>
          </a:bodyPr>
          <a:lstStyle/>
          <a:p>
            <a:r>
              <a:rPr lang="it-IT" sz="2800" dirty="0" smtClean="0"/>
              <a:t>DIAGNOSI</a:t>
            </a:r>
          </a:p>
          <a:p>
            <a:endParaRPr lang="it-IT" dirty="0"/>
          </a:p>
          <a:p>
            <a:r>
              <a:rPr lang="it-IT" sz="2000" b="1" dirty="0"/>
              <a:t>EGDS</a:t>
            </a:r>
            <a:r>
              <a:rPr lang="it-IT" sz="2000" dirty="0"/>
              <a:t>: passaggio a scatto nello stomaco, utile per diagnosi differenziale</a:t>
            </a:r>
          </a:p>
          <a:p>
            <a:r>
              <a:rPr lang="it-IT" sz="2000" b="1" dirty="0" err="1" smtClean="0"/>
              <a:t>Esofagogramma</a:t>
            </a:r>
            <a:r>
              <a:rPr lang="it-IT" sz="2000" dirty="0" smtClean="0"/>
              <a:t>: segno della «coda di topo»; livello </a:t>
            </a:r>
            <a:r>
              <a:rPr lang="it-IT" sz="2000" dirty="0" err="1" smtClean="0"/>
              <a:t>idroaereo</a:t>
            </a:r>
            <a:endParaRPr lang="it-IT" sz="2000" dirty="0" smtClean="0"/>
          </a:p>
          <a:p>
            <a:r>
              <a:rPr lang="it-IT" sz="2000" b="1" dirty="0" smtClean="0"/>
              <a:t>Manometria</a:t>
            </a:r>
            <a:r>
              <a:rPr lang="it-IT" sz="2000" dirty="0" smtClean="0"/>
              <a:t>:</a:t>
            </a:r>
          </a:p>
          <a:p>
            <a:r>
              <a:rPr lang="it-IT" sz="2000" dirty="0"/>
              <a:t>	</a:t>
            </a:r>
            <a:r>
              <a:rPr lang="it-IT" sz="2000" dirty="0" smtClean="0"/>
              <a:t>- mancato o incompleto </a:t>
            </a:r>
            <a:r>
              <a:rPr lang="it-IT" sz="2000" dirty="0"/>
              <a:t>rilasciamento </a:t>
            </a:r>
            <a:r>
              <a:rPr lang="it-IT" sz="2000" dirty="0" smtClean="0"/>
              <a:t>del LES </a:t>
            </a:r>
            <a:r>
              <a:rPr lang="it-IT" sz="2000" dirty="0"/>
              <a:t>con gli atti </a:t>
            </a:r>
            <a:r>
              <a:rPr lang="it-IT" sz="2000" dirty="0" smtClean="0"/>
              <a:t>deglutitori; oppure apertura </a:t>
            </a:r>
            <a:r>
              <a:rPr lang="it-IT" sz="2000" dirty="0" err="1" smtClean="0"/>
              <a:t>incoordinata</a:t>
            </a:r>
            <a:r>
              <a:rPr lang="it-IT" sz="2000" dirty="0" smtClean="0"/>
              <a:t> all’arrivo del bolo alimentare; oppure chiusura precoce del LES</a:t>
            </a:r>
            <a:endParaRPr lang="it-IT" sz="2000" dirty="0"/>
          </a:p>
          <a:p>
            <a:pPr lvl="2">
              <a:defRPr/>
            </a:pPr>
            <a:r>
              <a:rPr lang="it-IT" sz="2000" dirty="0" smtClean="0"/>
              <a:t>- scomparsa </a:t>
            </a:r>
            <a:r>
              <a:rPr lang="it-IT" sz="2000" dirty="0" err="1"/>
              <a:t>attivita’</a:t>
            </a:r>
            <a:r>
              <a:rPr lang="it-IT" sz="2000" dirty="0"/>
              <a:t> motoria coordinata </a:t>
            </a:r>
            <a:r>
              <a:rPr lang="it-IT" sz="2000" dirty="0" smtClean="0"/>
              <a:t>peristaltica del corpo esofageo</a:t>
            </a:r>
            <a:endParaRPr lang="it-IT" sz="2000" dirty="0"/>
          </a:p>
          <a:p>
            <a:endParaRPr lang="it-IT" dirty="0"/>
          </a:p>
        </p:txBody>
      </p:sp>
      <p:pic>
        <p:nvPicPr>
          <p:cNvPr id="4" name="Immagine 3"/>
          <p:cNvPicPr>
            <a:picLocks noChangeAspect="1"/>
          </p:cNvPicPr>
          <p:nvPr/>
        </p:nvPicPr>
        <p:blipFill>
          <a:blip r:embed="rId3"/>
          <a:stretch>
            <a:fillRect/>
          </a:stretch>
        </p:blipFill>
        <p:spPr>
          <a:xfrm>
            <a:off x="8909859" y="1603929"/>
            <a:ext cx="2952750" cy="4400550"/>
          </a:xfrm>
          <a:prstGeom prst="rect">
            <a:avLst/>
          </a:prstGeom>
        </p:spPr>
      </p:pic>
      <p:sp>
        <p:nvSpPr>
          <p:cNvPr id="5" name="Freccia in giù 4"/>
          <p:cNvSpPr/>
          <p:nvPr/>
        </p:nvSpPr>
        <p:spPr>
          <a:xfrm rot="1761644">
            <a:off x="10781608" y="3640975"/>
            <a:ext cx="415636" cy="839586"/>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0" name="Gruppo 9"/>
          <p:cNvGrpSpPr/>
          <p:nvPr/>
        </p:nvGrpSpPr>
        <p:grpSpPr>
          <a:xfrm>
            <a:off x="8488386" y="1393816"/>
            <a:ext cx="3476625" cy="4820776"/>
            <a:chOff x="4891087" y="1037013"/>
            <a:chExt cx="3476625" cy="4820776"/>
          </a:xfrm>
        </p:grpSpPr>
        <p:pic>
          <p:nvPicPr>
            <p:cNvPr id="8" name="Immagine 7"/>
            <p:cNvPicPr>
              <a:picLocks noChangeAspect="1"/>
            </p:cNvPicPr>
            <p:nvPr/>
          </p:nvPicPr>
          <p:blipFill>
            <a:blip r:embed="rId4"/>
            <a:stretch>
              <a:fillRect/>
            </a:stretch>
          </p:blipFill>
          <p:spPr>
            <a:xfrm>
              <a:off x="4891087" y="1037013"/>
              <a:ext cx="2409825" cy="4800600"/>
            </a:xfrm>
            <a:prstGeom prst="rect">
              <a:avLst/>
            </a:prstGeom>
          </p:spPr>
        </p:pic>
        <p:pic>
          <p:nvPicPr>
            <p:cNvPr id="9" name="Immagine 8"/>
            <p:cNvPicPr>
              <a:picLocks noChangeAspect="1"/>
            </p:cNvPicPr>
            <p:nvPr/>
          </p:nvPicPr>
          <p:blipFill>
            <a:blip r:embed="rId5"/>
            <a:stretch>
              <a:fillRect/>
            </a:stretch>
          </p:blipFill>
          <p:spPr>
            <a:xfrm>
              <a:off x="7300912" y="1066714"/>
              <a:ext cx="1066800" cy="4791075"/>
            </a:xfrm>
            <a:prstGeom prst="rect">
              <a:avLst/>
            </a:prstGeom>
          </p:spPr>
        </p:pic>
      </p:grpSp>
      <p:sp>
        <p:nvSpPr>
          <p:cNvPr id="11" name="CasellaDiTesto 10"/>
          <p:cNvSpPr txBox="1"/>
          <p:nvPr/>
        </p:nvSpPr>
        <p:spPr>
          <a:xfrm>
            <a:off x="6096000" y="195096"/>
            <a:ext cx="6096000" cy="769441"/>
          </a:xfrm>
          <a:prstGeom prst="rect">
            <a:avLst/>
          </a:prstGeom>
          <a:noFill/>
        </p:spPr>
        <p:txBody>
          <a:bodyPr wrap="square" rtlCol="0">
            <a:spAutoFit/>
          </a:bodyPr>
          <a:lstStyle/>
          <a:p>
            <a:r>
              <a:rPr lang="it-IT" sz="4400" dirty="0" smtClean="0">
                <a:solidFill>
                  <a:srgbClr val="FFFF00"/>
                </a:solidFill>
              </a:rPr>
              <a:t>DISCINESIE DEL LES</a:t>
            </a:r>
            <a:endParaRPr lang="it-IT" sz="4400" dirty="0">
              <a:solidFill>
                <a:srgbClr val="FFFF00"/>
              </a:solidFill>
            </a:endParaRPr>
          </a:p>
        </p:txBody>
      </p:sp>
    </p:spTree>
    <p:extLst>
      <p:ext uri="{BB962C8B-B14F-4D97-AF65-F5344CB8AC3E}">
        <p14:creationId xmlns:p14="http://schemas.microsoft.com/office/powerpoint/2010/main" val="148247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7" name="CasellaDiTesto 6"/>
          <p:cNvSpPr txBox="1"/>
          <p:nvPr/>
        </p:nvSpPr>
        <p:spPr>
          <a:xfrm>
            <a:off x="216132" y="1165777"/>
            <a:ext cx="11514666" cy="523220"/>
          </a:xfrm>
          <a:prstGeom prst="rect">
            <a:avLst/>
          </a:prstGeom>
          <a:noFill/>
        </p:spPr>
        <p:txBody>
          <a:bodyPr wrap="square" rtlCol="0">
            <a:spAutoFit/>
          </a:bodyPr>
          <a:lstStyle/>
          <a:p>
            <a:pPr algn="ctr"/>
            <a:r>
              <a:rPr lang="it-IT" sz="2800" dirty="0" smtClean="0"/>
              <a:t>ACALASIA</a:t>
            </a:r>
            <a:endParaRPr lang="it-IT" sz="2800" dirty="0"/>
          </a:p>
        </p:txBody>
      </p:sp>
      <p:sp>
        <p:nvSpPr>
          <p:cNvPr id="3" name="CasellaDiTesto 2"/>
          <p:cNvSpPr txBox="1"/>
          <p:nvPr/>
        </p:nvSpPr>
        <p:spPr>
          <a:xfrm>
            <a:off x="365759" y="2111433"/>
            <a:ext cx="11172306" cy="3847207"/>
          </a:xfrm>
          <a:prstGeom prst="rect">
            <a:avLst/>
          </a:prstGeom>
          <a:noFill/>
        </p:spPr>
        <p:txBody>
          <a:bodyPr wrap="square" rtlCol="0">
            <a:spAutoFit/>
          </a:bodyPr>
          <a:lstStyle/>
          <a:p>
            <a:r>
              <a:rPr lang="it-IT" sz="2800" dirty="0" smtClean="0"/>
              <a:t>TRATTAMENTO</a:t>
            </a:r>
          </a:p>
          <a:p>
            <a:endParaRPr lang="it-IT" dirty="0"/>
          </a:p>
          <a:p>
            <a:r>
              <a:rPr lang="it-IT" dirty="0"/>
              <a:t>Nessun trattamento può ripristinare l'attività muscolare </a:t>
            </a:r>
            <a:r>
              <a:rPr lang="it-IT" dirty="0" smtClean="0"/>
              <a:t>dell'esofago denervato </a:t>
            </a:r>
            <a:r>
              <a:rPr lang="it-IT" dirty="0"/>
              <a:t>nell'acalasia. L'</a:t>
            </a:r>
            <a:r>
              <a:rPr lang="it-IT" dirty="0" err="1"/>
              <a:t>aperistalsi</a:t>
            </a:r>
            <a:r>
              <a:rPr lang="it-IT" dirty="0"/>
              <a:t> esofagea e </a:t>
            </a:r>
            <a:r>
              <a:rPr lang="it-IT" dirty="0" smtClean="0"/>
              <a:t>l’</a:t>
            </a:r>
            <a:r>
              <a:rPr lang="it-IT" smtClean="0"/>
              <a:t>ipertono </a:t>
            </a:r>
            <a:r>
              <a:rPr lang="it-IT" dirty="0" smtClean="0"/>
              <a:t>LES sono </a:t>
            </a:r>
            <a:r>
              <a:rPr lang="it-IT" dirty="0"/>
              <a:t>raramente, se non mai, invertiti da qualsiasi modalità </a:t>
            </a:r>
            <a:r>
              <a:rPr lang="it-IT" dirty="0" smtClean="0"/>
              <a:t>di terapia</a:t>
            </a:r>
            <a:r>
              <a:rPr lang="it-IT" dirty="0"/>
              <a:t>. Pertanto, ogni opzione di trattamento per </a:t>
            </a:r>
            <a:r>
              <a:rPr lang="it-IT" dirty="0" smtClean="0"/>
              <a:t>l'acalasia è </a:t>
            </a:r>
            <a:r>
              <a:rPr lang="it-IT" dirty="0"/>
              <a:t>limitata alla riduzione del gradiente di pressione attraverso </a:t>
            </a:r>
            <a:r>
              <a:rPr lang="it-IT" dirty="0" smtClean="0"/>
              <a:t>lo sfintere </a:t>
            </a:r>
            <a:r>
              <a:rPr lang="it-IT" dirty="0"/>
              <a:t>esofageo inferiore, facilitando </a:t>
            </a:r>
            <a:r>
              <a:rPr lang="it-IT" dirty="0" smtClean="0"/>
              <a:t>così lo </a:t>
            </a:r>
            <a:r>
              <a:rPr lang="it-IT" dirty="0"/>
              <a:t>svuotamento esofageo per gravità e, si spera, </a:t>
            </a:r>
            <a:r>
              <a:rPr lang="it-IT" dirty="0" smtClean="0"/>
              <a:t>prevenendo l'ulteriore </a:t>
            </a:r>
            <a:r>
              <a:rPr lang="it-IT" dirty="0"/>
              <a:t>sviluppo del </a:t>
            </a:r>
            <a:r>
              <a:rPr lang="it-IT" dirty="0" smtClean="0"/>
              <a:t>megaesofago.</a:t>
            </a:r>
          </a:p>
          <a:p>
            <a:endParaRPr lang="it-IT" dirty="0"/>
          </a:p>
          <a:p>
            <a:r>
              <a:rPr lang="it-IT" b="1" dirty="0" smtClean="0"/>
              <a:t>Opzioni terapeutiche:</a:t>
            </a:r>
          </a:p>
          <a:p>
            <a:pPr marL="342900" indent="-342900">
              <a:buFont typeface="+mj-lt"/>
              <a:buAutoNum type="arabicPeriod"/>
            </a:pPr>
            <a:r>
              <a:rPr lang="it-IT" dirty="0"/>
              <a:t>dilatazione </a:t>
            </a:r>
            <a:r>
              <a:rPr lang="it-IT" dirty="0" smtClean="0"/>
              <a:t>pneumatica endoscopica</a:t>
            </a:r>
          </a:p>
          <a:p>
            <a:pPr marL="342900" indent="-342900">
              <a:buFont typeface="+mj-lt"/>
              <a:buAutoNum type="arabicPeriod"/>
            </a:pPr>
            <a:r>
              <a:rPr lang="it-IT" dirty="0" smtClean="0"/>
              <a:t>miotomia chirurgica</a:t>
            </a:r>
          </a:p>
          <a:p>
            <a:pPr marL="342900" indent="-342900">
              <a:buFont typeface="+mj-lt"/>
              <a:buAutoNum type="arabicPeriod"/>
            </a:pPr>
            <a:r>
              <a:rPr lang="it-IT" dirty="0" smtClean="0"/>
              <a:t>Iniezione endoscopica di tossina botulinica del LES</a:t>
            </a:r>
          </a:p>
          <a:p>
            <a:pPr marL="342900" indent="-342900">
              <a:buFont typeface="+mj-lt"/>
              <a:buAutoNum type="arabicPeriod"/>
            </a:pPr>
            <a:r>
              <a:rPr lang="it-IT" dirty="0" smtClean="0"/>
              <a:t>Calcioantagonisti </a:t>
            </a:r>
            <a:r>
              <a:rPr lang="it-IT" dirty="0"/>
              <a:t>o </a:t>
            </a:r>
            <a:r>
              <a:rPr lang="it-IT" dirty="0" smtClean="0"/>
              <a:t>nitrati assunti per via orale</a:t>
            </a:r>
          </a:p>
          <a:p>
            <a:endParaRPr lang="it-IT" dirty="0"/>
          </a:p>
        </p:txBody>
      </p:sp>
      <p:sp>
        <p:nvSpPr>
          <p:cNvPr id="2" name="Freccia in giù 1"/>
          <p:cNvSpPr/>
          <p:nvPr/>
        </p:nvSpPr>
        <p:spPr>
          <a:xfrm>
            <a:off x="6276109" y="4563687"/>
            <a:ext cx="465513" cy="12385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6866313" y="4813653"/>
            <a:ext cx="1346662" cy="369332"/>
          </a:xfrm>
          <a:prstGeom prst="rect">
            <a:avLst/>
          </a:prstGeom>
          <a:noFill/>
        </p:spPr>
        <p:txBody>
          <a:bodyPr wrap="square" rtlCol="0">
            <a:spAutoFit/>
          </a:bodyPr>
          <a:lstStyle/>
          <a:p>
            <a:r>
              <a:rPr lang="it-IT" dirty="0" smtClean="0"/>
              <a:t>EFFICACIA</a:t>
            </a:r>
            <a:endParaRPr lang="it-IT" dirty="0"/>
          </a:p>
        </p:txBody>
      </p:sp>
      <p:sp>
        <p:nvSpPr>
          <p:cNvPr id="8" name="CasellaDiTesto 7"/>
          <p:cNvSpPr txBox="1"/>
          <p:nvPr/>
        </p:nvSpPr>
        <p:spPr>
          <a:xfrm>
            <a:off x="6096000" y="195096"/>
            <a:ext cx="6096000" cy="769441"/>
          </a:xfrm>
          <a:prstGeom prst="rect">
            <a:avLst/>
          </a:prstGeom>
          <a:noFill/>
        </p:spPr>
        <p:txBody>
          <a:bodyPr wrap="square" rtlCol="0">
            <a:spAutoFit/>
          </a:bodyPr>
          <a:lstStyle/>
          <a:p>
            <a:r>
              <a:rPr lang="it-IT" sz="4400" dirty="0" smtClean="0">
                <a:solidFill>
                  <a:srgbClr val="FFFF00"/>
                </a:solidFill>
              </a:rPr>
              <a:t>DISCINESIE DEL LES</a:t>
            </a:r>
            <a:endParaRPr lang="it-IT" sz="4400" dirty="0">
              <a:solidFill>
                <a:srgbClr val="FFFF00"/>
              </a:solidFill>
            </a:endParaRPr>
          </a:p>
        </p:txBody>
      </p:sp>
    </p:spTree>
    <p:extLst>
      <p:ext uri="{BB962C8B-B14F-4D97-AF65-F5344CB8AC3E}">
        <p14:creationId xmlns:p14="http://schemas.microsoft.com/office/powerpoint/2010/main" val="24168912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7" name="CasellaDiTesto 6"/>
          <p:cNvSpPr txBox="1"/>
          <p:nvPr/>
        </p:nvSpPr>
        <p:spPr>
          <a:xfrm>
            <a:off x="216132" y="1165777"/>
            <a:ext cx="11514666" cy="523220"/>
          </a:xfrm>
          <a:prstGeom prst="rect">
            <a:avLst/>
          </a:prstGeom>
          <a:noFill/>
        </p:spPr>
        <p:txBody>
          <a:bodyPr wrap="square" rtlCol="0">
            <a:spAutoFit/>
          </a:bodyPr>
          <a:lstStyle/>
          <a:p>
            <a:pPr algn="ctr"/>
            <a:r>
              <a:rPr lang="it-IT" sz="2800" dirty="0" smtClean="0"/>
              <a:t>ACALASIA</a:t>
            </a:r>
            <a:endParaRPr lang="it-IT" sz="2800" dirty="0"/>
          </a:p>
        </p:txBody>
      </p:sp>
      <p:sp>
        <p:nvSpPr>
          <p:cNvPr id="3" name="CasellaDiTesto 2"/>
          <p:cNvSpPr txBox="1"/>
          <p:nvPr/>
        </p:nvSpPr>
        <p:spPr>
          <a:xfrm>
            <a:off x="116378" y="2111433"/>
            <a:ext cx="7971906" cy="4524315"/>
          </a:xfrm>
          <a:prstGeom prst="rect">
            <a:avLst/>
          </a:prstGeom>
          <a:noFill/>
        </p:spPr>
        <p:txBody>
          <a:bodyPr wrap="square" rtlCol="0">
            <a:spAutoFit/>
          </a:bodyPr>
          <a:lstStyle/>
          <a:p>
            <a:pPr algn="ctr"/>
            <a:r>
              <a:rPr lang="it-IT" b="1" dirty="0" smtClean="0"/>
              <a:t>DILATAZIONE PNEUMATICA ENDOSCOPICA</a:t>
            </a:r>
          </a:p>
          <a:p>
            <a:endParaRPr lang="it-IT" dirty="0"/>
          </a:p>
          <a:p>
            <a:pPr marL="285750" indent="-285750">
              <a:buFont typeface="Arial" panose="020B0604020202020204" pitchFamily="34" charset="0"/>
              <a:buChar char="•"/>
            </a:pPr>
            <a:r>
              <a:rPr lang="it-IT" dirty="0"/>
              <a:t>La dilatazione pneumatica è l'opzione di trattamento non chirurgica più efficace </a:t>
            </a:r>
            <a:endParaRPr lang="it-IT" dirty="0" smtClean="0"/>
          </a:p>
          <a:p>
            <a:pPr marL="285750" indent="-285750">
              <a:buFont typeface="Arial" panose="020B0604020202020204" pitchFamily="34" charset="0"/>
              <a:buChar char="•"/>
            </a:pPr>
            <a:r>
              <a:rPr lang="it-IT" dirty="0" smtClean="0"/>
              <a:t>Consiste </a:t>
            </a:r>
            <a:r>
              <a:rPr lang="it-IT" dirty="0"/>
              <a:t>nel posizionare un palloncino </a:t>
            </a:r>
            <a:r>
              <a:rPr lang="it-IT" dirty="0" smtClean="0"/>
              <a:t>a cavallo del LES e </a:t>
            </a:r>
            <a:r>
              <a:rPr lang="it-IT" dirty="0"/>
              <a:t>viene poi gonfiato a una pressione adeguata per lacerare le fibre muscolari dello </a:t>
            </a:r>
            <a:r>
              <a:rPr lang="it-IT" dirty="0" smtClean="0"/>
              <a:t>sfintere (palloncini </a:t>
            </a:r>
            <a:r>
              <a:rPr lang="it-IT" dirty="0"/>
              <a:t>in polietilene non radiopachi </a:t>
            </a:r>
            <a:r>
              <a:rPr lang="it-IT" dirty="0" err="1" smtClean="0"/>
              <a:t>Rigiflex</a:t>
            </a:r>
            <a:r>
              <a:rPr lang="it-IT" dirty="0" smtClean="0"/>
              <a:t>), </a:t>
            </a:r>
            <a:r>
              <a:rPr lang="it-IT" dirty="0"/>
              <a:t>disponibili in tre diametri: 3,0, 3,5 e 4,0 cm. </a:t>
            </a:r>
            <a:endParaRPr lang="it-IT" dirty="0" smtClean="0"/>
          </a:p>
          <a:p>
            <a:pPr marL="285750" indent="-285750">
              <a:buFont typeface="Arial" panose="020B0604020202020204" pitchFamily="34" charset="0"/>
              <a:buChar char="•"/>
            </a:pPr>
            <a:r>
              <a:rPr lang="it-IT" dirty="0" smtClean="0"/>
              <a:t>Il </a:t>
            </a:r>
            <a:r>
              <a:rPr lang="it-IT" dirty="0"/>
              <a:t>50-93% dei pazienti ottiene un sollievo dei sintomi da buono a eccellente</a:t>
            </a:r>
            <a:r>
              <a:rPr lang="it-IT" dirty="0" smtClean="0"/>
              <a:t>. </a:t>
            </a:r>
            <a:r>
              <a:rPr lang="it-IT" dirty="0"/>
              <a:t>La risposta clinica </a:t>
            </a:r>
            <a:r>
              <a:rPr lang="it-IT" dirty="0" smtClean="0"/>
              <a:t>migliora proporzionalmente </a:t>
            </a:r>
            <a:r>
              <a:rPr lang="it-IT" dirty="0"/>
              <a:t>all'aumento del diametro del palloncino</a:t>
            </a:r>
            <a:r>
              <a:rPr lang="it-IT" dirty="0" smtClean="0"/>
              <a:t>. </a:t>
            </a:r>
          </a:p>
          <a:p>
            <a:pPr marL="285750" indent="-285750">
              <a:buFont typeface="Arial" panose="020B0604020202020204" pitchFamily="34" charset="0"/>
              <a:buChar char="•"/>
            </a:pPr>
            <a:r>
              <a:rPr lang="it-IT" dirty="0" smtClean="0"/>
              <a:t>La </a:t>
            </a:r>
            <a:r>
              <a:rPr lang="it-IT" dirty="0"/>
              <a:t>procedura può essere eseguita in regime ambulatoriale, il recupero è rapido e il disagio è di breve durata. Circa il 30% dei pazienti potrebbe richiedere dilatazioni successive. </a:t>
            </a:r>
            <a:endParaRPr lang="it-IT" dirty="0" smtClean="0"/>
          </a:p>
          <a:p>
            <a:pPr marL="285750" indent="-285750">
              <a:buFont typeface="Arial" panose="020B0604020202020204" pitchFamily="34" charset="0"/>
              <a:buChar char="•"/>
            </a:pPr>
            <a:r>
              <a:rPr lang="it-IT" dirty="0" smtClean="0"/>
              <a:t>Il </a:t>
            </a:r>
            <a:r>
              <a:rPr lang="it-IT" dirty="0"/>
              <a:t>principale evento avverso con la dilatazione pneumatica, che si verifica a un tasso cumulativo del 2%, è la perforazione esofagea</a:t>
            </a:r>
            <a:endParaRPr lang="it-IT" dirty="0" smtClean="0"/>
          </a:p>
          <a:p>
            <a:endParaRPr lang="it-IT" dirty="0"/>
          </a:p>
        </p:txBody>
      </p:sp>
      <p:pic>
        <p:nvPicPr>
          <p:cNvPr id="4" name="Immagine 3"/>
          <p:cNvPicPr>
            <a:picLocks noChangeAspect="1"/>
          </p:cNvPicPr>
          <p:nvPr/>
        </p:nvPicPr>
        <p:blipFill>
          <a:blip r:embed="rId3"/>
          <a:stretch>
            <a:fillRect/>
          </a:stretch>
        </p:blipFill>
        <p:spPr>
          <a:xfrm>
            <a:off x="8711738" y="3965357"/>
            <a:ext cx="3269673" cy="2805932"/>
          </a:xfrm>
          <a:prstGeom prst="rect">
            <a:avLst/>
          </a:prstGeom>
        </p:spPr>
      </p:pic>
      <p:pic>
        <p:nvPicPr>
          <p:cNvPr id="8" name="Picture 5" descr="C:\Documents and Settings\Biagio\Desktop\Balani\esofago\dialataz.con pallo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2411" y="1320238"/>
            <a:ext cx="342900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6096000" y="195096"/>
            <a:ext cx="6096000" cy="769441"/>
          </a:xfrm>
          <a:prstGeom prst="rect">
            <a:avLst/>
          </a:prstGeom>
          <a:noFill/>
        </p:spPr>
        <p:txBody>
          <a:bodyPr wrap="square" rtlCol="0">
            <a:spAutoFit/>
          </a:bodyPr>
          <a:lstStyle/>
          <a:p>
            <a:r>
              <a:rPr lang="it-IT" sz="4400" dirty="0" smtClean="0">
                <a:solidFill>
                  <a:srgbClr val="FFFF00"/>
                </a:solidFill>
              </a:rPr>
              <a:t>DISCINESIE DEL LES</a:t>
            </a:r>
            <a:endParaRPr lang="it-IT" sz="4400" dirty="0">
              <a:solidFill>
                <a:srgbClr val="FFFF00"/>
              </a:solidFill>
            </a:endParaRPr>
          </a:p>
        </p:txBody>
      </p:sp>
    </p:spTree>
    <p:extLst>
      <p:ext uri="{BB962C8B-B14F-4D97-AF65-F5344CB8AC3E}">
        <p14:creationId xmlns:p14="http://schemas.microsoft.com/office/powerpoint/2010/main" val="2625280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7" name="CasellaDiTesto 6"/>
          <p:cNvSpPr txBox="1"/>
          <p:nvPr/>
        </p:nvSpPr>
        <p:spPr>
          <a:xfrm>
            <a:off x="216132" y="1165777"/>
            <a:ext cx="11514666" cy="523220"/>
          </a:xfrm>
          <a:prstGeom prst="rect">
            <a:avLst/>
          </a:prstGeom>
          <a:noFill/>
        </p:spPr>
        <p:txBody>
          <a:bodyPr wrap="square" rtlCol="0">
            <a:spAutoFit/>
          </a:bodyPr>
          <a:lstStyle/>
          <a:p>
            <a:pPr algn="ctr"/>
            <a:r>
              <a:rPr lang="it-IT" sz="2800" dirty="0" smtClean="0"/>
              <a:t>ACALASIA</a:t>
            </a:r>
            <a:endParaRPr lang="it-IT" sz="2800" dirty="0"/>
          </a:p>
        </p:txBody>
      </p:sp>
      <p:sp>
        <p:nvSpPr>
          <p:cNvPr id="3" name="CasellaDiTesto 2"/>
          <p:cNvSpPr txBox="1"/>
          <p:nvPr/>
        </p:nvSpPr>
        <p:spPr>
          <a:xfrm>
            <a:off x="357447" y="2327973"/>
            <a:ext cx="6242858" cy="3693319"/>
          </a:xfrm>
          <a:prstGeom prst="rect">
            <a:avLst/>
          </a:prstGeom>
          <a:noFill/>
        </p:spPr>
        <p:txBody>
          <a:bodyPr wrap="square" rtlCol="0">
            <a:spAutoFit/>
          </a:bodyPr>
          <a:lstStyle/>
          <a:p>
            <a:pPr algn="ctr"/>
            <a:r>
              <a:rPr lang="it-IT" b="1" dirty="0" smtClean="0"/>
              <a:t>MIOTOMIA CHIRURUGICA</a:t>
            </a:r>
          </a:p>
          <a:p>
            <a:pPr algn="just"/>
            <a:endParaRPr lang="it-IT" b="1" dirty="0"/>
          </a:p>
          <a:p>
            <a:pPr marL="285750" indent="-285750" algn="just">
              <a:buFont typeface="Arial" panose="020B0604020202020204" pitchFamily="34" charset="0"/>
              <a:buChar char="•"/>
            </a:pPr>
            <a:r>
              <a:rPr lang="it-IT" dirty="0"/>
              <a:t>E</a:t>
            </a:r>
            <a:r>
              <a:rPr lang="it-IT" dirty="0" smtClean="0"/>
              <a:t>secuzione </a:t>
            </a:r>
            <a:r>
              <a:rPr lang="it-IT" dirty="0"/>
              <a:t>di una miotomia anteriore </a:t>
            </a:r>
            <a:r>
              <a:rPr lang="it-IT" dirty="0" smtClean="0"/>
              <a:t>del LES e </a:t>
            </a:r>
            <a:r>
              <a:rPr lang="it-IT" dirty="0"/>
              <a:t>di 1-2 cm sullo </a:t>
            </a:r>
            <a:r>
              <a:rPr lang="it-IT" dirty="0" smtClean="0"/>
              <a:t>stomaco per via laparoscopica o robotica (miotomia </a:t>
            </a:r>
            <a:r>
              <a:rPr lang="it-IT" dirty="0"/>
              <a:t>di </a:t>
            </a:r>
            <a:r>
              <a:rPr lang="it-IT" dirty="0" err="1"/>
              <a:t>Heller</a:t>
            </a:r>
            <a:r>
              <a:rPr lang="it-IT" dirty="0"/>
              <a:t>). Tuttavia, se la miotomia debba essere combinata con una procedura </a:t>
            </a:r>
            <a:r>
              <a:rPr lang="it-IT" dirty="0" err="1"/>
              <a:t>antireflusso</a:t>
            </a:r>
            <a:r>
              <a:rPr lang="it-IT" dirty="0"/>
              <a:t> (</a:t>
            </a:r>
            <a:r>
              <a:rPr lang="it-IT" dirty="0" err="1"/>
              <a:t>fundoplicatio</a:t>
            </a:r>
            <a:r>
              <a:rPr lang="it-IT" dirty="0"/>
              <a:t> di </a:t>
            </a:r>
            <a:r>
              <a:rPr lang="it-IT" dirty="0" err="1"/>
              <a:t>Nissen</a:t>
            </a:r>
            <a:r>
              <a:rPr lang="it-IT" dirty="0"/>
              <a:t> lassa, </a:t>
            </a:r>
            <a:r>
              <a:rPr lang="it-IT" dirty="0" err="1"/>
              <a:t>fundoplicatio</a:t>
            </a:r>
            <a:r>
              <a:rPr lang="it-IT" dirty="0"/>
              <a:t> di Toupet o </a:t>
            </a:r>
            <a:r>
              <a:rPr lang="it-IT" dirty="0" err="1"/>
              <a:t>Dor</a:t>
            </a:r>
            <a:r>
              <a:rPr lang="it-IT" dirty="0"/>
              <a:t> incompleta) è motivo di dibattito. </a:t>
            </a:r>
            <a:endParaRPr lang="it-IT" dirty="0" smtClean="0"/>
          </a:p>
          <a:p>
            <a:pPr marL="285750" indent="-285750" algn="just">
              <a:buFont typeface="Arial" panose="020B0604020202020204" pitchFamily="34" charset="0"/>
              <a:buChar char="•"/>
            </a:pPr>
            <a:r>
              <a:rPr lang="it-IT" dirty="0" smtClean="0"/>
              <a:t>Sono </a:t>
            </a:r>
            <a:r>
              <a:rPr lang="it-IT" dirty="0"/>
              <a:t>stati riportati risultati da buoni a eccellenti nell'80-100% dei pazienti. </a:t>
            </a:r>
            <a:r>
              <a:rPr lang="it-IT" dirty="0" smtClean="0"/>
              <a:t> </a:t>
            </a:r>
          </a:p>
          <a:p>
            <a:pPr marL="285750" indent="-285750" algn="just">
              <a:buFont typeface="Arial" panose="020B0604020202020204" pitchFamily="34" charset="0"/>
              <a:buChar char="•"/>
            </a:pPr>
            <a:r>
              <a:rPr lang="it-IT" dirty="0" smtClean="0"/>
              <a:t>La </a:t>
            </a:r>
            <a:r>
              <a:rPr lang="it-IT" dirty="0"/>
              <a:t>complicazione principale è il reflusso gastroesofageo incontrollato in circa il 10% dei </a:t>
            </a:r>
            <a:r>
              <a:rPr lang="it-IT" dirty="0" smtClean="0"/>
              <a:t>pazienti per cui di solito alla miotomia si accompagna anche la plastica </a:t>
            </a:r>
            <a:r>
              <a:rPr lang="it-IT" dirty="0" err="1" smtClean="0"/>
              <a:t>antireflusso</a:t>
            </a:r>
            <a:r>
              <a:rPr lang="it-IT" dirty="0" smtClean="0"/>
              <a:t>.</a:t>
            </a:r>
            <a:endParaRPr lang="it-IT" dirty="0"/>
          </a:p>
        </p:txBody>
      </p:sp>
      <p:pic>
        <p:nvPicPr>
          <p:cNvPr id="7172" name="Picture 4" descr="Figure 2 from Nissen vs. toupet fundoplication in the treatment of  gastroesophageal reflux disease. | Semantic Scho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7922" y="4174633"/>
            <a:ext cx="4542876" cy="23588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7922" y="1853738"/>
            <a:ext cx="5004078" cy="216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7786" y="1076325"/>
            <a:ext cx="432435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6096000" y="195096"/>
            <a:ext cx="6096000" cy="769441"/>
          </a:xfrm>
          <a:prstGeom prst="rect">
            <a:avLst/>
          </a:prstGeom>
          <a:noFill/>
        </p:spPr>
        <p:txBody>
          <a:bodyPr wrap="square" rtlCol="0">
            <a:spAutoFit/>
          </a:bodyPr>
          <a:lstStyle/>
          <a:p>
            <a:r>
              <a:rPr lang="it-IT" sz="4400" dirty="0" smtClean="0">
                <a:solidFill>
                  <a:srgbClr val="FFFF00"/>
                </a:solidFill>
              </a:rPr>
              <a:t>DISCINESIE DEL LES</a:t>
            </a:r>
            <a:endParaRPr lang="it-IT" sz="4400" dirty="0">
              <a:solidFill>
                <a:srgbClr val="FFFF00"/>
              </a:solidFill>
            </a:endParaRPr>
          </a:p>
        </p:txBody>
      </p:sp>
    </p:spTree>
    <p:extLst>
      <p:ext uri="{BB962C8B-B14F-4D97-AF65-F5344CB8AC3E}">
        <p14:creationId xmlns:p14="http://schemas.microsoft.com/office/powerpoint/2010/main" val="427322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7" name="CasellaDiTesto 6"/>
          <p:cNvSpPr txBox="1"/>
          <p:nvPr/>
        </p:nvSpPr>
        <p:spPr>
          <a:xfrm>
            <a:off x="216132" y="1165777"/>
            <a:ext cx="11514666" cy="523220"/>
          </a:xfrm>
          <a:prstGeom prst="rect">
            <a:avLst/>
          </a:prstGeom>
          <a:noFill/>
        </p:spPr>
        <p:txBody>
          <a:bodyPr wrap="square" rtlCol="0">
            <a:spAutoFit/>
          </a:bodyPr>
          <a:lstStyle/>
          <a:p>
            <a:pPr algn="ctr"/>
            <a:r>
              <a:rPr lang="it-IT" sz="2800" dirty="0" smtClean="0"/>
              <a:t>ACALASIA</a:t>
            </a:r>
            <a:endParaRPr lang="it-IT" sz="2800" dirty="0"/>
          </a:p>
        </p:txBody>
      </p:sp>
      <p:sp>
        <p:nvSpPr>
          <p:cNvPr id="3" name="CasellaDiTesto 2"/>
          <p:cNvSpPr txBox="1"/>
          <p:nvPr/>
        </p:nvSpPr>
        <p:spPr>
          <a:xfrm>
            <a:off x="124691" y="2737534"/>
            <a:ext cx="4638502" cy="2862322"/>
          </a:xfrm>
          <a:prstGeom prst="rect">
            <a:avLst/>
          </a:prstGeom>
          <a:noFill/>
        </p:spPr>
        <p:txBody>
          <a:bodyPr wrap="square" rtlCol="0">
            <a:spAutoFit/>
          </a:bodyPr>
          <a:lstStyle/>
          <a:p>
            <a:pPr algn="ctr"/>
            <a:r>
              <a:rPr lang="it-IT" b="1" dirty="0" smtClean="0"/>
              <a:t>POEM (</a:t>
            </a:r>
            <a:r>
              <a:rPr lang="it-IT" dirty="0"/>
              <a:t>Per </a:t>
            </a:r>
            <a:r>
              <a:rPr lang="it-IT" dirty="0" err="1"/>
              <a:t>Oral</a:t>
            </a:r>
            <a:r>
              <a:rPr lang="it-IT" dirty="0"/>
              <a:t> </a:t>
            </a:r>
            <a:r>
              <a:rPr lang="it-IT" dirty="0" err="1"/>
              <a:t>Endoscopic</a:t>
            </a:r>
            <a:r>
              <a:rPr lang="it-IT" dirty="0"/>
              <a:t> </a:t>
            </a:r>
            <a:r>
              <a:rPr lang="it-IT" dirty="0" err="1" smtClean="0"/>
              <a:t>Myotomy</a:t>
            </a:r>
            <a:r>
              <a:rPr lang="it-IT" dirty="0" smtClean="0"/>
              <a:t>)</a:t>
            </a:r>
            <a:endParaRPr lang="it-IT" b="1" dirty="0" smtClean="0"/>
          </a:p>
          <a:p>
            <a:pPr algn="just"/>
            <a:endParaRPr lang="it-IT" b="1" dirty="0" smtClean="0"/>
          </a:p>
          <a:p>
            <a:pPr marL="285750" indent="-285750" algn="just">
              <a:buFont typeface="Arial" panose="020B0604020202020204" pitchFamily="34" charset="0"/>
              <a:buChar char="•"/>
            </a:pPr>
            <a:r>
              <a:rPr lang="it-IT" dirty="0" smtClean="0"/>
              <a:t>Miotomia perorale: Equivalente </a:t>
            </a:r>
            <a:r>
              <a:rPr lang="it-IT" dirty="0"/>
              <a:t>endoscopico </a:t>
            </a:r>
            <a:r>
              <a:rPr lang="it-IT" dirty="0" err="1" smtClean="0"/>
              <a:t>Heller</a:t>
            </a:r>
            <a:endParaRPr lang="it-IT" dirty="0" smtClean="0"/>
          </a:p>
          <a:p>
            <a:pPr marL="285750" indent="-285750" algn="just">
              <a:buFont typeface="Arial" panose="020B0604020202020204" pitchFamily="34" charset="0"/>
              <a:buChar char="•"/>
            </a:pPr>
            <a:r>
              <a:rPr lang="it-IT" dirty="0" smtClean="0"/>
              <a:t>Tunnel sottomucoso </a:t>
            </a:r>
            <a:r>
              <a:rPr lang="it-IT" dirty="0"/>
              <a:t>attraverso il quale praticare incisione longitudinale nella muscolatura circolare esofago e regione cardiale (8 cm</a:t>
            </a:r>
            <a:r>
              <a:rPr lang="it-IT" dirty="0" smtClean="0"/>
              <a:t>)</a:t>
            </a:r>
          </a:p>
          <a:p>
            <a:pPr marL="285750" indent="-285750" algn="just">
              <a:buFont typeface="Arial" panose="020B0604020202020204" pitchFamily="34" charset="0"/>
              <a:buChar char="•"/>
            </a:pPr>
            <a:r>
              <a:rPr lang="it-IT" dirty="0" smtClean="0"/>
              <a:t>Rischio di perforazioni</a:t>
            </a:r>
            <a:r>
              <a:rPr lang="it-IT" dirty="0"/>
              <a:t>, </a:t>
            </a:r>
            <a:r>
              <a:rPr lang="it-IT" dirty="0" err="1"/>
              <a:t>pnx</a:t>
            </a:r>
            <a:r>
              <a:rPr lang="it-IT" dirty="0"/>
              <a:t>, dolore</a:t>
            </a:r>
          </a:p>
          <a:p>
            <a:pPr marL="285750" indent="-285750" algn="just">
              <a:buFont typeface="Arial" panose="020B0604020202020204" pitchFamily="34" charset="0"/>
              <a:buChar char="•"/>
            </a:pPr>
            <a:endParaRPr lang="it-IT" dirty="0"/>
          </a:p>
        </p:txBody>
      </p:sp>
      <p:pic>
        <p:nvPicPr>
          <p:cNvPr id="2" name="Immagine 1"/>
          <p:cNvPicPr>
            <a:picLocks noChangeAspect="1"/>
          </p:cNvPicPr>
          <p:nvPr/>
        </p:nvPicPr>
        <p:blipFill>
          <a:blip r:embed="rId3"/>
          <a:stretch>
            <a:fillRect/>
          </a:stretch>
        </p:blipFill>
        <p:spPr>
          <a:xfrm>
            <a:off x="5187054" y="2267297"/>
            <a:ext cx="6772275" cy="2971800"/>
          </a:xfrm>
          <a:prstGeom prst="rect">
            <a:avLst/>
          </a:prstGeom>
        </p:spPr>
      </p:pic>
      <p:sp>
        <p:nvSpPr>
          <p:cNvPr id="8" name="CasellaDiTesto 7"/>
          <p:cNvSpPr txBox="1"/>
          <p:nvPr/>
        </p:nvSpPr>
        <p:spPr>
          <a:xfrm>
            <a:off x="6096000" y="195096"/>
            <a:ext cx="6096000" cy="769441"/>
          </a:xfrm>
          <a:prstGeom prst="rect">
            <a:avLst/>
          </a:prstGeom>
          <a:noFill/>
        </p:spPr>
        <p:txBody>
          <a:bodyPr wrap="square" rtlCol="0">
            <a:spAutoFit/>
          </a:bodyPr>
          <a:lstStyle/>
          <a:p>
            <a:r>
              <a:rPr lang="it-IT" sz="4400" dirty="0" smtClean="0">
                <a:solidFill>
                  <a:srgbClr val="FFFF00"/>
                </a:solidFill>
              </a:rPr>
              <a:t>DISCINESIE DEL LES</a:t>
            </a:r>
            <a:endParaRPr lang="it-IT" sz="4400" dirty="0">
              <a:solidFill>
                <a:srgbClr val="FFFF00"/>
              </a:solidFill>
            </a:endParaRPr>
          </a:p>
        </p:txBody>
      </p:sp>
    </p:spTree>
    <p:extLst>
      <p:ext uri="{BB962C8B-B14F-4D97-AF65-F5344CB8AC3E}">
        <p14:creationId xmlns:p14="http://schemas.microsoft.com/office/powerpoint/2010/main" val="66898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7" name="CasellaDiTesto 6"/>
          <p:cNvSpPr txBox="1"/>
          <p:nvPr/>
        </p:nvSpPr>
        <p:spPr>
          <a:xfrm>
            <a:off x="216132" y="1165777"/>
            <a:ext cx="11514666" cy="523220"/>
          </a:xfrm>
          <a:prstGeom prst="rect">
            <a:avLst/>
          </a:prstGeom>
          <a:noFill/>
        </p:spPr>
        <p:txBody>
          <a:bodyPr wrap="square" rtlCol="0">
            <a:spAutoFit/>
          </a:bodyPr>
          <a:lstStyle/>
          <a:p>
            <a:pPr algn="ctr"/>
            <a:r>
              <a:rPr lang="it-IT" sz="2800" dirty="0" smtClean="0"/>
              <a:t>ACALASIA</a:t>
            </a:r>
            <a:endParaRPr lang="it-IT" sz="2800" dirty="0"/>
          </a:p>
        </p:txBody>
      </p:sp>
      <p:sp>
        <p:nvSpPr>
          <p:cNvPr id="3" name="CasellaDiTesto 2"/>
          <p:cNvSpPr txBox="1"/>
          <p:nvPr/>
        </p:nvSpPr>
        <p:spPr>
          <a:xfrm>
            <a:off x="141317" y="2363461"/>
            <a:ext cx="6118168" cy="3139321"/>
          </a:xfrm>
          <a:prstGeom prst="rect">
            <a:avLst/>
          </a:prstGeom>
          <a:noFill/>
        </p:spPr>
        <p:txBody>
          <a:bodyPr wrap="square" rtlCol="0">
            <a:spAutoFit/>
          </a:bodyPr>
          <a:lstStyle/>
          <a:p>
            <a:pPr algn="ctr"/>
            <a:r>
              <a:rPr lang="it-IT" b="1" dirty="0" smtClean="0"/>
              <a:t>INIEZIONE ENDOSCOPICA DI TOSSINA BOTULINICA</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L'iniezione endoscopica di tossina botulinica di tipo </a:t>
            </a:r>
            <a:r>
              <a:rPr lang="it-IT" dirty="0" smtClean="0"/>
              <a:t>A  nel LES </a:t>
            </a:r>
            <a:r>
              <a:rPr lang="it-IT" dirty="0"/>
              <a:t>è la più </a:t>
            </a:r>
            <a:r>
              <a:rPr lang="it-IT" dirty="0" smtClean="0"/>
              <a:t>recente alternativa </a:t>
            </a:r>
            <a:r>
              <a:rPr lang="it-IT" dirty="0"/>
              <a:t>di trattamento per l'acalasia</a:t>
            </a:r>
            <a:r>
              <a:rPr lang="it-IT" dirty="0" smtClean="0"/>
              <a:t>. La </a:t>
            </a:r>
            <a:r>
              <a:rPr lang="it-IT" dirty="0"/>
              <a:t>tossina </a:t>
            </a:r>
            <a:r>
              <a:rPr lang="it-IT" dirty="0" smtClean="0"/>
              <a:t>botulinica inibisce </a:t>
            </a:r>
            <a:r>
              <a:rPr lang="it-IT" dirty="0"/>
              <a:t>il rilascio di acetilcolina </a:t>
            </a:r>
            <a:r>
              <a:rPr lang="it-IT" dirty="0" smtClean="0"/>
              <a:t>contrastando </a:t>
            </a:r>
            <a:r>
              <a:rPr lang="it-IT" dirty="0"/>
              <a:t>così l'effetto </a:t>
            </a:r>
            <a:r>
              <a:rPr lang="it-IT" dirty="0" smtClean="0"/>
              <a:t>della perdita </a:t>
            </a:r>
            <a:r>
              <a:rPr lang="it-IT" dirty="0"/>
              <a:t>selettiva di neurotrasmettitori inibitori. </a:t>
            </a:r>
            <a:endParaRPr lang="it-IT" dirty="0" smtClean="0"/>
          </a:p>
          <a:p>
            <a:pPr marL="285750" indent="-285750" algn="just">
              <a:buFont typeface="Arial" panose="020B0604020202020204" pitchFamily="34" charset="0"/>
              <a:buChar char="•"/>
            </a:pPr>
            <a:r>
              <a:rPr lang="it-IT" dirty="0" smtClean="0"/>
              <a:t>È inizialmente </a:t>
            </a:r>
            <a:r>
              <a:rPr lang="it-IT" dirty="0"/>
              <a:t>efficace nell'alleviare i sintomi in circa l'85% </a:t>
            </a:r>
            <a:r>
              <a:rPr lang="it-IT" dirty="0" smtClean="0"/>
              <a:t>dei pazienti</a:t>
            </a:r>
            <a:r>
              <a:rPr lang="it-IT" dirty="0"/>
              <a:t>. Tuttavia, i sintomi si ripresentano in oltre il </a:t>
            </a:r>
            <a:r>
              <a:rPr lang="it-IT" dirty="0" smtClean="0"/>
              <a:t>50% di </a:t>
            </a:r>
            <a:r>
              <a:rPr lang="it-IT" dirty="0"/>
              <a:t>questi pazienti entro 6 mesi, probabilmente a causa </a:t>
            </a:r>
            <a:r>
              <a:rPr lang="it-IT" dirty="0" smtClean="0"/>
              <a:t>della rigenerazione </a:t>
            </a:r>
            <a:r>
              <a:rPr lang="it-IT" dirty="0"/>
              <a:t>dei recettori interessati</a:t>
            </a:r>
            <a:r>
              <a:rPr lang="it-IT" dirty="0" smtClean="0"/>
              <a:t>. </a:t>
            </a:r>
            <a:endParaRPr lang="it-IT" dirty="0"/>
          </a:p>
        </p:txBody>
      </p:sp>
      <p:pic>
        <p:nvPicPr>
          <p:cNvPr id="4" name="Immagine 3"/>
          <p:cNvPicPr>
            <a:picLocks noChangeAspect="1"/>
          </p:cNvPicPr>
          <p:nvPr/>
        </p:nvPicPr>
        <p:blipFill>
          <a:blip r:embed="rId3"/>
          <a:stretch>
            <a:fillRect/>
          </a:stretch>
        </p:blipFill>
        <p:spPr>
          <a:xfrm>
            <a:off x="6930821" y="2435806"/>
            <a:ext cx="4897843" cy="3183598"/>
          </a:xfrm>
          <a:prstGeom prst="rect">
            <a:avLst/>
          </a:prstGeom>
        </p:spPr>
      </p:pic>
      <p:sp>
        <p:nvSpPr>
          <p:cNvPr id="8" name="CasellaDiTesto 7"/>
          <p:cNvSpPr txBox="1"/>
          <p:nvPr/>
        </p:nvSpPr>
        <p:spPr>
          <a:xfrm>
            <a:off x="6096000" y="195096"/>
            <a:ext cx="6096000" cy="769441"/>
          </a:xfrm>
          <a:prstGeom prst="rect">
            <a:avLst/>
          </a:prstGeom>
          <a:noFill/>
        </p:spPr>
        <p:txBody>
          <a:bodyPr wrap="square" rtlCol="0">
            <a:spAutoFit/>
          </a:bodyPr>
          <a:lstStyle/>
          <a:p>
            <a:r>
              <a:rPr lang="it-IT" sz="4400" dirty="0" smtClean="0">
                <a:solidFill>
                  <a:srgbClr val="FFFF00"/>
                </a:solidFill>
              </a:rPr>
              <a:t>DISCINESIE DEL LES</a:t>
            </a:r>
            <a:endParaRPr lang="it-IT" sz="4400" dirty="0">
              <a:solidFill>
                <a:srgbClr val="FFFF00"/>
              </a:solidFill>
            </a:endParaRPr>
          </a:p>
        </p:txBody>
      </p:sp>
    </p:spTree>
    <p:extLst>
      <p:ext uri="{BB962C8B-B14F-4D97-AF65-F5344CB8AC3E}">
        <p14:creationId xmlns:p14="http://schemas.microsoft.com/office/powerpoint/2010/main" val="2874419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7" name="CasellaDiTesto 6"/>
          <p:cNvSpPr txBox="1"/>
          <p:nvPr/>
        </p:nvSpPr>
        <p:spPr>
          <a:xfrm>
            <a:off x="216132" y="1165777"/>
            <a:ext cx="11514666" cy="523220"/>
          </a:xfrm>
          <a:prstGeom prst="rect">
            <a:avLst/>
          </a:prstGeom>
          <a:noFill/>
        </p:spPr>
        <p:txBody>
          <a:bodyPr wrap="square" rtlCol="0">
            <a:spAutoFit/>
          </a:bodyPr>
          <a:lstStyle/>
          <a:p>
            <a:pPr algn="ctr"/>
            <a:r>
              <a:rPr lang="it-IT" sz="2800" dirty="0" smtClean="0"/>
              <a:t>ACALASIA</a:t>
            </a:r>
            <a:endParaRPr lang="it-IT" sz="2800" dirty="0"/>
          </a:p>
        </p:txBody>
      </p:sp>
      <p:sp>
        <p:nvSpPr>
          <p:cNvPr id="3" name="CasellaDiTesto 2"/>
          <p:cNvSpPr txBox="1"/>
          <p:nvPr/>
        </p:nvSpPr>
        <p:spPr>
          <a:xfrm>
            <a:off x="1537855" y="2546340"/>
            <a:ext cx="8603671" cy="3785652"/>
          </a:xfrm>
          <a:prstGeom prst="rect">
            <a:avLst/>
          </a:prstGeom>
          <a:noFill/>
        </p:spPr>
        <p:txBody>
          <a:bodyPr wrap="square" rtlCol="0">
            <a:spAutoFit/>
          </a:bodyPr>
          <a:lstStyle/>
          <a:p>
            <a:pPr algn="ctr"/>
            <a:r>
              <a:rPr lang="it-IT" sz="2400" b="1" dirty="0" smtClean="0"/>
              <a:t>TERAPIA MEDICA</a:t>
            </a:r>
          </a:p>
          <a:p>
            <a:pPr marL="285750" indent="-285750" algn="just">
              <a:buFont typeface="Arial" panose="020B0604020202020204" pitchFamily="34" charset="0"/>
              <a:buChar char="•"/>
            </a:pPr>
            <a:endParaRPr lang="it-IT" sz="2400" dirty="0"/>
          </a:p>
          <a:p>
            <a:pPr marL="285750" indent="-285750" algn="just">
              <a:buFont typeface="Arial" panose="020B0604020202020204" pitchFamily="34" charset="0"/>
              <a:buChar char="•"/>
            </a:pPr>
            <a:r>
              <a:rPr lang="it-IT" sz="2400" dirty="0" err="1" smtClean="0"/>
              <a:t>Isosorbide</a:t>
            </a:r>
            <a:r>
              <a:rPr lang="it-IT" sz="2400" dirty="0" smtClean="0"/>
              <a:t> </a:t>
            </a:r>
            <a:r>
              <a:rPr lang="it-IT" sz="2400" dirty="0" err="1"/>
              <a:t>dinitrato</a:t>
            </a:r>
            <a:r>
              <a:rPr lang="it-IT" sz="2400" dirty="0"/>
              <a:t> </a:t>
            </a:r>
            <a:r>
              <a:rPr lang="it-IT" sz="2400" dirty="0" smtClean="0"/>
              <a:t>sublinguale o </a:t>
            </a:r>
            <a:r>
              <a:rPr lang="it-IT" sz="2400" dirty="0"/>
              <a:t>calcio-antagonisti possono essere </a:t>
            </a:r>
            <a:r>
              <a:rPr lang="it-IT" sz="2400" dirty="0" smtClean="0"/>
              <a:t>assunti profilatticamente </a:t>
            </a:r>
            <a:r>
              <a:rPr lang="it-IT" sz="2400" dirty="0"/>
              <a:t>prima dei pasti o quando necessario per il dolore </a:t>
            </a:r>
            <a:r>
              <a:rPr lang="it-IT" sz="2400" dirty="0" smtClean="0"/>
              <a:t>o disfagia</a:t>
            </a:r>
          </a:p>
          <a:p>
            <a:pPr marL="285750" indent="-285750" algn="just">
              <a:buFont typeface="Arial" panose="020B0604020202020204" pitchFamily="34" charset="0"/>
              <a:buChar char="•"/>
            </a:pPr>
            <a:r>
              <a:rPr lang="it-IT" sz="2400" dirty="0" smtClean="0"/>
              <a:t>Beneficio </a:t>
            </a:r>
            <a:r>
              <a:rPr lang="it-IT" sz="2400" dirty="0"/>
              <a:t>sintomatico 50%, ! Effetti collaterali (cefalea)</a:t>
            </a:r>
          </a:p>
          <a:p>
            <a:pPr marL="285750" indent="-285750">
              <a:buFont typeface="Arial" panose="020B0604020202020204" pitchFamily="34" charset="0"/>
              <a:buChar char="•"/>
              <a:defRPr/>
            </a:pPr>
            <a:r>
              <a:rPr lang="it-IT" sz="2400" dirty="0" smtClean="0"/>
              <a:t>Accorgimenti </a:t>
            </a:r>
            <a:r>
              <a:rPr lang="it-IT" sz="2400" dirty="0"/>
              <a:t>dietetici</a:t>
            </a:r>
          </a:p>
          <a:p>
            <a:pPr>
              <a:defRPr/>
            </a:pPr>
            <a:endParaRPr lang="it-IT" sz="2400" dirty="0"/>
          </a:p>
          <a:p>
            <a:pPr lvl="1">
              <a:defRPr/>
            </a:pPr>
            <a:r>
              <a:rPr lang="it-IT" sz="2400" b="1" dirty="0" err="1"/>
              <a:t>paz</a:t>
            </a:r>
            <a:r>
              <a:rPr lang="it-IT" sz="2400" b="1" dirty="0"/>
              <a:t>. anziani  fragili non suscettibili di altro trattamento</a:t>
            </a:r>
          </a:p>
          <a:p>
            <a:pPr algn="just"/>
            <a:endParaRPr lang="it-IT" sz="2400" dirty="0"/>
          </a:p>
        </p:txBody>
      </p:sp>
      <p:sp>
        <p:nvSpPr>
          <p:cNvPr id="5" name="CasellaDiTesto 4"/>
          <p:cNvSpPr txBox="1"/>
          <p:nvPr/>
        </p:nvSpPr>
        <p:spPr>
          <a:xfrm>
            <a:off x="6096000" y="195096"/>
            <a:ext cx="6096000" cy="769441"/>
          </a:xfrm>
          <a:prstGeom prst="rect">
            <a:avLst/>
          </a:prstGeom>
          <a:noFill/>
        </p:spPr>
        <p:txBody>
          <a:bodyPr wrap="square" rtlCol="0">
            <a:spAutoFit/>
          </a:bodyPr>
          <a:lstStyle/>
          <a:p>
            <a:r>
              <a:rPr lang="it-IT" sz="4400" dirty="0" smtClean="0">
                <a:solidFill>
                  <a:srgbClr val="FFFF00"/>
                </a:solidFill>
              </a:rPr>
              <a:t>DISCINESIE DEL LES</a:t>
            </a:r>
            <a:endParaRPr lang="it-IT" sz="4400" dirty="0">
              <a:solidFill>
                <a:srgbClr val="FFFF00"/>
              </a:solidFill>
            </a:endParaRPr>
          </a:p>
        </p:txBody>
      </p:sp>
    </p:spTree>
    <p:extLst>
      <p:ext uri="{BB962C8B-B14F-4D97-AF65-F5344CB8AC3E}">
        <p14:creationId xmlns:p14="http://schemas.microsoft.com/office/powerpoint/2010/main" val="4164075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Rettangolo 1"/>
          <p:cNvSpPr/>
          <p:nvPr/>
        </p:nvSpPr>
        <p:spPr>
          <a:xfrm>
            <a:off x="67113" y="1076325"/>
            <a:ext cx="11595720" cy="769441"/>
          </a:xfrm>
          <a:prstGeom prst="rect">
            <a:avLst/>
          </a:prstGeom>
        </p:spPr>
        <p:txBody>
          <a:bodyPr wrap="square">
            <a:spAutoFit/>
          </a:bodyPr>
          <a:lstStyle/>
          <a:p>
            <a:pPr algn="ctr">
              <a:defRPr/>
            </a:pPr>
            <a:r>
              <a:rPr lang="it-IT" sz="4400" dirty="0" smtClean="0"/>
              <a:t>MANOMETRIA </a:t>
            </a:r>
            <a:r>
              <a:rPr lang="it-IT" sz="4400" dirty="0" smtClean="0"/>
              <a:t>ESOFAGEA AD ALTA RISOLUZIONE</a:t>
            </a:r>
            <a:endParaRPr lang="it-IT" sz="4400" dirty="0"/>
          </a:p>
        </p:txBody>
      </p:sp>
      <p:pic>
        <p:nvPicPr>
          <p:cNvPr id="4" name="Immagine 3"/>
          <p:cNvPicPr>
            <a:picLocks noChangeAspect="1"/>
          </p:cNvPicPr>
          <p:nvPr/>
        </p:nvPicPr>
        <p:blipFill>
          <a:blip r:embed="rId3"/>
          <a:stretch>
            <a:fillRect/>
          </a:stretch>
        </p:blipFill>
        <p:spPr>
          <a:xfrm>
            <a:off x="8254066" y="2168073"/>
            <a:ext cx="3674697" cy="4233985"/>
          </a:xfrm>
          <a:prstGeom prst="rect">
            <a:avLst/>
          </a:prstGeom>
        </p:spPr>
      </p:pic>
      <p:sp>
        <p:nvSpPr>
          <p:cNvPr id="5" name="CasellaDiTesto 4"/>
          <p:cNvSpPr txBox="1"/>
          <p:nvPr/>
        </p:nvSpPr>
        <p:spPr>
          <a:xfrm>
            <a:off x="232755" y="2151596"/>
            <a:ext cx="7888779" cy="4247317"/>
          </a:xfrm>
          <a:prstGeom prst="rect">
            <a:avLst/>
          </a:prstGeom>
          <a:noFill/>
        </p:spPr>
        <p:txBody>
          <a:bodyPr wrap="square" rtlCol="0">
            <a:spAutoFit/>
          </a:bodyPr>
          <a:lstStyle/>
          <a:p>
            <a:pPr marL="285750" indent="-285750">
              <a:buFont typeface="Arial" panose="020B0604020202020204" pitchFamily="34" charset="0"/>
              <a:buChar char="•"/>
            </a:pPr>
            <a:r>
              <a:rPr lang="it-IT" dirty="0"/>
              <a:t>La comprensione fisiopatologica è stata </a:t>
            </a:r>
            <a:r>
              <a:rPr lang="it-IT" dirty="0" smtClean="0"/>
              <a:t>migliorata </a:t>
            </a:r>
            <a:r>
              <a:rPr lang="it-IT" dirty="0"/>
              <a:t>con l’introduzione della </a:t>
            </a:r>
            <a:r>
              <a:rPr lang="it-IT" b="1" dirty="0"/>
              <a:t>High-</a:t>
            </a:r>
            <a:r>
              <a:rPr lang="it-IT" b="1" dirty="0" err="1"/>
              <a:t>resolution</a:t>
            </a:r>
            <a:r>
              <a:rPr lang="it-IT" b="1" dirty="0"/>
              <a:t> </a:t>
            </a:r>
            <a:r>
              <a:rPr lang="it-IT" b="1" dirty="0" err="1"/>
              <a:t>esophageal</a:t>
            </a:r>
            <a:r>
              <a:rPr lang="it-IT" b="1" dirty="0"/>
              <a:t> </a:t>
            </a:r>
            <a:r>
              <a:rPr lang="it-IT" b="1" dirty="0" err="1"/>
              <a:t>manometry</a:t>
            </a:r>
            <a:r>
              <a:rPr lang="it-IT" dirty="0"/>
              <a:t>, che ha portato allo sviluppo della </a:t>
            </a:r>
            <a:r>
              <a:rPr lang="it-IT" b="1" dirty="0"/>
              <a:t>Chicago </a:t>
            </a:r>
            <a:r>
              <a:rPr lang="it-IT" b="1" dirty="0" err="1"/>
              <a:t>Classification</a:t>
            </a:r>
            <a:r>
              <a:rPr lang="it-IT" dirty="0" smtClean="0"/>
              <a:t>.</a:t>
            </a:r>
          </a:p>
          <a:p>
            <a:pPr marL="285750" indent="-285750">
              <a:buFont typeface="Arial" panose="020B0604020202020204" pitchFamily="34" charset="0"/>
              <a:buChar char="•"/>
            </a:pPr>
            <a:r>
              <a:rPr lang="it-IT" dirty="0" smtClean="0"/>
              <a:t>Si </a:t>
            </a:r>
            <a:r>
              <a:rPr lang="it-IT" dirty="0"/>
              <a:t>definisce ad alta risoluzione per i numerosi sensori che ha il sondino che permettono uno studio centimetrico dell’esofago. Permette una valutazione della funzionalità degli sfinteri esofagei superiore e inferiore (UES e LES), della loro apertura e chiusura durante le fasi della deglutizione. Studia anche la peristalsi del corpo esofageo, il tipo e la progressione delle onde </a:t>
            </a:r>
            <a:r>
              <a:rPr lang="it-IT" dirty="0" smtClean="0"/>
              <a:t>peristaltiche.</a:t>
            </a:r>
          </a:p>
          <a:p>
            <a:pPr marL="285750" indent="-285750">
              <a:buFont typeface="Arial" panose="020B0604020202020204" pitchFamily="34" charset="0"/>
              <a:buChar char="•"/>
            </a:pPr>
            <a:r>
              <a:rPr lang="it-IT" dirty="0" smtClean="0"/>
              <a:t>L’esame </a:t>
            </a:r>
            <a:r>
              <a:rPr lang="it-IT" dirty="0"/>
              <a:t>si </a:t>
            </a:r>
            <a:r>
              <a:rPr lang="it-IT" dirty="0" smtClean="0"/>
              <a:t>esegue a paziente sveglio e collaborante, </a:t>
            </a:r>
            <a:r>
              <a:rPr lang="it-IT" dirty="0"/>
              <a:t>inserendo un piccolo sondino dal naso, sino a raggiungere la cavità gastrica</a:t>
            </a:r>
            <a:r>
              <a:rPr lang="it-IT" dirty="0"/>
              <a:t>. H</a:t>
            </a:r>
            <a:r>
              <a:rPr lang="it-IT" dirty="0" smtClean="0"/>
              <a:t>a  una</a:t>
            </a:r>
            <a:r>
              <a:rPr lang="it-IT" dirty="0"/>
              <a:t> durata complessiva compresa tra i 10 e i 30 minuti, variabile a seconda della collaborazione del paziente</a:t>
            </a:r>
            <a:r>
              <a:rPr lang="it-IT" dirty="0" smtClean="0"/>
              <a:t>.</a:t>
            </a:r>
            <a:endParaRPr lang="it-IT" dirty="0"/>
          </a:p>
          <a:p>
            <a:pPr marL="285750" indent="-285750">
              <a:buFont typeface="Arial" panose="020B0604020202020204" pitchFamily="34" charset="0"/>
              <a:buChar char="•"/>
            </a:pPr>
            <a:r>
              <a:rPr lang="it-IT" dirty="0"/>
              <a:t>Durante l’indagine il catetere è in grado di registrare le pressioni che si sviluppano all’interno dell’esofago durante la deglutizione di piccoli quantitativi d’acqua</a:t>
            </a:r>
            <a:r>
              <a:rPr lang="it-IT" dirty="0" smtClean="0"/>
              <a:t>.</a:t>
            </a:r>
            <a:endParaRPr lang="it-IT" dirty="0"/>
          </a:p>
        </p:txBody>
      </p:sp>
    </p:spTree>
    <p:extLst>
      <p:ext uri="{BB962C8B-B14F-4D97-AF65-F5344CB8AC3E}">
        <p14:creationId xmlns:p14="http://schemas.microsoft.com/office/powerpoint/2010/main" val="2822400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7" name="CasellaDiTesto 6"/>
          <p:cNvSpPr txBox="1"/>
          <p:nvPr/>
        </p:nvSpPr>
        <p:spPr>
          <a:xfrm>
            <a:off x="1537855" y="1333557"/>
            <a:ext cx="9657710" cy="769441"/>
          </a:xfrm>
          <a:prstGeom prst="rect">
            <a:avLst/>
          </a:prstGeom>
          <a:noFill/>
        </p:spPr>
        <p:txBody>
          <a:bodyPr wrap="square" rtlCol="0">
            <a:spAutoFit/>
          </a:bodyPr>
          <a:lstStyle/>
          <a:p>
            <a:r>
              <a:rPr lang="it-IT" sz="4400" dirty="0"/>
              <a:t>EGJOO: Ostruzione del deflusso EGJ</a:t>
            </a:r>
          </a:p>
        </p:txBody>
      </p:sp>
      <p:sp>
        <p:nvSpPr>
          <p:cNvPr id="3" name="CasellaDiTesto 2"/>
          <p:cNvSpPr txBox="1"/>
          <p:nvPr/>
        </p:nvSpPr>
        <p:spPr>
          <a:xfrm>
            <a:off x="506009" y="2470839"/>
            <a:ext cx="10164788" cy="1754326"/>
          </a:xfrm>
          <a:prstGeom prst="rect">
            <a:avLst/>
          </a:prstGeom>
          <a:noFill/>
        </p:spPr>
        <p:txBody>
          <a:bodyPr wrap="square" rtlCol="0">
            <a:spAutoFit/>
          </a:bodyPr>
          <a:lstStyle/>
          <a:p>
            <a:pPr>
              <a:defRPr/>
            </a:pPr>
            <a:r>
              <a:rPr lang="it-IT" sz="2400" dirty="0"/>
              <a:t>M</a:t>
            </a:r>
            <a:r>
              <a:rPr lang="it-IT" sz="2400" dirty="0" smtClean="0"/>
              <a:t>ancato </a:t>
            </a:r>
            <a:r>
              <a:rPr lang="it-IT" sz="2400" dirty="0"/>
              <a:t>o incompleto rilassamento dello sfintere esofageo inferiore (LES) con peristalsi esofagea residua o intatta. Si distingue dall'acalasia per la presenza di peristalsi </a:t>
            </a:r>
            <a:endParaRPr lang="it-IT" sz="3200" dirty="0"/>
          </a:p>
          <a:p>
            <a:pPr algn="just"/>
            <a:endParaRPr lang="it-IT" sz="3200" dirty="0"/>
          </a:p>
        </p:txBody>
      </p:sp>
      <p:sp>
        <p:nvSpPr>
          <p:cNvPr id="5" name="CasellaDiTesto 4"/>
          <p:cNvSpPr txBox="1"/>
          <p:nvPr/>
        </p:nvSpPr>
        <p:spPr>
          <a:xfrm>
            <a:off x="6096000" y="195096"/>
            <a:ext cx="6096000" cy="769441"/>
          </a:xfrm>
          <a:prstGeom prst="rect">
            <a:avLst/>
          </a:prstGeom>
          <a:noFill/>
        </p:spPr>
        <p:txBody>
          <a:bodyPr wrap="square" rtlCol="0">
            <a:spAutoFit/>
          </a:bodyPr>
          <a:lstStyle/>
          <a:p>
            <a:r>
              <a:rPr lang="it-IT" sz="4400" dirty="0" smtClean="0">
                <a:solidFill>
                  <a:srgbClr val="FFFF00"/>
                </a:solidFill>
              </a:rPr>
              <a:t>DISCINESIE DEL LES</a:t>
            </a:r>
            <a:endParaRPr lang="it-IT" sz="4400" dirty="0">
              <a:solidFill>
                <a:srgbClr val="FFFF00"/>
              </a:solidFill>
            </a:endParaRPr>
          </a:p>
        </p:txBody>
      </p:sp>
      <p:sp>
        <p:nvSpPr>
          <p:cNvPr id="2" name="CasellaDiTesto 1"/>
          <p:cNvSpPr txBox="1"/>
          <p:nvPr/>
        </p:nvSpPr>
        <p:spPr>
          <a:xfrm>
            <a:off x="506009" y="4135346"/>
            <a:ext cx="10601015" cy="1569660"/>
          </a:xfrm>
          <a:prstGeom prst="rect">
            <a:avLst/>
          </a:prstGeom>
          <a:noFill/>
        </p:spPr>
        <p:txBody>
          <a:bodyPr wrap="square" rtlCol="0">
            <a:spAutoFit/>
          </a:bodyPr>
          <a:lstStyle/>
          <a:p>
            <a:r>
              <a:rPr lang="it-IT" sz="2400" b="1" dirty="0"/>
              <a:t>Eziologia:</a:t>
            </a:r>
            <a:r>
              <a:rPr lang="it-IT" sz="2400" dirty="0"/>
              <a:t> Può essere </a:t>
            </a:r>
            <a:r>
              <a:rPr lang="it-IT" sz="2400" b="1" dirty="0"/>
              <a:t>idiopatica</a:t>
            </a:r>
            <a:r>
              <a:rPr lang="it-IT" sz="2400" dirty="0"/>
              <a:t> (primaria) o </a:t>
            </a:r>
            <a:r>
              <a:rPr lang="it-IT" sz="2400" b="1" dirty="0"/>
              <a:t>secondaria</a:t>
            </a:r>
            <a:r>
              <a:rPr lang="it-IT" sz="2400" dirty="0"/>
              <a:t> a cause anatomiche/strutturali (es. tumori, esofagite eosinofila, stenosi peptiche, chirurgia </a:t>
            </a:r>
            <a:r>
              <a:rPr lang="it-IT" sz="2400" dirty="0" err="1"/>
              <a:t>antireflusso</a:t>
            </a:r>
            <a:r>
              <a:rPr lang="it-IT" sz="2400" dirty="0"/>
              <a:t> pregressa).</a:t>
            </a:r>
          </a:p>
          <a:p>
            <a:endParaRPr lang="it-IT" sz="2400" dirty="0"/>
          </a:p>
        </p:txBody>
      </p:sp>
    </p:spTree>
    <p:extLst>
      <p:ext uri="{BB962C8B-B14F-4D97-AF65-F5344CB8AC3E}">
        <p14:creationId xmlns:p14="http://schemas.microsoft.com/office/powerpoint/2010/main" val="14710665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7" name="CasellaDiTesto 6"/>
          <p:cNvSpPr txBox="1"/>
          <p:nvPr/>
        </p:nvSpPr>
        <p:spPr>
          <a:xfrm>
            <a:off x="1537855" y="1333557"/>
            <a:ext cx="9657710" cy="769441"/>
          </a:xfrm>
          <a:prstGeom prst="rect">
            <a:avLst/>
          </a:prstGeom>
          <a:noFill/>
        </p:spPr>
        <p:txBody>
          <a:bodyPr wrap="square" rtlCol="0">
            <a:spAutoFit/>
          </a:bodyPr>
          <a:lstStyle/>
          <a:p>
            <a:r>
              <a:rPr lang="it-IT" sz="4400" dirty="0"/>
              <a:t>EGJOO: Ostruzione del deflusso EGJ</a:t>
            </a:r>
          </a:p>
        </p:txBody>
      </p:sp>
      <p:sp>
        <p:nvSpPr>
          <p:cNvPr id="3" name="CasellaDiTesto 2"/>
          <p:cNvSpPr txBox="1"/>
          <p:nvPr/>
        </p:nvSpPr>
        <p:spPr>
          <a:xfrm>
            <a:off x="506008" y="2470839"/>
            <a:ext cx="10601015" cy="830997"/>
          </a:xfrm>
          <a:prstGeom prst="rect">
            <a:avLst/>
          </a:prstGeom>
          <a:noFill/>
        </p:spPr>
        <p:txBody>
          <a:bodyPr wrap="square" rtlCol="0">
            <a:spAutoFit/>
          </a:bodyPr>
          <a:lstStyle/>
          <a:p>
            <a:pPr algn="just"/>
            <a:r>
              <a:rPr lang="it-IT" sz="2400" dirty="0" smtClean="0"/>
              <a:t>Diagnosi:</a:t>
            </a:r>
            <a:r>
              <a:rPr lang="it-IT" sz="2400" b="1" dirty="0"/>
              <a:t> EGDS </a:t>
            </a:r>
            <a:r>
              <a:rPr lang="it-IT" sz="2400" dirty="0"/>
              <a:t>per escludere lesione organica, </a:t>
            </a:r>
            <a:r>
              <a:rPr lang="it-IT" sz="2400" b="1" dirty="0" err="1"/>
              <a:t>esofagogramma</a:t>
            </a:r>
            <a:r>
              <a:rPr lang="it-IT" sz="2400" dirty="0"/>
              <a:t> e </a:t>
            </a:r>
            <a:r>
              <a:rPr lang="it-IT" sz="2400" b="1" u="sng" dirty="0"/>
              <a:t>manometria esofagea</a:t>
            </a:r>
            <a:r>
              <a:rPr lang="it-IT" sz="2400" dirty="0" smtClean="0"/>
              <a:t> </a:t>
            </a:r>
            <a:endParaRPr lang="it-IT" sz="2400" dirty="0"/>
          </a:p>
        </p:txBody>
      </p:sp>
      <p:sp>
        <p:nvSpPr>
          <p:cNvPr id="5" name="CasellaDiTesto 4"/>
          <p:cNvSpPr txBox="1"/>
          <p:nvPr/>
        </p:nvSpPr>
        <p:spPr>
          <a:xfrm>
            <a:off x="6096000" y="195096"/>
            <a:ext cx="6096000" cy="769441"/>
          </a:xfrm>
          <a:prstGeom prst="rect">
            <a:avLst/>
          </a:prstGeom>
          <a:noFill/>
        </p:spPr>
        <p:txBody>
          <a:bodyPr wrap="square" rtlCol="0">
            <a:spAutoFit/>
          </a:bodyPr>
          <a:lstStyle/>
          <a:p>
            <a:r>
              <a:rPr lang="it-IT" sz="4400" dirty="0" smtClean="0">
                <a:solidFill>
                  <a:srgbClr val="FFFF00"/>
                </a:solidFill>
              </a:rPr>
              <a:t>DISCINESIE DEL LES</a:t>
            </a:r>
            <a:endParaRPr lang="it-IT" sz="4400" dirty="0">
              <a:solidFill>
                <a:srgbClr val="FFFF00"/>
              </a:solidFill>
            </a:endParaRPr>
          </a:p>
        </p:txBody>
      </p:sp>
      <p:sp>
        <p:nvSpPr>
          <p:cNvPr id="2" name="CasellaDiTesto 1"/>
          <p:cNvSpPr txBox="1"/>
          <p:nvPr/>
        </p:nvSpPr>
        <p:spPr>
          <a:xfrm>
            <a:off x="506007" y="4017901"/>
            <a:ext cx="10601015" cy="830997"/>
          </a:xfrm>
          <a:prstGeom prst="rect">
            <a:avLst/>
          </a:prstGeom>
          <a:noFill/>
        </p:spPr>
        <p:txBody>
          <a:bodyPr wrap="square" rtlCol="0">
            <a:spAutoFit/>
          </a:bodyPr>
          <a:lstStyle/>
          <a:p>
            <a:r>
              <a:rPr lang="it-IT" sz="2400" b="1" dirty="0" smtClean="0"/>
              <a:t>Trattamento</a:t>
            </a:r>
            <a:r>
              <a:rPr lang="it-IT" sz="2400" dirty="0" smtClean="0"/>
              <a:t>: Pazienti </a:t>
            </a:r>
            <a:r>
              <a:rPr lang="it-IT" sz="2400" dirty="0"/>
              <a:t>sintomatici possono necessitare di terapia farmacologica, endoscopica (es. dilatazione, iniezione di tossina botulinica) o chirurgica.</a:t>
            </a:r>
            <a:endParaRPr lang="it-IT" sz="3200" dirty="0"/>
          </a:p>
        </p:txBody>
      </p:sp>
    </p:spTree>
    <p:extLst>
      <p:ext uri="{BB962C8B-B14F-4D97-AF65-F5344CB8AC3E}">
        <p14:creationId xmlns:p14="http://schemas.microsoft.com/office/powerpoint/2010/main" val="3064158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5" name="CasellaDiTesto 4"/>
          <p:cNvSpPr txBox="1"/>
          <p:nvPr/>
        </p:nvSpPr>
        <p:spPr>
          <a:xfrm>
            <a:off x="5334779" y="118414"/>
            <a:ext cx="7226892" cy="769441"/>
          </a:xfrm>
          <a:prstGeom prst="rect">
            <a:avLst/>
          </a:prstGeom>
          <a:noFill/>
        </p:spPr>
        <p:txBody>
          <a:bodyPr wrap="square" rtlCol="0">
            <a:spAutoFit/>
          </a:bodyPr>
          <a:lstStyle/>
          <a:p>
            <a:r>
              <a:rPr lang="it-IT" sz="4400" dirty="0" smtClean="0">
                <a:solidFill>
                  <a:srgbClr val="FFFF00"/>
                </a:solidFill>
              </a:rPr>
              <a:t>DISORDINI MOTORI ESOFAGEI</a:t>
            </a:r>
            <a:endParaRPr lang="it-IT" sz="4400" dirty="0">
              <a:solidFill>
                <a:srgbClr val="FFFF00"/>
              </a:solidFill>
            </a:endParaRPr>
          </a:p>
        </p:txBody>
      </p:sp>
      <p:graphicFrame>
        <p:nvGraphicFramePr>
          <p:cNvPr id="8" name="Diagramma 7"/>
          <p:cNvGraphicFramePr/>
          <p:nvPr>
            <p:extLst>
              <p:ext uri="{D42A27DB-BD31-4B8C-83A1-F6EECF244321}">
                <p14:modId xmlns:p14="http://schemas.microsoft.com/office/powerpoint/2010/main" val="2002998403"/>
              </p:ext>
            </p:extLst>
          </p:nvPr>
        </p:nvGraphicFramePr>
        <p:xfrm>
          <a:off x="5157334" y="1580613"/>
          <a:ext cx="7581783" cy="5078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a 8"/>
          <p:cNvGraphicFramePr/>
          <p:nvPr>
            <p:extLst>
              <p:ext uri="{D42A27DB-BD31-4B8C-83A1-F6EECF244321}">
                <p14:modId xmlns:p14="http://schemas.microsoft.com/office/powerpoint/2010/main" val="2168791558"/>
              </p:ext>
            </p:extLst>
          </p:nvPr>
        </p:nvGraphicFramePr>
        <p:xfrm>
          <a:off x="-416187" y="1692401"/>
          <a:ext cx="7581783" cy="50789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02322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3" name="CasellaDiTesto 2"/>
          <p:cNvSpPr txBox="1"/>
          <p:nvPr/>
        </p:nvSpPr>
        <p:spPr>
          <a:xfrm>
            <a:off x="66551" y="1319606"/>
            <a:ext cx="6837587" cy="1569660"/>
          </a:xfrm>
          <a:prstGeom prst="rect">
            <a:avLst/>
          </a:prstGeom>
          <a:noFill/>
          <a:ln>
            <a:solidFill>
              <a:schemeClr val="accent1"/>
            </a:solidFill>
          </a:ln>
        </p:spPr>
        <p:txBody>
          <a:bodyPr wrap="square" rtlCol="0">
            <a:spAutoFit/>
          </a:bodyPr>
          <a:lstStyle/>
          <a:p>
            <a:r>
              <a:rPr lang="it-IT" sz="2400" b="1" dirty="0" smtClean="0"/>
              <a:t>Classificazione ANATOMICA</a:t>
            </a:r>
            <a:r>
              <a:rPr lang="it-IT" sz="2400" dirty="0" smtClean="0"/>
              <a:t>:</a:t>
            </a:r>
            <a:endParaRPr lang="it-IT" sz="2400" dirty="0" smtClean="0"/>
          </a:p>
          <a:p>
            <a:pPr marL="457200" indent="-457200">
              <a:buFont typeface="Wingdings" panose="05000000000000000000" pitchFamily="2" charset="2"/>
              <a:buChar char="v"/>
            </a:pPr>
            <a:r>
              <a:rPr lang="it-IT" sz="2400" dirty="0" smtClean="0"/>
              <a:t>Discinesie </a:t>
            </a:r>
            <a:r>
              <a:rPr lang="it-IT" sz="2400" dirty="0" err="1" smtClean="0"/>
              <a:t>faringo</a:t>
            </a:r>
            <a:r>
              <a:rPr lang="it-IT" sz="2400" dirty="0" smtClean="0"/>
              <a:t> esofagee</a:t>
            </a:r>
          </a:p>
          <a:p>
            <a:pPr marL="457200" indent="-457200">
              <a:buFont typeface="Wingdings" panose="05000000000000000000" pitchFamily="2" charset="2"/>
              <a:buChar char="v"/>
            </a:pPr>
            <a:r>
              <a:rPr lang="it-IT" sz="2400" dirty="0" smtClean="0"/>
              <a:t>Discinesie del corpo esofageo</a:t>
            </a:r>
          </a:p>
          <a:p>
            <a:pPr marL="457200" indent="-457200">
              <a:buFont typeface="Wingdings" panose="05000000000000000000" pitchFamily="2" charset="2"/>
              <a:buChar char="v"/>
            </a:pPr>
            <a:r>
              <a:rPr lang="it-IT" sz="2400" dirty="0" smtClean="0"/>
              <a:t>Discinesie dello sfintere esofageo inferiore</a:t>
            </a:r>
            <a:endParaRPr lang="it-IT" sz="2400" dirty="0"/>
          </a:p>
        </p:txBody>
      </p:sp>
      <p:grpSp>
        <p:nvGrpSpPr>
          <p:cNvPr id="9" name="Gruppo 8"/>
          <p:cNvGrpSpPr/>
          <p:nvPr/>
        </p:nvGrpSpPr>
        <p:grpSpPr>
          <a:xfrm>
            <a:off x="66551" y="3375827"/>
            <a:ext cx="7089258" cy="3410867"/>
            <a:chOff x="66551" y="3375827"/>
            <a:chExt cx="7089258" cy="3410867"/>
          </a:xfrm>
        </p:grpSpPr>
        <p:graphicFrame>
          <p:nvGraphicFramePr>
            <p:cNvPr id="4" name="Diagramma 3"/>
            <p:cNvGraphicFramePr/>
            <p:nvPr>
              <p:extLst>
                <p:ext uri="{D42A27DB-BD31-4B8C-83A1-F6EECF244321}">
                  <p14:modId xmlns:p14="http://schemas.microsoft.com/office/powerpoint/2010/main" val="1634692990"/>
                </p:ext>
              </p:extLst>
            </p:nvPr>
          </p:nvGraphicFramePr>
          <p:xfrm>
            <a:off x="302004" y="3837492"/>
            <a:ext cx="6183618" cy="2900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asellaDiTesto 6"/>
            <p:cNvSpPr txBox="1"/>
            <p:nvPr/>
          </p:nvSpPr>
          <p:spPr>
            <a:xfrm>
              <a:off x="66551" y="3375827"/>
              <a:ext cx="7089258" cy="461665"/>
            </a:xfrm>
            <a:prstGeom prst="rect">
              <a:avLst/>
            </a:prstGeom>
            <a:noFill/>
          </p:spPr>
          <p:txBody>
            <a:bodyPr wrap="square" rtlCol="0">
              <a:spAutoFit/>
            </a:bodyPr>
            <a:lstStyle/>
            <a:p>
              <a:r>
                <a:rPr lang="it-IT" sz="2400" b="1" dirty="0" smtClean="0"/>
                <a:t>Classificazione di Chicago (</a:t>
              </a:r>
              <a:r>
                <a:rPr lang="it-IT" sz="2400" b="1" dirty="0"/>
                <a:t>Chicago </a:t>
              </a:r>
              <a:r>
                <a:rPr lang="it-IT" sz="2400" b="1" dirty="0" err="1"/>
                <a:t>Classification</a:t>
              </a:r>
              <a:r>
                <a:rPr lang="it-IT" sz="2400" b="1" dirty="0"/>
                <a:t> </a:t>
              </a:r>
              <a:r>
                <a:rPr lang="it-IT" sz="2400" b="1" dirty="0" smtClean="0"/>
                <a:t>4,0)</a:t>
              </a:r>
              <a:r>
                <a:rPr lang="it-IT" sz="2400" dirty="0" smtClean="0"/>
                <a:t>:</a:t>
              </a:r>
              <a:endParaRPr lang="it-IT" sz="2400" dirty="0"/>
            </a:p>
          </p:txBody>
        </p:sp>
        <p:sp>
          <p:nvSpPr>
            <p:cNvPr id="8" name="CasellaDiTesto 7"/>
            <p:cNvSpPr txBox="1"/>
            <p:nvPr/>
          </p:nvSpPr>
          <p:spPr>
            <a:xfrm>
              <a:off x="66551" y="3375827"/>
              <a:ext cx="6837587" cy="3410867"/>
            </a:xfrm>
            <a:prstGeom prst="rect">
              <a:avLst/>
            </a:prstGeom>
            <a:noFill/>
            <a:ln>
              <a:solidFill>
                <a:schemeClr val="accent1"/>
              </a:solidFill>
            </a:ln>
          </p:spPr>
          <p:txBody>
            <a:bodyPr wrap="square" rtlCol="0">
              <a:spAutoFit/>
            </a:bodyPr>
            <a:lstStyle/>
            <a:p>
              <a:endParaRPr lang="it-IT" dirty="0"/>
            </a:p>
          </p:txBody>
        </p:sp>
      </p:grpSp>
      <p:pic>
        <p:nvPicPr>
          <p:cNvPr id="10" name="Immagine 9"/>
          <p:cNvPicPr>
            <a:picLocks noChangeAspect="1"/>
          </p:cNvPicPr>
          <p:nvPr/>
        </p:nvPicPr>
        <p:blipFill>
          <a:blip r:embed="rId8"/>
          <a:stretch>
            <a:fillRect/>
          </a:stretch>
        </p:blipFill>
        <p:spPr>
          <a:xfrm>
            <a:off x="8078825" y="1633968"/>
            <a:ext cx="3702976" cy="3920798"/>
          </a:xfrm>
          <a:prstGeom prst="rect">
            <a:avLst/>
          </a:prstGeom>
        </p:spPr>
      </p:pic>
    </p:spTree>
    <p:extLst>
      <p:ext uri="{BB962C8B-B14F-4D97-AF65-F5344CB8AC3E}">
        <p14:creationId xmlns:p14="http://schemas.microsoft.com/office/powerpoint/2010/main" val="1967693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CasellaDiTesto 1"/>
          <p:cNvSpPr txBox="1"/>
          <p:nvPr/>
        </p:nvSpPr>
        <p:spPr>
          <a:xfrm>
            <a:off x="2982883" y="1031809"/>
            <a:ext cx="6226233" cy="646331"/>
          </a:xfrm>
          <a:prstGeom prst="rect">
            <a:avLst/>
          </a:prstGeom>
          <a:noFill/>
        </p:spPr>
        <p:txBody>
          <a:bodyPr wrap="square" rtlCol="0">
            <a:spAutoFit/>
          </a:bodyPr>
          <a:lstStyle/>
          <a:p>
            <a:r>
              <a:rPr lang="it-IT" sz="3600" dirty="0" smtClean="0"/>
              <a:t>DISCINESIE FARINGO ESOFAGEE</a:t>
            </a:r>
            <a:endParaRPr lang="it-IT" sz="3600" dirty="0"/>
          </a:p>
        </p:txBody>
      </p:sp>
      <p:sp>
        <p:nvSpPr>
          <p:cNvPr id="3" name="CasellaDiTesto 2"/>
          <p:cNvSpPr txBox="1"/>
          <p:nvPr/>
        </p:nvSpPr>
        <p:spPr>
          <a:xfrm>
            <a:off x="268448" y="2130397"/>
            <a:ext cx="9002685" cy="4154984"/>
          </a:xfrm>
          <a:prstGeom prst="rect">
            <a:avLst/>
          </a:prstGeom>
          <a:noFill/>
        </p:spPr>
        <p:txBody>
          <a:bodyPr wrap="square" rtlCol="0">
            <a:spAutoFit/>
          </a:bodyPr>
          <a:lstStyle/>
          <a:p>
            <a:pPr marL="285750" indent="-285750">
              <a:buFont typeface="Arial" panose="020B0604020202020204" pitchFamily="34" charset="0"/>
              <a:buChar char="•"/>
            </a:pPr>
            <a:r>
              <a:rPr lang="it-IT" sz="2400" dirty="0" smtClean="0"/>
              <a:t>Primitive, isolate dette anche idiopatiche (associate a diverticolo): </a:t>
            </a:r>
            <a:r>
              <a:rPr lang="it-IT" sz="2400" dirty="0"/>
              <a:t>disturbi motori del </a:t>
            </a:r>
            <a:r>
              <a:rPr lang="it-IT" sz="2400" dirty="0" smtClean="0"/>
              <a:t>faringe </a:t>
            </a:r>
            <a:r>
              <a:rPr lang="it-IT" sz="2400" dirty="0"/>
              <a:t>e sfintere esofageo superiore </a:t>
            </a:r>
            <a:r>
              <a:rPr lang="it-IT" sz="2400" dirty="0" smtClean="0"/>
              <a:t>(UES</a:t>
            </a:r>
            <a:r>
              <a:rPr lang="it-IT" sz="2400" dirty="0"/>
              <a:t>) </a:t>
            </a:r>
            <a:r>
              <a:rPr lang="it-IT" sz="2400" dirty="0" smtClean="0"/>
              <a:t>in assenza </a:t>
            </a:r>
            <a:r>
              <a:rPr lang="it-IT" sz="2400" dirty="0" smtClean="0"/>
              <a:t>di una </a:t>
            </a:r>
            <a:r>
              <a:rPr lang="it-IT" sz="2400" dirty="0"/>
              <a:t>chiara causa organica sottostante (neurologica, tumorale o strutturale)</a:t>
            </a:r>
            <a:r>
              <a:rPr lang="it-IT" dirty="0"/>
              <a:t>. </a:t>
            </a:r>
            <a:endParaRPr lang="it-IT" sz="2400" dirty="0" smtClean="0"/>
          </a:p>
          <a:p>
            <a:pPr marL="285750" indent="-285750">
              <a:buFont typeface="Arial" panose="020B0604020202020204" pitchFamily="34" charset="0"/>
              <a:buChar char="•"/>
            </a:pPr>
            <a:r>
              <a:rPr lang="it-IT" sz="2400" dirty="0" smtClean="0"/>
              <a:t>Secondario a reflusso gastro-esofageo (spasmo </a:t>
            </a:r>
            <a:r>
              <a:rPr lang="it-IT" sz="2400" dirty="0" err="1" smtClean="0"/>
              <a:t>sfinteriale</a:t>
            </a:r>
            <a:r>
              <a:rPr lang="it-IT" sz="2400" dirty="0" smtClean="0"/>
              <a:t>)</a:t>
            </a:r>
          </a:p>
          <a:p>
            <a:pPr marL="285750" indent="-285750">
              <a:buFont typeface="Arial" panose="020B0604020202020204" pitchFamily="34" charset="0"/>
              <a:buChar char="•"/>
            </a:pPr>
            <a:r>
              <a:rPr lang="it-IT" sz="2400" dirty="0" smtClean="0"/>
              <a:t>Secondarie a :</a:t>
            </a:r>
          </a:p>
          <a:p>
            <a:pPr marL="742950" lvl="1" indent="-285750">
              <a:buFont typeface="Wingdings" panose="05000000000000000000" pitchFamily="2" charset="2"/>
              <a:buChar char="ü"/>
            </a:pPr>
            <a:r>
              <a:rPr lang="it-IT" sz="2400" dirty="0" smtClean="0"/>
              <a:t>ictus cerebri</a:t>
            </a:r>
          </a:p>
          <a:p>
            <a:pPr marL="742950" lvl="1" indent="-285750">
              <a:buFont typeface="Wingdings" panose="05000000000000000000" pitchFamily="2" charset="2"/>
              <a:buChar char="ü"/>
            </a:pPr>
            <a:r>
              <a:rPr lang="it-IT" sz="2400" dirty="0" smtClean="0"/>
              <a:t>lesione nervosa (danno </a:t>
            </a:r>
            <a:r>
              <a:rPr lang="it-IT" sz="2400" dirty="0" err="1" smtClean="0"/>
              <a:t>ricorrenziale</a:t>
            </a:r>
            <a:r>
              <a:rPr lang="it-IT" sz="2400" dirty="0" smtClean="0"/>
              <a:t>)</a:t>
            </a:r>
          </a:p>
          <a:p>
            <a:pPr marL="742950" lvl="1" indent="-285750">
              <a:buFont typeface="Wingdings" panose="05000000000000000000" pitchFamily="2" charset="2"/>
              <a:buChar char="ü"/>
            </a:pPr>
            <a:r>
              <a:rPr lang="it-IT" sz="2400" dirty="0" smtClean="0"/>
              <a:t>malattie </a:t>
            </a:r>
            <a:r>
              <a:rPr lang="it-IT" sz="2400" dirty="0" err="1" smtClean="0"/>
              <a:t>neuromiogene</a:t>
            </a:r>
            <a:r>
              <a:rPr lang="it-IT" sz="2400" dirty="0" smtClean="0"/>
              <a:t> croniche (poliomielite, miastenia </a:t>
            </a:r>
            <a:r>
              <a:rPr lang="it-IT" sz="2400" dirty="0" err="1" smtClean="0"/>
              <a:t>gravis</a:t>
            </a:r>
            <a:r>
              <a:rPr lang="it-IT" sz="2400" dirty="0" smtClean="0"/>
              <a:t>, distrofia muscolare, </a:t>
            </a:r>
            <a:r>
              <a:rPr lang="it-IT" sz="2400" dirty="0" err="1" smtClean="0"/>
              <a:t>ecc</a:t>
            </a:r>
            <a:r>
              <a:rPr lang="it-IT" sz="2400" dirty="0" smtClean="0"/>
              <a:t>)</a:t>
            </a:r>
            <a:endParaRPr lang="it-IT" sz="2400" dirty="0"/>
          </a:p>
          <a:p>
            <a:endParaRPr lang="it-IT" sz="2400" dirty="0"/>
          </a:p>
        </p:txBody>
      </p:sp>
      <p:pic>
        <p:nvPicPr>
          <p:cNvPr id="1026" name="Picture 2" descr="Diverticolo Di Zenker Terapia Deals | www.dalirestaurant.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7151" y="2279956"/>
            <a:ext cx="3114667" cy="2670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00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CasellaDiTesto 1"/>
          <p:cNvSpPr txBox="1"/>
          <p:nvPr/>
        </p:nvSpPr>
        <p:spPr>
          <a:xfrm>
            <a:off x="197738" y="1120804"/>
            <a:ext cx="6226233" cy="646331"/>
          </a:xfrm>
          <a:prstGeom prst="rect">
            <a:avLst/>
          </a:prstGeom>
          <a:noFill/>
        </p:spPr>
        <p:txBody>
          <a:bodyPr wrap="square" rtlCol="0">
            <a:spAutoFit/>
          </a:bodyPr>
          <a:lstStyle/>
          <a:p>
            <a:r>
              <a:rPr lang="it-IT" sz="3600" dirty="0" smtClean="0"/>
              <a:t>Fisiopatologia</a:t>
            </a:r>
            <a:endParaRPr lang="it-IT" sz="3600" dirty="0"/>
          </a:p>
        </p:txBody>
      </p:sp>
      <p:sp>
        <p:nvSpPr>
          <p:cNvPr id="3" name="CasellaDiTesto 2"/>
          <p:cNvSpPr txBox="1"/>
          <p:nvPr/>
        </p:nvSpPr>
        <p:spPr>
          <a:xfrm>
            <a:off x="70392" y="1903893"/>
            <a:ext cx="6353579" cy="4770537"/>
          </a:xfrm>
          <a:prstGeom prst="rect">
            <a:avLst/>
          </a:prstGeom>
          <a:noFill/>
        </p:spPr>
        <p:txBody>
          <a:bodyPr wrap="square" rtlCol="0">
            <a:spAutoFit/>
          </a:bodyPr>
          <a:lstStyle/>
          <a:p>
            <a:r>
              <a:rPr lang="it-IT" sz="2000" dirty="0" smtClean="0"/>
              <a:t>Alterazione della </a:t>
            </a:r>
            <a:r>
              <a:rPr lang="it-IT" sz="2000" dirty="0"/>
              <a:t>normale coordinazione della deglutizione, provocando un mancato o incompleto rilasciamento dello sfintere esofageo superiore o contrazioni faringee anomale (</a:t>
            </a:r>
            <a:r>
              <a:rPr lang="it-IT" sz="2000" b="1" i="1" dirty="0"/>
              <a:t>spasmo ed incoordinazione </a:t>
            </a:r>
            <a:r>
              <a:rPr lang="it-IT" sz="2000" b="1" i="1" dirty="0" err="1"/>
              <a:t>faringo</a:t>
            </a:r>
            <a:r>
              <a:rPr lang="it-IT" sz="2000" b="1" i="1" dirty="0"/>
              <a:t> </a:t>
            </a:r>
            <a:r>
              <a:rPr lang="it-IT" sz="2000" b="1" i="1" dirty="0" err="1"/>
              <a:t>sfinteriale</a:t>
            </a:r>
            <a:r>
              <a:rPr lang="it-IT" sz="2000" dirty="0" smtClean="0"/>
              <a:t>)</a:t>
            </a:r>
          </a:p>
          <a:p>
            <a:pPr marL="285750" indent="-285750">
              <a:buFont typeface="Arial" panose="020B0604020202020204" pitchFamily="34" charset="0"/>
              <a:buChar char="•"/>
            </a:pPr>
            <a:r>
              <a:rPr lang="it-IT" sz="2000" dirty="0" smtClean="0"/>
              <a:t>Incapacità </a:t>
            </a:r>
            <a:r>
              <a:rPr lang="it-IT" sz="2000" dirty="0"/>
              <a:t>del muscolo </a:t>
            </a:r>
            <a:r>
              <a:rPr lang="it-IT" sz="2000" dirty="0" err="1"/>
              <a:t>cricofaringeo</a:t>
            </a:r>
            <a:r>
              <a:rPr lang="it-IT" sz="2000" dirty="0"/>
              <a:t> di rilassarsi durante la deglutizione, bloccando il passaggio del bolo.</a:t>
            </a:r>
          </a:p>
          <a:p>
            <a:pPr marL="285750" indent="-285750">
              <a:buFont typeface="Arial" panose="020B0604020202020204" pitchFamily="34" charset="0"/>
              <a:buChar char="•"/>
            </a:pPr>
            <a:r>
              <a:rPr lang="it-IT" sz="2000" dirty="0" smtClean="0"/>
              <a:t>Mancata </a:t>
            </a:r>
            <a:r>
              <a:rPr lang="it-IT" sz="2000" dirty="0"/>
              <a:t>sincronia tra la contrazione faringea e il rilassamento del </a:t>
            </a:r>
            <a:r>
              <a:rPr lang="it-IT" sz="2000" dirty="0" smtClean="0"/>
              <a:t>UES:</a:t>
            </a:r>
            <a:r>
              <a:rPr lang="it-IT" sz="2000" b="1" dirty="0" smtClean="0"/>
              <a:t> </a:t>
            </a:r>
            <a:r>
              <a:rPr lang="it-IT" sz="2000" b="1" dirty="0"/>
              <a:t>Incoordinazione </a:t>
            </a:r>
            <a:r>
              <a:rPr lang="it-IT" sz="2000" b="1" dirty="0" err="1" smtClean="0"/>
              <a:t>cricofaringea</a:t>
            </a:r>
            <a:r>
              <a:rPr lang="it-IT" sz="2000" dirty="0"/>
              <a:t> </a:t>
            </a:r>
          </a:p>
          <a:p>
            <a:endParaRPr lang="it-IT" sz="2000" dirty="0" smtClean="0"/>
          </a:p>
          <a:p>
            <a:endParaRPr lang="it-IT" sz="2000" dirty="0" smtClean="0"/>
          </a:p>
          <a:p>
            <a:r>
              <a:rPr lang="it-IT" sz="2000" dirty="0" smtClean="0"/>
              <a:t>Spesso</a:t>
            </a:r>
            <a:r>
              <a:rPr lang="it-IT" sz="2000" dirty="0" smtClean="0"/>
              <a:t>, vi è la creazione progressiva di </a:t>
            </a:r>
            <a:r>
              <a:rPr lang="it-IT" sz="2000" dirty="0"/>
              <a:t>una sacca che si forma nella parte posteriore della faringe, appena sopra </a:t>
            </a:r>
            <a:r>
              <a:rPr lang="it-IT" sz="2000" dirty="0" smtClean="0"/>
              <a:t>l'esofago dovuta ad </a:t>
            </a:r>
            <a:r>
              <a:rPr lang="it-IT" sz="2000" dirty="0"/>
              <a:t>una ipertonia o discinesia del muscolo </a:t>
            </a:r>
            <a:r>
              <a:rPr lang="it-IT" sz="2000" dirty="0" err="1" smtClean="0"/>
              <a:t>cricofaringeo</a:t>
            </a:r>
            <a:r>
              <a:rPr lang="it-IT" sz="2000" dirty="0"/>
              <a:t>:</a:t>
            </a:r>
            <a:r>
              <a:rPr lang="it-IT" sz="2000" b="1" dirty="0" smtClean="0"/>
              <a:t> </a:t>
            </a:r>
            <a:r>
              <a:rPr lang="it-IT" sz="2000" b="1" dirty="0"/>
              <a:t>Diverticolo di </a:t>
            </a:r>
            <a:r>
              <a:rPr lang="it-IT" sz="2000" b="1" dirty="0" err="1" smtClean="0"/>
              <a:t>Zenker</a:t>
            </a:r>
            <a:r>
              <a:rPr lang="it-IT" sz="2000" dirty="0"/>
              <a:t> </a:t>
            </a:r>
          </a:p>
          <a:p>
            <a:endParaRPr lang="it-IT" sz="2400" dirty="0"/>
          </a:p>
        </p:txBody>
      </p:sp>
      <p:pic>
        <p:nvPicPr>
          <p:cNvPr id="7" name="Picture 2" descr="I muscoli costrittori del faringe sono tre: muscolo costrittore superiore, muscolo costrittore medio e muscolo costrittore inferiore che favoriscono la progressione del bolo verso l'esofago, attraverso movimenti simili alla peristalsi: i tre muscoli hanno la forma di lamine sovrapposte, in modo che il più basso ricopre in parte la porzione posteriore del muscolo sovrastante; il muscolo costrittore superiore, il più sottile dei tre, con la sua azione restringe la porzione superiore della faringe, iniziando la deglutizione attiva il muscolo costrittore medio restringe la porzione media della faringe favorendo l'inghiottimento mentre il muscolo costrittore inferiore, il più spesso dei tre, che svolge la funzione di sfintere esofageo superiore, si apre per permettere il transito del contenuto endoluminale nell'esofago, verso lo stomaco. Il muscolo costrittore inferiore è costituito da due fasci: il muscolo tiro-faringeo e il muscolo crico-faring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434" y="2113099"/>
            <a:ext cx="5380584" cy="4044347"/>
          </a:xfrm>
          <a:prstGeom prst="rect">
            <a:avLst/>
          </a:prstGeom>
          <a:noFill/>
          <a:extLst>
            <a:ext uri="{909E8E84-426E-40DD-AFC4-6F175D3DCCD1}">
              <a14:hiddenFill xmlns:a14="http://schemas.microsoft.com/office/drawing/2010/main">
                <a:solidFill>
                  <a:srgbClr val="FFFFFF"/>
                </a:solidFill>
              </a14:hiddenFill>
            </a:ext>
          </a:extLst>
        </p:spPr>
      </p:pic>
      <p:sp>
        <p:nvSpPr>
          <p:cNvPr id="8" name="Ovale 7"/>
          <p:cNvSpPr/>
          <p:nvPr/>
        </p:nvSpPr>
        <p:spPr>
          <a:xfrm>
            <a:off x="8030098" y="5137057"/>
            <a:ext cx="656701" cy="59872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10410306" y="5073325"/>
            <a:ext cx="656701" cy="59872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8604799" y="4619894"/>
            <a:ext cx="1537854" cy="1238597"/>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reccia in giù 3"/>
          <p:cNvSpPr/>
          <p:nvPr/>
        </p:nvSpPr>
        <p:spPr>
          <a:xfrm>
            <a:off x="2634143" y="4462942"/>
            <a:ext cx="679508" cy="4446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4503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4" name="CasellaDiTesto 3"/>
          <p:cNvSpPr txBox="1"/>
          <p:nvPr/>
        </p:nvSpPr>
        <p:spPr>
          <a:xfrm>
            <a:off x="348219" y="1445441"/>
            <a:ext cx="8121764" cy="5047536"/>
          </a:xfrm>
          <a:prstGeom prst="rect">
            <a:avLst/>
          </a:prstGeom>
          <a:noFill/>
        </p:spPr>
        <p:txBody>
          <a:bodyPr wrap="square" rtlCol="0">
            <a:spAutoFit/>
          </a:bodyPr>
          <a:lstStyle/>
          <a:p>
            <a:r>
              <a:rPr lang="it-IT" sz="2800" dirty="0" smtClean="0"/>
              <a:t>SINTOMI:</a:t>
            </a:r>
          </a:p>
          <a:p>
            <a:endParaRPr lang="it-IT" dirty="0"/>
          </a:p>
          <a:p>
            <a:r>
              <a:rPr lang="it-IT" sz="2400" b="1" dirty="0" smtClean="0">
                <a:solidFill>
                  <a:schemeClr val="accent5">
                    <a:lumMod val="75000"/>
                  </a:schemeClr>
                </a:solidFill>
              </a:rPr>
              <a:t>Disfagia</a:t>
            </a:r>
            <a:r>
              <a:rPr lang="it-IT" sz="2400" b="1" dirty="0">
                <a:solidFill>
                  <a:schemeClr val="accent5">
                    <a:lumMod val="75000"/>
                  </a:schemeClr>
                </a:solidFill>
              </a:rPr>
              <a:t>: </a:t>
            </a:r>
            <a:r>
              <a:rPr lang="it-IT" dirty="0" smtClean="0"/>
              <a:t>sensazione </a:t>
            </a:r>
            <a:r>
              <a:rPr lang="it-IT" dirty="0"/>
              <a:t>di deglutizione difficoltosa. Questa condizione dipende dall'ostacolato transito dei liquidi, dei solidi o di entrambi dalla faringe </a:t>
            </a:r>
            <a:r>
              <a:rPr lang="it-IT" dirty="0" smtClean="0"/>
              <a:t>all’esofago. </a:t>
            </a:r>
            <a:r>
              <a:rPr lang="it-IT" dirty="0" smtClean="0"/>
              <a:t>Sensazione di arresto del bolo alimentare</a:t>
            </a:r>
          </a:p>
          <a:p>
            <a:endParaRPr lang="it-IT" dirty="0"/>
          </a:p>
          <a:p>
            <a:pPr>
              <a:defRPr/>
            </a:pPr>
            <a:r>
              <a:rPr lang="it-IT" b="1" dirty="0"/>
              <a:t>Disfagia orofaringea</a:t>
            </a:r>
            <a:endParaRPr lang="it-IT" dirty="0"/>
          </a:p>
          <a:p>
            <a:pPr>
              <a:defRPr/>
            </a:pPr>
            <a:r>
              <a:rPr lang="it-IT" dirty="0" smtClean="0"/>
              <a:t>Disfagia alta precoce, </a:t>
            </a:r>
            <a:r>
              <a:rPr lang="it-IT" dirty="0"/>
              <a:t>difficoltà a far passare il materiale dall'orofaringe </a:t>
            </a:r>
            <a:r>
              <a:rPr lang="it-IT" dirty="0" smtClean="0"/>
              <a:t>alla porzione superiore dell'esofago. </a:t>
            </a:r>
            <a:r>
              <a:rPr lang="it-IT" dirty="0"/>
              <a:t>Difficoltà a iniziare la deglutizione, con sensazione di blocco del cibo alla gola</a:t>
            </a:r>
            <a:r>
              <a:rPr lang="it-IT" dirty="0" smtClean="0"/>
              <a:t>. </a:t>
            </a:r>
          </a:p>
          <a:p>
            <a:pPr>
              <a:defRPr/>
            </a:pPr>
            <a:r>
              <a:rPr lang="it-IT" b="1" dirty="0" smtClean="0"/>
              <a:t>Odinofagia: </a:t>
            </a:r>
            <a:r>
              <a:rPr lang="it-IT" dirty="0" smtClean="0"/>
              <a:t>deglutizione dolorosa</a:t>
            </a:r>
            <a:endParaRPr lang="it-IT" dirty="0"/>
          </a:p>
          <a:p>
            <a:pPr>
              <a:defRPr/>
            </a:pPr>
            <a:r>
              <a:rPr lang="it-IT" b="1" dirty="0" smtClean="0"/>
              <a:t>Rigurgito </a:t>
            </a:r>
            <a:r>
              <a:rPr lang="it-IT" b="1" dirty="0"/>
              <a:t>nasale:</a:t>
            </a:r>
            <a:r>
              <a:rPr lang="it-IT" dirty="0"/>
              <a:t> Il cibo risale nel naso a causa della mancata chiusura delle vie aeree o blocco faringeo.</a:t>
            </a:r>
          </a:p>
          <a:p>
            <a:pPr>
              <a:defRPr/>
            </a:pPr>
            <a:r>
              <a:rPr lang="it-IT" b="1" dirty="0"/>
              <a:t>Aspirazione tracheale/Tosse:</a:t>
            </a:r>
            <a:r>
              <a:rPr lang="it-IT" dirty="0"/>
              <a:t> </a:t>
            </a:r>
            <a:r>
              <a:rPr lang="it-IT" dirty="0" smtClean="0"/>
              <a:t>rigurgito </a:t>
            </a:r>
            <a:r>
              <a:rPr lang="it-IT" dirty="0"/>
              <a:t>di cibo nelle vie respiratorie, frequente durante o dopo i </a:t>
            </a:r>
            <a:r>
              <a:rPr lang="it-IT" dirty="0" smtClean="0"/>
              <a:t>pasti, </a:t>
            </a:r>
            <a:r>
              <a:rPr lang="it-IT" dirty="0"/>
              <a:t>con accessi di tosse, </a:t>
            </a:r>
            <a:r>
              <a:rPr lang="it-IT" dirty="0" smtClean="0"/>
              <a:t>scialorrea.</a:t>
            </a:r>
          </a:p>
          <a:p>
            <a:pPr>
              <a:defRPr/>
            </a:pPr>
            <a:r>
              <a:rPr lang="it-IT" b="1" dirty="0"/>
              <a:t>I</a:t>
            </a:r>
            <a:r>
              <a:rPr lang="it-IT" b="1" dirty="0" smtClean="0"/>
              <a:t>nadeguata </a:t>
            </a:r>
            <a:r>
              <a:rPr lang="it-IT" b="1" dirty="0"/>
              <a:t>nutrizione </a:t>
            </a:r>
            <a:r>
              <a:rPr lang="it-IT" dirty="0"/>
              <a:t>e conseguente perdita di peso</a:t>
            </a:r>
            <a:r>
              <a:rPr lang="it-IT" dirty="0" smtClean="0"/>
              <a:t>.</a:t>
            </a:r>
          </a:p>
          <a:p>
            <a:r>
              <a:rPr lang="it-IT" b="1" dirty="0" smtClean="0"/>
              <a:t>Alitosi </a:t>
            </a:r>
            <a:r>
              <a:rPr lang="it-IT" b="1" dirty="0"/>
              <a:t>e rigurgito notturno</a:t>
            </a:r>
            <a:r>
              <a:rPr lang="it-IT" dirty="0"/>
              <a:t> (spesso correlati al diverticolo di </a:t>
            </a:r>
            <a:r>
              <a:rPr lang="it-IT" dirty="0" err="1"/>
              <a:t>Zenker</a:t>
            </a:r>
            <a:r>
              <a:rPr lang="it-IT" dirty="0" smtClean="0"/>
              <a:t>)</a:t>
            </a:r>
            <a:endParaRPr lang="it-IT" dirty="0"/>
          </a:p>
        </p:txBody>
      </p:sp>
      <p:sp>
        <p:nvSpPr>
          <p:cNvPr id="5" name="CasellaDiTesto 4"/>
          <p:cNvSpPr txBox="1"/>
          <p:nvPr/>
        </p:nvSpPr>
        <p:spPr>
          <a:xfrm>
            <a:off x="8602741" y="3137254"/>
            <a:ext cx="3250276" cy="1938992"/>
          </a:xfrm>
          <a:prstGeom prst="rect">
            <a:avLst/>
          </a:prstGeom>
          <a:solidFill>
            <a:schemeClr val="accent1">
              <a:lumMod val="40000"/>
              <a:lumOff val="60000"/>
            </a:schemeClr>
          </a:solidFill>
        </p:spPr>
        <p:txBody>
          <a:bodyPr wrap="square" rtlCol="0">
            <a:spAutoFit/>
          </a:bodyPr>
          <a:lstStyle/>
          <a:p>
            <a:pPr algn="ctr"/>
            <a:r>
              <a:rPr lang="it-IT" sz="2400" dirty="0"/>
              <a:t> La </a:t>
            </a:r>
            <a:r>
              <a:rPr lang="it-IT" sz="2400" dirty="0" smtClean="0"/>
              <a:t>funzione e la coordinazione </a:t>
            </a:r>
            <a:r>
              <a:rPr lang="it-IT" sz="2400" dirty="0"/>
              <a:t>motoria </a:t>
            </a:r>
            <a:r>
              <a:rPr lang="it-IT" sz="2400" dirty="0" smtClean="0"/>
              <a:t>dei muscoli oro-faringei </a:t>
            </a:r>
            <a:r>
              <a:rPr lang="it-IT" sz="2400" dirty="0"/>
              <a:t>diminuisce in modo tangibile con l'età</a:t>
            </a:r>
          </a:p>
        </p:txBody>
      </p:sp>
      <p:sp>
        <p:nvSpPr>
          <p:cNvPr id="7" name="CasellaDiTesto 6"/>
          <p:cNvSpPr txBox="1"/>
          <p:nvPr/>
        </p:nvSpPr>
        <p:spPr>
          <a:xfrm>
            <a:off x="5878454" y="205859"/>
            <a:ext cx="6226233" cy="646331"/>
          </a:xfrm>
          <a:prstGeom prst="rect">
            <a:avLst/>
          </a:prstGeom>
          <a:noFill/>
        </p:spPr>
        <p:txBody>
          <a:bodyPr wrap="square" rtlCol="0">
            <a:spAutoFit/>
          </a:bodyPr>
          <a:lstStyle/>
          <a:p>
            <a:r>
              <a:rPr lang="it-IT" sz="3600" dirty="0" smtClean="0">
                <a:solidFill>
                  <a:srgbClr val="FFFF00"/>
                </a:solidFill>
              </a:rPr>
              <a:t>DISCINESIE FARINGO ESOFAGEE</a:t>
            </a:r>
            <a:endParaRPr lang="it-IT" sz="3600" dirty="0">
              <a:solidFill>
                <a:srgbClr val="FFFF00"/>
              </a:solidFill>
            </a:endParaRPr>
          </a:p>
        </p:txBody>
      </p:sp>
    </p:spTree>
    <p:extLst>
      <p:ext uri="{BB962C8B-B14F-4D97-AF65-F5344CB8AC3E}">
        <p14:creationId xmlns:p14="http://schemas.microsoft.com/office/powerpoint/2010/main" val="2120649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4" name="CasellaDiTesto 3"/>
          <p:cNvSpPr txBox="1"/>
          <p:nvPr/>
        </p:nvSpPr>
        <p:spPr>
          <a:xfrm>
            <a:off x="147176" y="1721571"/>
            <a:ext cx="8461246" cy="4955203"/>
          </a:xfrm>
          <a:prstGeom prst="rect">
            <a:avLst/>
          </a:prstGeom>
          <a:noFill/>
        </p:spPr>
        <p:txBody>
          <a:bodyPr wrap="square" rtlCol="0">
            <a:spAutoFit/>
          </a:bodyPr>
          <a:lstStyle/>
          <a:p>
            <a:r>
              <a:rPr lang="it-IT" sz="2800" dirty="0" smtClean="0"/>
              <a:t>DIAGNOSI E TRATTAMENTO</a:t>
            </a:r>
          </a:p>
          <a:p>
            <a:endParaRPr lang="it-IT" dirty="0" smtClean="0"/>
          </a:p>
          <a:p>
            <a:pPr marL="285750" indent="-285750">
              <a:buFont typeface="Wingdings" panose="05000000000000000000" pitchFamily="2" charset="2"/>
              <a:buChar char="q"/>
            </a:pPr>
            <a:r>
              <a:rPr lang="it-IT" dirty="0"/>
              <a:t>Tutti i pazienti con disfagia devono essere sottoposti a </a:t>
            </a:r>
            <a:r>
              <a:rPr lang="it-IT" b="1" dirty="0"/>
              <a:t>endoscopia del tratto superiore </a:t>
            </a:r>
            <a:r>
              <a:rPr lang="it-IT" dirty="0"/>
              <a:t>per escludere la presenza di </a:t>
            </a:r>
            <a:r>
              <a:rPr lang="it-IT" dirty="0" smtClean="0"/>
              <a:t>neoplasia o la presenza di un diverticolo (diverticolo di </a:t>
            </a:r>
            <a:r>
              <a:rPr lang="it-IT" dirty="0" err="1" smtClean="0"/>
              <a:t>Zenker</a:t>
            </a:r>
            <a:r>
              <a:rPr lang="it-IT" dirty="0" smtClean="0"/>
              <a:t>).</a:t>
            </a:r>
          </a:p>
          <a:p>
            <a:endParaRPr lang="it-IT" dirty="0"/>
          </a:p>
          <a:p>
            <a:pPr marL="285750" indent="-285750">
              <a:buFont typeface="Wingdings" panose="05000000000000000000" pitchFamily="2" charset="2"/>
              <a:buChar char="q"/>
            </a:pPr>
            <a:r>
              <a:rPr lang="it-IT" dirty="0"/>
              <a:t>Se l'endoscopia superiore non rivela cause strutturali per i sintomi, si devono eseguire biopsie per escludere un'esofagite </a:t>
            </a:r>
            <a:r>
              <a:rPr lang="it-IT" dirty="0" smtClean="0"/>
              <a:t>eosinofila ed </a:t>
            </a:r>
            <a:r>
              <a:rPr lang="it-IT" dirty="0" smtClean="0"/>
              <a:t>eseguire </a:t>
            </a:r>
            <a:r>
              <a:rPr lang="it-IT" b="1" dirty="0" err="1" smtClean="0"/>
              <a:t>esofagogramma</a:t>
            </a:r>
            <a:r>
              <a:rPr lang="it-IT" b="1" dirty="0" smtClean="0"/>
              <a:t> e</a:t>
            </a:r>
            <a:r>
              <a:rPr lang="it-IT" dirty="0" smtClean="0"/>
              <a:t> </a:t>
            </a:r>
            <a:r>
              <a:rPr lang="it-IT" b="1" dirty="0" smtClean="0"/>
              <a:t>manometria</a:t>
            </a:r>
            <a:r>
              <a:rPr lang="it-IT" b="1" dirty="0" smtClean="0"/>
              <a:t>.</a:t>
            </a:r>
          </a:p>
          <a:p>
            <a:endParaRPr lang="it-IT" dirty="0"/>
          </a:p>
          <a:p>
            <a:pPr marL="285750" indent="-285750">
              <a:buFont typeface="Wingdings" panose="05000000000000000000" pitchFamily="2" charset="2"/>
              <a:buChar char="q"/>
            </a:pPr>
            <a:r>
              <a:rPr lang="it-IT" dirty="0"/>
              <a:t> </a:t>
            </a:r>
            <a:r>
              <a:rPr lang="it-IT" dirty="0" smtClean="0"/>
              <a:t>Le </a:t>
            </a:r>
            <a:r>
              <a:rPr lang="it-IT" dirty="0"/>
              <a:t>cause più frequenti di disturbi motori orali sono malattie neuromuscolari (p. es., </a:t>
            </a:r>
            <a:r>
              <a:rPr lang="it-IT" dirty="0">
                <a:hlinkClick r:id="rId3"/>
              </a:rPr>
              <a:t>neuropatie craniali causate dal diabete</a:t>
            </a:r>
            <a:r>
              <a:rPr lang="it-IT" dirty="0"/>
              <a:t>, </a:t>
            </a:r>
            <a:r>
              <a:rPr lang="it-IT" dirty="0">
                <a:hlinkClick r:id="rId4"/>
              </a:rPr>
              <a:t>ictus</a:t>
            </a:r>
            <a:r>
              <a:rPr lang="it-IT" dirty="0"/>
              <a:t>, </a:t>
            </a:r>
            <a:r>
              <a:rPr lang="it-IT" dirty="0">
                <a:hlinkClick r:id="rId5"/>
              </a:rPr>
              <a:t>morbo di Parkinson</a:t>
            </a:r>
            <a:r>
              <a:rPr lang="it-IT" dirty="0"/>
              <a:t>, </a:t>
            </a:r>
            <a:r>
              <a:rPr lang="it-IT" dirty="0">
                <a:hlinkClick r:id="rId6"/>
              </a:rPr>
              <a:t>sclerosi laterale amiotrofica</a:t>
            </a:r>
            <a:r>
              <a:rPr lang="it-IT" dirty="0"/>
              <a:t>, </a:t>
            </a:r>
            <a:r>
              <a:rPr lang="it-IT" dirty="0">
                <a:hlinkClick r:id="rId7"/>
              </a:rPr>
              <a:t>sclerosi multipla</a:t>
            </a:r>
            <a:r>
              <a:rPr lang="it-IT" dirty="0" smtClean="0"/>
              <a:t>). </a:t>
            </a:r>
            <a:r>
              <a:rPr lang="it-IT" dirty="0"/>
              <a:t>Il trattamento della disfagia è diretto alla causa specifica</a:t>
            </a:r>
          </a:p>
          <a:p>
            <a:pPr marL="285750" indent="-285750">
              <a:buFont typeface="Wingdings" panose="05000000000000000000" pitchFamily="2" charset="2"/>
              <a:buChar char="q"/>
            </a:pPr>
            <a:endParaRPr lang="it-IT" dirty="0" smtClean="0"/>
          </a:p>
          <a:p>
            <a:endParaRPr lang="it-IT" dirty="0" smtClean="0"/>
          </a:p>
          <a:p>
            <a:pPr marL="285750" indent="-285750">
              <a:buFont typeface="Wingdings" panose="05000000000000000000" pitchFamily="2" charset="2"/>
              <a:buChar char="q"/>
            </a:pPr>
            <a:endParaRPr lang="it-IT" dirty="0" smtClean="0"/>
          </a:p>
        </p:txBody>
      </p:sp>
      <p:sp>
        <p:nvSpPr>
          <p:cNvPr id="5" name="CasellaDiTesto 4"/>
          <p:cNvSpPr txBox="1"/>
          <p:nvPr/>
        </p:nvSpPr>
        <p:spPr>
          <a:xfrm>
            <a:off x="5878454" y="205859"/>
            <a:ext cx="6226233" cy="646331"/>
          </a:xfrm>
          <a:prstGeom prst="rect">
            <a:avLst/>
          </a:prstGeom>
          <a:noFill/>
        </p:spPr>
        <p:txBody>
          <a:bodyPr wrap="square" rtlCol="0">
            <a:spAutoFit/>
          </a:bodyPr>
          <a:lstStyle/>
          <a:p>
            <a:r>
              <a:rPr lang="it-IT" sz="3600" dirty="0" smtClean="0">
                <a:solidFill>
                  <a:srgbClr val="FFFF00"/>
                </a:solidFill>
              </a:rPr>
              <a:t>DISCINESIE FARINGO ESOFAGEE</a:t>
            </a:r>
            <a:endParaRPr lang="it-IT" sz="3600" dirty="0">
              <a:solidFill>
                <a:srgbClr val="FFFF00"/>
              </a:solidFill>
            </a:endParaRPr>
          </a:p>
        </p:txBody>
      </p:sp>
      <p:pic>
        <p:nvPicPr>
          <p:cNvPr id="2" name="Immagine 1"/>
          <p:cNvPicPr>
            <a:picLocks noChangeAspect="1"/>
          </p:cNvPicPr>
          <p:nvPr/>
        </p:nvPicPr>
        <p:blipFill>
          <a:blip r:embed="rId8"/>
          <a:stretch>
            <a:fillRect/>
          </a:stretch>
        </p:blipFill>
        <p:spPr>
          <a:xfrm>
            <a:off x="9319171" y="2025348"/>
            <a:ext cx="2036763" cy="2776829"/>
          </a:xfrm>
          <a:prstGeom prst="rect">
            <a:avLst/>
          </a:prstGeom>
        </p:spPr>
      </p:pic>
      <p:pic>
        <p:nvPicPr>
          <p:cNvPr id="3" name="Immagine 2"/>
          <p:cNvPicPr>
            <a:picLocks noChangeAspect="1"/>
          </p:cNvPicPr>
          <p:nvPr/>
        </p:nvPicPr>
        <p:blipFill>
          <a:blip r:embed="rId9"/>
          <a:stretch>
            <a:fillRect/>
          </a:stretch>
        </p:blipFill>
        <p:spPr>
          <a:xfrm>
            <a:off x="8465808" y="2337572"/>
            <a:ext cx="3496266" cy="2976853"/>
          </a:xfrm>
          <a:prstGeom prst="rect">
            <a:avLst/>
          </a:prstGeom>
        </p:spPr>
      </p:pic>
      <p:pic>
        <p:nvPicPr>
          <p:cNvPr id="7" name="Immagine 6"/>
          <p:cNvPicPr>
            <a:picLocks noChangeAspect="1"/>
          </p:cNvPicPr>
          <p:nvPr/>
        </p:nvPicPr>
        <p:blipFill>
          <a:blip r:embed="rId10"/>
          <a:stretch>
            <a:fillRect/>
          </a:stretch>
        </p:blipFill>
        <p:spPr>
          <a:xfrm>
            <a:off x="8570419" y="2707989"/>
            <a:ext cx="3534268" cy="1324160"/>
          </a:xfrm>
          <a:prstGeom prst="rect">
            <a:avLst/>
          </a:prstGeom>
        </p:spPr>
      </p:pic>
    </p:spTree>
    <p:extLst>
      <p:ext uri="{BB962C8B-B14F-4D97-AF65-F5344CB8AC3E}">
        <p14:creationId xmlns:p14="http://schemas.microsoft.com/office/powerpoint/2010/main" val="184953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4" name="CasellaDiTesto 3"/>
          <p:cNvSpPr txBox="1"/>
          <p:nvPr/>
        </p:nvSpPr>
        <p:spPr>
          <a:xfrm>
            <a:off x="264621" y="1352456"/>
            <a:ext cx="11662757" cy="5201424"/>
          </a:xfrm>
          <a:prstGeom prst="rect">
            <a:avLst/>
          </a:prstGeom>
          <a:noFill/>
        </p:spPr>
        <p:txBody>
          <a:bodyPr wrap="square" rtlCol="0">
            <a:spAutoFit/>
          </a:bodyPr>
          <a:lstStyle/>
          <a:p>
            <a:r>
              <a:rPr lang="it-IT" sz="2800" dirty="0" smtClean="0"/>
              <a:t>TRATTAMENTO</a:t>
            </a:r>
          </a:p>
          <a:p>
            <a:endParaRPr lang="it-IT" sz="2800" dirty="0" smtClean="0"/>
          </a:p>
          <a:p>
            <a:r>
              <a:rPr lang="it-IT" sz="2400" dirty="0"/>
              <a:t>La disfunzione motoria orale viene trattata al meglio con un approccio multidisciplinare. Può essere necessario ricorrere in modo coordinato alla consulenza degli specialisti in medicina riabilitativa, logopedisti, neurologi, otorinolaringoiatri e gastroenterologi.</a:t>
            </a:r>
          </a:p>
          <a:p>
            <a:endParaRPr lang="it-IT" dirty="0" smtClean="0"/>
          </a:p>
          <a:p>
            <a:pPr lvl="0" eaLnBrk="0" fontAlgn="base" hangingPunct="0">
              <a:spcBef>
                <a:spcPct val="0"/>
              </a:spcBef>
              <a:spcAft>
                <a:spcPct val="0"/>
              </a:spcAft>
            </a:pPr>
            <a:r>
              <a:rPr lang="it-IT" altLang="it-IT" sz="2400" dirty="0">
                <a:solidFill>
                  <a:srgbClr val="0A0A0A"/>
                </a:solidFill>
              </a:rPr>
              <a:t>Il trattamento mira a ridurre la resistenza allo sfintere o migliorare la propulsione:</a:t>
            </a:r>
            <a:endParaRPr lang="it-IT" altLang="it-IT" sz="2400" dirty="0"/>
          </a:p>
          <a:p>
            <a:pPr lvl="0" eaLnBrk="0" fontAlgn="base" hangingPunct="0">
              <a:spcBef>
                <a:spcPct val="0"/>
              </a:spcBef>
              <a:spcAft>
                <a:spcPct val="0"/>
              </a:spcAft>
              <a:buFontTx/>
              <a:buChar char="•"/>
            </a:pPr>
            <a:r>
              <a:rPr lang="it-IT" altLang="it-IT" sz="2400" b="1" dirty="0">
                <a:solidFill>
                  <a:srgbClr val="0A0A0A"/>
                </a:solidFill>
              </a:rPr>
              <a:t>Riabilitazione logopedica:</a:t>
            </a:r>
            <a:r>
              <a:rPr lang="it-IT" altLang="it-IT" sz="2400" dirty="0">
                <a:solidFill>
                  <a:srgbClr val="0A0A0A"/>
                </a:solidFill>
              </a:rPr>
              <a:t> Esercizi di rinforzo, manovre posturali e modifiche delle consistenze dei cibi (tecniche di compenso).</a:t>
            </a:r>
          </a:p>
          <a:p>
            <a:pPr lvl="0" eaLnBrk="0" fontAlgn="base" hangingPunct="0">
              <a:spcBef>
                <a:spcPct val="0"/>
              </a:spcBef>
              <a:spcAft>
                <a:spcPct val="0"/>
              </a:spcAft>
              <a:buFontTx/>
              <a:buChar char="•"/>
            </a:pPr>
            <a:r>
              <a:rPr lang="it-IT" altLang="it-IT" sz="2400" b="1" dirty="0">
                <a:solidFill>
                  <a:srgbClr val="0A0A0A"/>
                </a:solidFill>
              </a:rPr>
              <a:t>Dilatazione pneumatica o miotomia </a:t>
            </a:r>
            <a:r>
              <a:rPr lang="it-IT" altLang="it-IT" sz="2400" b="1" dirty="0" err="1">
                <a:solidFill>
                  <a:srgbClr val="0A0A0A"/>
                </a:solidFill>
              </a:rPr>
              <a:t>cricofaringea</a:t>
            </a:r>
            <a:r>
              <a:rPr lang="it-IT" altLang="it-IT" sz="2400" b="1" dirty="0">
                <a:solidFill>
                  <a:srgbClr val="0A0A0A"/>
                </a:solidFill>
              </a:rPr>
              <a:t>:</a:t>
            </a:r>
            <a:r>
              <a:rPr lang="it-IT" altLang="it-IT" sz="2400" dirty="0">
                <a:solidFill>
                  <a:srgbClr val="0A0A0A"/>
                </a:solidFill>
              </a:rPr>
              <a:t> Interventi per "aprire" lo sfintere superiore.</a:t>
            </a:r>
          </a:p>
          <a:p>
            <a:pPr lvl="0" eaLnBrk="0" fontAlgn="base" hangingPunct="0">
              <a:spcBef>
                <a:spcPct val="0"/>
              </a:spcBef>
              <a:spcAft>
                <a:spcPct val="0"/>
              </a:spcAft>
              <a:buFontTx/>
              <a:buChar char="•"/>
            </a:pPr>
            <a:r>
              <a:rPr lang="it-IT" altLang="it-IT" sz="2400" b="1" dirty="0">
                <a:solidFill>
                  <a:srgbClr val="0A0A0A"/>
                </a:solidFill>
              </a:rPr>
              <a:t>Tossina botulinica:</a:t>
            </a:r>
            <a:r>
              <a:rPr lang="it-IT" altLang="it-IT" sz="2400" dirty="0">
                <a:solidFill>
                  <a:srgbClr val="0A0A0A"/>
                </a:solidFill>
              </a:rPr>
              <a:t> Iniezione nel muscolo </a:t>
            </a:r>
            <a:r>
              <a:rPr lang="it-IT" altLang="it-IT" sz="2400" dirty="0" err="1">
                <a:solidFill>
                  <a:srgbClr val="0A0A0A"/>
                </a:solidFill>
              </a:rPr>
              <a:t>cricofaringeo</a:t>
            </a:r>
            <a:r>
              <a:rPr lang="it-IT" altLang="it-IT" sz="2400" dirty="0">
                <a:solidFill>
                  <a:srgbClr val="0A0A0A"/>
                </a:solidFill>
              </a:rPr>
              <a:t> per inibirne la contrazione.</a:t>
            </a:r>
          </a:p>
          <a:p>
            <a:pPr lvl="0" eaLnBrk="0" fontAlgn="base" hangingPunct="0">
              <a:spcBef>
                <a:spcPct val="0"/>
              </a:spcBef>
              <a:spcAft>
                <a:spcPct val="0"/>
              </a:spcAft>
              <a:buFontTx/>
              <a:buChar char="•"/>
            </a:pPr>
            <a:r>
              <a:rPr lang="it-IT" altLang="it-IT" sz="2400" b="1" dirty="0">
                <a:solidFill>
                  <a:srgbClr val="0A0A0A"/>
                </a:solidFill>
              </a:rPr>
              <a:t>Trattamento dei disturbi d'ansia:</a:t>
            </a:r>
            <a:r>
              <a:rPr lang="it-IT" altLang="it-IT" sz="2400" dirty="0">
                <a:solidFill>
                  <a:srgbClr val="0A0A0A"/>
                </a:solidFill>
              </a:rPr>
              <a:t> Se la causa è funzionale/psicogena</a:t>
            </a:r>
          </a:p>
          <a:p>
            <a:endParaRPr lang="it-IT" dirty="0" smtClean="0"/>
          </a:p>
        </p:txBody>
      </p:sp>
      <p:sp>
        <p:nvSpPr>
          <p:cNvPr id="5" name="CasellaDiTesto 4"/>
          <p:cNvSpPr txBox="1"/>
          <p:nvPr/>
        </p:nvSpPr>
        <p:spPr>
          <a:xfrm>
            <a:off x="5878454" y="205859"/>
            <a:ext cx="6226233" cy="646331"/>
          </a:xfrm>
          <a:prstGeom prst="rect">
            <a:avLst/>
          </a:prstGeom>
          <a:noFill/>
        </p:spPr>
        <p:txBody>
          <a:bodyPr wrap="square" rtlCol="0">
            <a:spAutoFit/>
          </a:bodyPr>
          <a:lstStyle/>
          <a:p>
            <a:r>
              <a:rPr lang="it-IT" sz="3600" dirty="0" smtClean="0">
                <a:solidFill>
                  <a:srgbClr val="FFFF00"/>
                </a:solidFill>
              </a:rPr>
              <a:t>DISCINESIE FARINGO ESOFAGEE</a:t>
            </a:r>
            <a:endParaRPr lang="it-IT" sz="3600" dirty="0">
              <a:solidFill>
                <a:srgbClr val="FFFF00"/>
              </a:solidFill>
            </a:endParaRPr>
          </a:p>
        </p:txBody>
      </p:sp>
      <p:sp>
        <p:nvSpPr>
          <p:cNvPr id="3" name="Rectangle 2"/>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3906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2414</TotalTime>
  <Words>2539</Words>
  <Application>Microsoft Office PowerPoint</Application>
  <PresentationFormat>Widescreen</PresentationFormat>
  <Paragraphs>263</Paragraphs>
  <Slides>32</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32</vt:i4>
      </vt:variant>
    </vt:vector>
  </HeadingPairs>
  <TitlesOfParts>
    <vt:vector size="38" baseType="lpstr">
      <vt:lpstr>Arial</vt:lpstr>
      <vt:lpstr>Calibri</vt:lpstr>
      <vt:lpstr>Calibri Light</vt:lpstr>
      <vt:lpstr>inherit</vt:lpstr>
      <vt:lpstr>Wingdings</vt:lpstr>
      <vt:lpstr>Tema di Office</vt:lpstr>
      <vt:lpstr>Disordini motori dell’esofago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PALMISANO SILVIA</dc:creator>
  <cp:lastModifiedBy>PALMISANO SILVIA</cp:lastModifiedBy>
  <cp:revision>118</cp:revision>
  <dcterms:created xsi:type="dcterms:W3CDTF">2023-10-17T19:18:35Z</dcterms:created>
  <dcterms:modified xsi:type="dcterms:W3CDTF">2026-03-11T09:19:48Z</dcterms:modified>
</cp:coreProperties>
</file>