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37" r:id="rId2"/>
    <p:sldId id="257" r:id="rId3"/>
    <p:sldId id="417" r:id="rId4"/>
    <p:sldId id="339" r:id="rId5"/>
    <p:sldId id="416" r:id="rId6"/>
    <p:sldId id="265" r:id="rId7"/>
    <p:sldId id="266" r:id="rId8"/>
    <p:sldId id="267" r:id="rId9"/>
    <p:sldId id="263" r:id="rId10"/>
    <p:sldId id="269" r:id="rId11"/>
    <p:sldId id="270" r:id="rId12"/>
    <p:sldId id="505" r:id="rId13"/>
    <p:sldId id="281" r:id="rId14"/>
    <p:sldId id="507" r:id="rId15"/>
    <p:sldId id="509" r:id="rId16"/>
    <p:sldId id="511" r:id="rId17"/>
    <p:sldId id="342" r:id="rId18"/>
    <p:sldId id="278" r:id="rId19"/>
    <p:sldId id="344" r:id="rId20"/>
    <p:sldId id="345" r:id="rId21"/>
    <p:sldId id="346" r:id="rId22"/>
    <p:sldId id="347" r:id="rId23"/>
    <p:sldId id="350" r:id="rId24"/>
    <p:sldId id="351" r:id="rId25"/>
    <p:sldId id="352" r:id="rId26"/>
    <p:sldId id="353" r:id="rId27"/>
    <p:sldId id="35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5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EEAC1-3E25-4285-9640-0197B22CE791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8B25F-3926-474B-9806-DF8286AD1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96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2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27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57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85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0174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395287" y="-1"/>
            <a:ext cx="8424863" cy="93821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rgbClr val="3333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9" name="Body Level One…"/>
          <p:cNvSpPr txBox="1">
            <a:spLocks noGrp="1"/>
          </p:cNvSpPr>
          <p:nvPr>
            <p:ph type="body" idx="1"/>
          </p:nvPr>
        </p:nvSpPr>
        <p:spPr>
          <a:xfrm>
            <a:off x="380999" y="1066799"/>
            <a:ext cx="8424865" cy="5791201"/>
          </a:xfrm>
          <a:prstGeom prst="rect">
            <a:avLst/>
          </a:prstGeom>
        </p:spPr>
        <p:txBody>
          <a:bodyPr>
            <a:noAutofit/>
          </a:bodyPr>
          <a:lstStyle>
            <a:lvl1pPr marL="327991" indent="-327991">
              <a:lnSpc>
                <a:spcPct val="130000"/>
              </a:lnSpc>
              <a:spcBef>
                <a:spcPts val="500"/>
              </a:spcBef>
              <a:buClr>
                <a:srgbClr val="FF3300"/>
              </a:buClr>
              <a:buSzPct val="80000"/>
              <a:buFontTx/>
              <a:buChar char="❑"/>
              <a:defRPr sz="2200"/>
            </a:lvl1pPr>
            <a:lvl2pPr marL="756557" indent="-299357">
              <a:lnSpc>
                <a:spcPct val="130000"/>
              </a:lnSpc>
              <a:spcBef>
                <a:spcPts val="500"/>
              </a:spcBef>
              <a:buClr>
                <a:srgbClr val="FF3300"/>
              </a:buClr>
              <a:buFontTx/>
              <a:buChar char="▪"/>
              <a:defRPr sz="2200"/>
            </a:lvl2pPr>
            <a:lvl3pPr marL="1179094" indent="-264694">
              <a:lnSpc>
                <a:spcPct val="130000"/>
              </a:lnSpc>
              <a:spcBef>
                <a:spcPts val="500"/>
              </a:spcBef>
              <a:buClr>
                <a:srgbClr val="FF3300"/>
              </a:buClr>
              <a:buFontTx/>
              <a:buChar char="➢"/>
              <a:defRPr sz="2200"/>
            </a:lvl3pPr>
            <a:lvl4pPr marL="1623060" indent="-251460">
              <a:lnSpc>
                <a:spcPct val="130000"/>
              </a:lnSpc>
              <a:spcBef>
                <a:spcPts val="500"/>
              </a:spcBef>
              <a:buClr>
                <a:srgbClr val="FF3300"/>
              </a:buClr>
              <a:buFontTx/>
              <a:defRPr sz="2200"/>
            </a:lvl4pPr>
            <a:lvl5pPr marL="2080260" indent="-251460">
              <a:lnSpc>
                <a:spcPct val="130000"/>
              </a:lnSpc>
              <a:spcBef>
                <a:spcPts val="500"/>
              </a:spcBef>
              <a:buClr>
                <a:srgbClr val="FF3300"/>
              </a:buClr>
              <a:buFontTx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31013" y="6553200"/>
            <a:ext cx="2133601" cy="281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2578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395287" y="-1"/>
            <a:ext cx="8424863" cy="93821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>
                <a:solidFill>
                  <a:srgbClr val="333399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31013" y="6553200"/>
            <a:ext cx="2133601" cy="2819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7516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81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94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7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3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55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6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0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97C2-4839-474B-BBE9-A7B948B297EB}" type="datetimeFigureOut">
              <a:rPr lang="it-IT" smtClean="0"/>
              <a:t>05/03/2026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7EE7-E699-4687-8113-1347E5C0A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2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Acids and Bases…"/>
          <p:cNvSpPr txBox="1"/>
          <p:nvPr/>
        </p:nvSpPr>
        <p:spPr>
          <a:xfrm>
            <a:off x="0" y="2017682"/>
            <a:ext cx="914645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solidFill>
                  <a:srgbClr val="941100"/>
                </a:solidFill>
              </a:defRPr>
            </a:pP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Acid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Basi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Chimica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Organica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 sz="3600" b="1">
                <a:solidFill>
                  <a:srgbClr val="941100"/>
                </a:solidFill>
              </a:defRPr>
            </a:pPr>
            <a:endParaRPr lang="it-IT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AutoNum type="arabicPeriod"/>
              <a:defRPr sz="3600" b="1">
                <a:solidFill>
                  <a:srgbClr val="941100"/>
                </a:solidFill>
              </a:defRPr>
            </a:pPr>
            <a:r>
              <a:rPr lang="it-IT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Acidi e basi di </a:t>
            </a:r>
            <a:r>
              <a:rPr lang="it-IT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Bronsted</a:t>
            </a:r>
            <a:r>
              <a:rPr lang="it-IT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Lowry</a:t>
            </a:r>
            <a:endParaRPr lang="it-IT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AutoNum type="arabicPeriod"/>
              <a:defRPr sz="3600" b="1">
                <a:solidFill>
                  <a:srgbClr val="941100"/>
                </a:solidFill>
              </a:defRPr>
            </a:pPr>
            <a:r>
              <a:rPr lang="it-IT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Acidi e basi di Lewis</a:t>
            </a:r>
          </a:p>
          <a:p>
            <a:pPr algn="ctr">
              <a:defRPr sz="3600" b="1">
                <a:solidFill>
                  <a:srgbClr val="941100"/>
                </a:solidFill>
              </a:defRPr>
            </a:pPr>
            <a:r>
              <a:rPr lang="it-IT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en-US"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04166"/>
            <a:ext cx="7886700" cy="1325563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una molecola è un acido?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/>
              <a:t>                   HA + H</a:t>
            </a:r>
            <a:r>
              <a:rPr lang="it-IT" sz="3000" baseline="-25000" dirty="0"/>
              <a:t>2</a:t>
            </a:r>
            <a:r>
              <a:rPr lang="it-IT" sz="3000" dirty="0"/>
              <a:t>O              A</a:t>
            </a:r>
            <a:r>
              <a:rPr lang="it-IT" sz="3000" baseline="30000" dirty="0"/>
              <a:t>-</a:t>
            </a:r>
            <a:r>
              <a:rPr lang="it-IT" sz="3000" dirty="0"/>
              <a:t> + H</a:t>
            </a:r>
            <a:r>
              <a:rPr lang="it-IT" sz="3000" baseline="-25000" dirty="0"/>
              <a:t>3</a:t>
            </a:r>
            <a:r>
              <a:rPr lang="it-IT" sz="3000" dirty="0"/>
              <a:t>O</a:t>
            </a:r>
            <a:r>
              <a:rPr lang="it-IT" sz="3000" baseline="30000" dirty="0"/>
              <a:t>+</a:t>
            </a:r>
          </a:p>
          <a:p>
            <a:pPr marL="0" indent="0">
              <a:buNone/>
            </a:pPr>
            <a:endParaRPr lang="it-IT" sz="3000" baseline="30000" dirty="0"/>
          </a:p>
          <a:p>
            <a:r>
              <a:rPr lang="it-IT" sz="3000" dirty="0"/>
              <a:t>Il legame H-A deve essere covalente polare</a:t>
            </a:r>
          </a:p>
          <a:p>
            <a:r>
              <a:rPr lang="it-IT" sz="3000" dirty="0"/>
              <a:t>La base coniugata A</a:t>
            </a:r>
            <a:r>
              <a:rPr lang="it-IT" sz="3000" baseline="30000" dirty="0"/>
              <a:t>-</a:t>
            </a:r>
            <a:r>
              <a:rPr lang="it-IT" sz="3000" dirty="0"/>
              <a:t> deve essere una specie stabile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42368"/>
              </p:ext>
            </p:extLst>
          </p:nvPr>
        </p:nvGraphicFramePr>
        <p:xfrm>
          <a:off x="3930063" y="1973051"/>
          <a:ext cx="860374" cy="21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S ChemDraw Drawing" r:id="rId3" imgW="431183" imgH="106127" progId="ChemDraw.Document.6.0">
                  <p:embed/>
                </p:oleObj>
              </mc:Choice>
              <mc:Fallback>
                <p:oleObj name="CS ChemDraw Drawing" r:id="rId3" imgW="431183" imgH="106127" progId="ChemDraw.Document.6.0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0063" y="1973051"/>
                        <a:ext cx="860374" cy="21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che determinano la forza di un acido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Qualsiasi fattore che stabilizzi la base coniugata </a:t>
            </a:r>
            <a:r>
              <a:rPr lang="it-IT" sz="2400" dirty="0">
                <a:solidFill>
                  <a:srgbClr val="C00000"/>
                </a:solidFill>
              </a:rPr>
              <a:t>A</a:t>
            </a:r>
            <a:r>
              <a:rPr lang="it-IT" sz="2400" baseline="30000" dirty="0">
                <a:solidFill>
                  <a:srgbClr val="C00000"/>
                </a:solidFill>
              </a:rPr>
              <a:t>-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2400" dirty="0"/>
              <a:t>rende l’acido di partenza H-A più acido</a:t>
            </a:r>
          </a:p>
          <a:p>
            <a:endParaRPr lang="it-IT" sz="2400" dirty="0"/>
          </a:p>
          <a:p>
            <a:r>
              <a:rPr lang="it-IT" sz="3200" dirty="0"/>
              <a:t>H-A + H</a:t>
            </a:r>
            <a:r>
              <a:rPr lang="it-IT" sz="3200" baseline="-25000" dirty="0"/>
              <a:t>2</a:t>
            </a:r>
            <a:r>
              <a:rPr lang="it-IT" sz="3200" dirty="0"/>
              <a:t>O</a:t>
            </a:r>
            <a:r>
              <a:rPr lang="it-IT" sz="2400" dirty="0"/>
              <a:t>              </a:t>
            </a:r>
            <a:r>
              <a:rPr lang="it-IT" sz="3200" dirty="0">
                <a:solidFill>
                  <a:srgbClr val="C00000"/>
                </a:solidFill>
              </a:rPr>
              <a:t>A-</a:t>
            </a:r>
            <a:r>
              <a:rPr lang="it-IT" sz="3200" dirty="0"/>
              <a:t> + H</a:t>
            </a:r>
            <a:r>
              <a:rPr lang="it-IT" sz="3200" baseline="-25000" dirty="0"/>
              <a:t>3</a:t>
            </a:r>
            <a:r>
              <a:rPr lang="it-IT" sz="3200" dirty="0"/>
              <a:t>O</a:t>
            </a:r>
            <a:r>
              <a:rPr lang="it-IT" sz="3200" baseline="30000" dirty="0"/>
              <a:t>+       </a:t>
            </a:r>
            <a:r>
              <a:rPr lang="it-IT" sz="3200" dirty="0"/>
              <a:t>Ka</a:t>
            </a:r>
          </a:p>
          <a:p>
            <a:endParaRPr lang="it-IT" sz="2400" baseline="30000" dirty="0"/>
          </a:p>
          <a:p>
            <a:pPr lvl="1"/>
            <a:r>
              <a:rPr lang="it-IT" dirty="0"/>
              <a:t>effetto dell’elemento</a:t>
            </a:r>
          </a:p>
          <a:p>
            <a:pPr lvl="1"/>
            <a:r>
              <a:rPr lang="it-IT" dirty="0"/>
              <a:t>effetto induttivo</a:t>
            </a:r>
          </a:p>
          <a:p>
            <a:pPr lvl="1"/>
            <a:r>
              <a:rPr lang="it-IT" dirty="0"/>
              <a:t>effetto di risonanza</a:t>
            </a:r>
          </a:p>
          <a:p>
            <a:pPr lvl="1"/>
            <a:r>
              <a:rPr lang="it-IT" dirty="0"/>
              <a:t>effetto dell’ibridazione</a:t>
            </a: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133506AF-64CC-A7B9-135B-452C6A042C85}"/>
              </a:ext>
            </a:extLst>
          </p:cNvPr>
          <p:cNvCxnSpPr/>
          <p:nvPr/>
        </p:nvCxnSpPr>
        <p:spPr>
          <a:xfrm>
            <a:off x="2734109" y="3264568"/>
            <a:ext cx="60639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441255D-B1DE-5770-F623-FCD93EDE7F79}"/>
              </a:ext>
            </a:extLst>
          </p:cNvPr>
          <p:cNvCxnSpPr/>
          <p:nvPr/>
        </p:nvCxnSpPr>
        <p:spPr>
          <a:xfrm flipH="1">
            <a:off x="2724484" y="3351197"/>
            <a:ext cx="625642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7965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937827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Effetto dell’elemento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065" y="1268424"/>
            <a:ext cx="8941870" cy="5257800"/>
          </a:xfrm>
        </p:spPr>
        <p:txBody>
          <a:bodyPr>
            <a:normAutofit/>
          </a:bodyPr>
          <a:lstStyle/>
          <a:p>
            <a:r>
              <a:rPr lang="it-IT" sz="2800" dirty="0"/>
              <a:t>Il fattore più importante che determina l’acidità di H-A è l’elettronegatività dell’atomo a cui è legato l’idrogeno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92" y="2725440"/>
            <a:ext cx="6364253" cy="205590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B479E4-4D87-9869-B2E9-E051F633C651}"/>
              </a:ext>
            </a:extLst>
          </p:cNvPr>
          <p:cNvSpPr txBox="1"/>
          <p:nvPr/>
        </p:nvSpPr>
        <p:spPr>
          <a:xfrm>
            <a:off x="763005" y="5358743"/>
            <a:ext cx="175945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dirty="0"/>
              <a:t>Basi coniugate: 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11DC23E-3269-4945-932D-4015139396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40554" y="5104156"/>
          <a:ext cx="55403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S ChemDraw Drawing" r:id="rId4" imgW="2709192" imgH="414260" progId="ChemDraw.Document.6.0">
                  <p:embed/>
                </p:oleObj>
              </mc:Choice>
              <mc:Fallback>
                <p:oleObj name="CS ChemDraw Drawing" r:id="rId4" imgW="2709192" imgH="414260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11DC23E-3269-4945-932D-4015139396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0554" y="5104156"/>
                        <a:ext cx="55403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74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dell’elemento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094389"/>
            <a:ext cx="7886700" cy="38340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Nel caso degli acidi alogenidrici (HX), l’acidità è relazionata al raggio ionico di X</a:t>
            </a:r>
            <a:r>
              <a:rPr lang="it-IT" baseline="30000" dirty="0"/>
              <a:t>-</a:t>
            </a:r>
          </a:p>
          <a:p>
            <a:endParaRPr lang="it-IT" baseline="30000" dirty="0"/>
          </a:p>
          <a:p>
            <a:endParaRPr lang="it-IT" baseline="30000" dirty="0"/>
          </a:p>
          <a:p>
            <a:endParaRPr lang="it-IT" baseline="30000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Lo ione ioduro ha raggio atomico maggiore, il fluoruro minore</a:t>
            </a:r>
          </a:p>
          <a:p>
            <a:r>
              <a:rPr lang="it-IT" dirty="0"/>
              <a:t>La carica negativa viene stabilizzata se si trova su un volume più grande</a:t>
            </a:r>
          </a:p>
        </p:txBody>
      </p:sp>
      <p:pic>
        <p:nvPicPr>
          <p:cNvPr id="5" name="Picture 1" descr="tab0202.jpg">
            <a:extLst>
              <a:ext uri="{FF2B5EF4-FFF2-40B4-BE49-F238E27FC236}">
                <a16:creationId xmlns:a16="http://schemas.microsoft.com/office/drawing/2014/main" id="{9E49337C-63A2-4028-A5E6-E359730F7D9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30184" t="73436" r="14495" b="13382"/>
          <a:stretch/>
        </p:blipFill>
        <p:spPr>
          <a:xfrm>
            <a:off x="490756" y="3229238"/>
            <a:ext cx="6695149" cy="11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109D87-EBB4-4BA9-AF1C-32BB184BD7D6}"/>
              </a:ext>
            </a:extLst>
          </p:cNvPr>
          <p:cNvSpPr txBox="1"/>
          <p:nvPr/>
        </p:nvSpPr>
        <p:spPr>
          <a:xfrm>
            <a:off x="4605557" y="2599901"/>
            <a:ext cx="4462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 err="1"/>
              <a:t>pKa</a:t>
            </a:r>
            <a:endParaRPr lang="en-US" sz="13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4B20F3-F1EE-4E03-8428-7B1D3BBC174D}"/>
              </a:ext>
            </a:extLst>
          </p:cNvPr>
          <p:cNvSpPr txBox="1"/>
          <p:nvPr/>
        </p:nvSpPr>
        <p:spPr>
          <a:xfrm>
            <a:off x="5914239" y="2623069"/>
            <a:ext cx="12407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/>
              <a:t>Base coniugata</a:t>
            </a:r>
            <a:endParaRPr lang="en-US" sz="135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CD1F94-089C-4C21-86BF-898A9452D09E}"/>
              </a:ext>
            </a:extLst>
          </p:cNvPr>
          <p:cNvSpPr txBox="1"/>
          <p:nvPr/>
        </p:nvSpPr>
        <p:spPr>
          <a:xfrm>
            <a:off x="761302" y="2929155"/>
            <a:ext cx="61702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dirty="0"/>
              <a:t>Acido fluoridrico                       HF                               3.2                                   F</a:t>
            </a:r>
            <a:r>
              <a:rPr lang="it-IT" sz="1500" baseline="30000" dirty="0"/>
              <a:t>-</a:t>
            </a:r>
            <a:r>
              <a:rPr lang="it-IT" sz="1500" dirty="0"/>
              <a:t>     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42718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0348" y="68793"/>
            <a:ext cx="7886700" cy="1325563"/>
          </a:xfrm>
        </p:spPr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it-IT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induttivo  </a:t>
            </a:r>
            <a:br>
              <a:rPr 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3996" y="974558"/>
            <a:ext cx="8229600" cy="5257800"/>
          </a:xfrm>
        </p:spPr>
        <p:txBody>
          <a:bodyPr>
            <a:normAutofit/>
          </a:bodyPr>
          <a:lstStyle/>
          <a:p>
            <a:r>
              <a:rPr lang="it-IT" sz="2400" dirty="0"/>
              <a:t>L’ effetto induttivo è l’attrazione della densità elettronica attraverso i legami causata dalle differenze di elettronegatività tra gli atomi, cioè dalla polarizzazione dei legami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r="69791"/>
          <a:stretch/>
        </p:blipFill>
        <p:spPr>
          <a:xfrm>
            <a:off x="1675021" y="2999524"/>
            <a:ext cx="1892497" cy="1298473"/>
          </a:xfrm>
          <a:prstGeom prst="rect">
            <a:avLst/>
          </a:prstGeo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3"/>
          <a:srcRect l="57583" t="7320"/>
          <a:stretch/>
        </p:blipFill>
        <p:spPr>
          <a:xfrm>
            <a:off x="5141769" y="4553064"/>
            <a:ext cx="3345279" cy="210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485AE60D-DF99-4260-9196-1945E715D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" t="7320" r="45826"/>
          <a:stretch/>
        </p:blipFill>
        <p:spPr>
          <a:xfrm>
            <a:off x="991222" y="4553065"/>
            <a:ext cx="4064000" cy="210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027E17-B507-F587-D7B2-F177694889DD}"/>
              </a:ext>
            </a:extLst>
          </p:cNvPr>
          <p:cNvSpPr txBox="1"/>
          <p:nvPr/>
        </p:nvSpPr>
        <p:spPr>
          <a:xfrm>
            <a:off x="188078" y="5052855"/>
            <a:ext cx="148694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Basi coniugate: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7DFD0A-9FBA-439B-A59D-04007B5C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35" r="27019"/>
          <a:stretch/>
        </p:blipFill>
        <p:spPr>
          <a:xfrm>
            <a:off x="5576484" y="2973751"/>
            <a:ext cx="2263649" cy="144160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4BB9A54-E913-4341-8CE4-FAF10E564E96}"/>
              </a:ext>
            </a:extLst>
          </p:cNvPr>
          <p:cNvSpPr/>
          <p:nvPr/>
        </p:nvSpPr>
        <p:spPr>
          <a:xfrm>
            <a:off x="7885604" y="3694554"/>
            <a:ext cx="914400" cy="523218"/>
          </a:xfrm>
          <a:prstGeom prst="rect">
            <a:avLst/>
          </a:prstGeom>
          <a:solidFill>
            <a:srgbClr val="FEF1C6"/>
          </a:solidFill>
          <a:ln w="25400" cap="flat">
            <a:solidFill>
              <a:srgbClr val="FFE2C5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Acido più forte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05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della risonanza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72459" t="64236" r="3552" b="6840"/>
          <a:stretch>
            <a:fillRect/>
          </a:stretch>
        </p:blipFill>
        <p:spPr>
          <a:xfrm>
            <a:off x="6951346" y="1459794"/>
            <a:ext cx="1735454" cy="527929"/>
          </a:xfrm>
          <a:prstGeom prst="rect">
            <a:avLst/>
          </a:prstGeom>
        </p:spPr>
      </p:pic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1734E9C8-EB46-230E-84AA-268DFA50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30" r="69869"/>
          <a:stretch>
            <a:fillRect/>
          </a:stretch>
        </p:blipFill>
        <p:spPr>
          <a:xfrm>
            <a:off x="1792334" y="1322858"/>
            <a:ext cx="1918253" cy="122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9DC97EC2-CA71-0CE8-2D1E-4CCE1A50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87" r="34171" b="9359"/>
          <a:stretch>
            <a:fillRect/>
          </a:stretch>
        </p:blipFill>
        <p:spPr>
          <a:xfrm>
            <a:off x="5207266" y="1322858"/>
            <a:ext cx="1473925" cy="130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C26EA64F-E107-C820-5B57-427FB8595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285" r="43274" b="22010"/>
          <a:stretch>
            <a:fillRect/>
          </a:stretch>
        </p:blipFill>
        <p:spPr>
          <a:xfrm>
            <a:off x="3837702" y="5144084"/>
            <a:ext cx="3981371" cy="1371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84AB6CEA-082E-1BDD-DA01-1E1CD98E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527" r="1166" b="28475"/>
          <a:stretch>
            <a:fillRect/>
          </a:stretch>
        </p:blipFill>
        <p:spPr>
          <a:xfrm>
            <a:off x="5049748" y="3007681"/>
            <a:ext cx="2899217" cy="176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5" name="Segnaposto contenuto 4"/>
          <p:cNvPicPr>
            <a:picLocks noChangeAspect="1"/>
          </p:cNvPicPr>
          <p:nvPr/>
        </p:nvPicPr>
        <p:blipFill>
          <a:blip r:embed="rId3"/>
          <a:srcRect l="57527" t="78446" r="7109" b="1"/>
          <a:stretch>
            <a:fillRect/>
          </a:stretch>
        </p:blipFill>
        <p:spPr>
          <a:xfrm>
            <a:off x="6578043" y="3937093"/>
            <a:ext cx="2482060" cy="53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6A9ADD-AB14-4977-E560-A6FD179EF759}"/>
              </a:ext>
            </a:extLst>
          </p:cNvPr>
          <p:cNvSpPr txBox="1"/>
          <p:nvPr/>
        </p:nvSpPr>
        <p:spPr>
          <a:xfrm>
            <a:off x="2421721" y="3850467"/>
            <a:ext cx="95795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CH</a:t>
            </a:r>
            <a:r>
              <a:rPr kumimoji="0" lang="it-IT" sz="1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3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CH</a:t>
            </a:r>
            <a:r>
              <a:rPr kumimoji="0" lang="it-IT" sz="1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2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O</a:t>
            </a:r>
            <a:r>
              <a:rPr kumimoji="0" lang="it-IT" sz="1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-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AAF736-AEC0-BD51-CA23-C9FE60B62F98}"/>
              </a:ext>
            </a:extLst>
          </p:cNvPr>
          <p:cNvSpPr txBox="1"/>
          <p:nvPr/>
        </p:nvSpPr>
        <p:spPr>
          <a:xfrm>
            <a:off x="375571" y="3882467"/>
            <a:ext cx="140519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Basi coniugate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FB68DC-16A9-5195-1ACD-0327079CCF41}"/>
              </a:ext>
            </a:extLst>
          </p:cNvPr>
          <p:cNvSpPr txBox="1"/>
          <p:nvPr/>
        </p:nvSpPr>
        <p:spPr>
          <a:xfrm>
            <a:off x="1990671" y="3076631"/>
            <a:ext cx="2213811" cy="523218"/>
          </a:xfrm>
          <a:prstGeom prst="rect">
            <a:avLst/>
          </a:prstGeom>
          <a:solidFill>
            <a:srgbClr val="FEEAC6"/>
          </a:solidFill>
          <a:ln w="12700" cap="flat">
            <a:solidFill>
              <a:srgbClr val="FFCC99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  La carica negativa è localizzata </a:t>
            </a:r>
            <a:endParaRPr kumimoji="0" lang="it-I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ymbol" panose="05050102010706020507" pitchFamily="18" charset="2"/>
              <a:sym typeface="Verdana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C1C92C6-471E-7C5F-3BDF-5B910F5C8255}"/>
              </a:ext>
            </a:extLst>
          </p:cNvPr>
          <p:cNvCxnSpPr>
            <a:cxnSpLocks/>
          </p:cNvCxnSpPr>
          <p:nvPr/>
        </p:nvCxnSpPr>
        <p:spPr>
          <a:xfrm flipH="1">
            <a:off x="3272589" y="3530899"/>
            <a:ext cx="86628" cy="357238"/>
          </a:xfrm>
          <a:prstGeom prst="straightConnector1">
            <a:avLst/>
          </a:prstGeom>
          <a:noFill/>
          <a:ln w="9525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7772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Effetto dell’ibridazione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703" y="1713297"/>
            <a:ext cx="8201193" cy="1715703"/>
          </a:xfrm>
          <a:prstGeom prst="rect">
            <a:avLst/>
          </a:prstGeom>
        </p:spPr>
      </p:pic>
      <p:pic>
        <p:nvPicPr>
          <p:cNvPr id="3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22" y="3870892"/>
            <a:ext cx="6191825" cy="237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E92BB2-A4EB-4801-245D-33F00D434D8C}"/>
              </a:ext>
            </a:extLst>
          </p:cNvPr>
          <p:cNvSpPr txBox="1"/>
          <p:nvPr/>
        </p:nvSpPr>
        <p:spPr>
          <a:xfrm>
            <a:off x="127254" y="4058770"/>
            <a:ext cx="140519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Basi coniugate</a:t>
            </a:r>
          </a:p>
        </p:txBody>
      </p:sp>
    </p:spTree>
    <p:extLst>
      <p:ext uri="{BB962C8B-B14F-4D97-AF65-F5344CB8AC3E}">
        <p14:creationId xmlns:p14="http://schemas.microsoft.com/office/powerpoint/2010/main" val="279288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Certain molecules can behave both as acids and bases."/>
          <p:cNvSpPr txBox="1">
            <a:spLocks noGrp="1"/>
          </p:cNvSpPr>
          <p:nvPr>
            <p:ph type="body" idx="1"/>
          </p:nvPr>
        </p:nvSpPr>
        <p:spPr>
          <a:xfrm>
            <a:off x="380999" y="1066799"/>
            <a:ext cx="8424865" cy="5073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300"/>
              </a:spcBef>
              <a:buClr>
                <a:srgbClr val="FF0000"/>
              </a:buClr>
            </a:lvl1pPr>
          </a:lstStyle>
          <a:p>
            <a:r>
              <a:rPr dirty="0" err="1"/>
              <a:t>Cert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molecole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comportarsi</a:t>
            </a:r>
            <a:r>
              <a:rPr lang="en-US" dirty="0"/>
              <a:t> da </a:t>
            </a:r>
            <a:r>
              <a:rPr lang="en-US" dirty="0" err="1"/>
              <a:t>acidi</a:t>
            </a:r>
            <a:r>
              <a:rPr lang="en-US" dirty="0"/>
              <a:t> e da </a:t>
            </a:r>
            <a:r>
              <a:rPr lang="en-US" dirty="0" err="1"/>
              <a:t>basi</a:t>
            </a:r>
            <a:endParaRPr dirty="0"/>
          </a:p>
        </p:txBody>
      </p:sp>
      <p:grpSp>
        <p:nvGrpSpPr>
          <p:cNvPr id="1486" name="Group"/>
          <p:cNvGrpSpPr/>
          <p:nvPr/>
        </p:nvGrpSpPr>
        <p:grpSpPr>
          <a:xfrm>
            <a:off x="971549" y="3068638"/>
            <a:ext cx="4654554" cy="2500313"/>
            <a:chOff x="-1" y="0"/>
            <a:chExt cx="4654552" cy="2500312"/>
          </a:xfrm>
        </p:grpSpPr>
        <p:pic>
          <p:nvPicPr>
            <p:cNvPr id="1482" name="image8.png" descr="image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3462" y="425449"/>
              <a:ext cx="2351089" cy="2074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85" name="Group"/>
            <p:cNvGrpSpPr/>
            <p:nvPr/>
          </p:nvGrpSpPr>
          <p:grpSpPr>
            <a:xfrm>
              <a:off x="-1" y="0"/>
              <a:ext cx="1223965" cy="431800"/>
              <a:chOff x="0" y="0"/>
              <a:chExt cx="1223963" cy="431799"/>
            </a:xfrm>
          </p:grpSpPr>
          <p:sp>
            <p:nvSpPr>
              <p:cNvPr id="1483" name="Rectangle"/>
              <p:cNvSpPr/>
              <p:nvPr/>
            </p:nvSpPr>
            <p:spPr>
              <a:xfrm>
                <a:off x="0" y="0"/>
                <a:ext cx="1223963" cy="431799"/>
              </a:xfrm>
              <a:prstGeom prst="rect">
                <a:avLst/>
              </a:prstGeom>
              <a:solidFill>
                <a:srgbClr val="F5E8D7"/>
              </a:solidFill>
              <a:ln w="25400" cap="flat">
                <a:solidFill>
                  <a:srgbClr val="E4C192"/>
                </a:solidFill>
                <a:prstDash val="solid"/>
                <a:miter lim="800000"/>
              </a:ln>
              <a:effectLst>
                <a:outerShdw dist="101600" dir="2700000" rotWithShape="0">
                  <a:srgbClr val="80808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600" b="1"/>
                </a:pPr>
                <a:endParaRPr/>
              </a:p>
            </p:txBody>
          </p:sp>
          <p:sp>
            <p:nvSpPr>
              <p:cNvPr id="1484" name="Morphine"/>
              <p:cNvSpPr txBox="1"/>
              <p:nvPr/>
            </p:nvSpPr>
            <p:spPr>
              <a:xfrm>
                <a:off x="25400" y="15874"/>
                <a:ext cx="953142" cy="369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1800"/>
                </a:lvl1pPr>
              </a:lstStyle>
              <a:p>
                <a:pPr>
                  <a:defRPr sz="1600" b="1"/>
                </a:pPr>
                <a:r>
                  <a:rPr sz="1800" b="0" dirty="0" err="1"/>
                  <a:t>Mor</a:t>
                </a:r>
                <a:r>
                  <a:rPr lang="en-US" sz="1800" b="0" dirty="0" err="1"/>
                  <a:t>fina</a:t>
                </a:r>
                <a:endParaRPr sz="1800" b="0" dirty="0"/>
              </a:p>
            </p:txBody>
          </p:sp>
        </p:grpSp>
      </p:grpSp>
      <p:grpSp>
        <p:nvGrpSpPr>
          <p:cNvPr id="1489" name="Group"/>
          <p:cNvGrpSpPr/>
          <p:nvPr/>
        </p:nvGrpSpPr>
        <p:grpSpPr>
          <a:xfrm>
            <a:off x="5364172" y="4719637"/>
            <a:ext cx="1662114" cy="1270001"/>
            <a:chOff x="0" y="0"/>
            <a:chExt cx="1662113" cy="1270000"/>
          </a:xfrm>
        </p:grpSpPr>
        <p:sp>
          <p:nvSpPr>
            <p:cNvPr id="1487" name="basic"/>
            <p:cNvSpPr/>
            <p:nvPr/>
          </p:nvSpPr>
          <p:spPr>
            <a:xfrm>
              <a:off x="392113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4D4D4D"/>
                  </a:solidFill>
                </a:defRPr>
              </a:lvl1pPr>
            </a:lstStyle>
            <a:p>
              <a:pPr>
                <a:defRPr b="1">
                  <a:solidFill>
                    <a:srgbClr val="000000"/>
                  </a:solidFill>
                </a:defRPr>
              </a:pPr>
              <a:r>
                <a:rPr b="0" dirty="0" err="1">
                  <a:solidFill>
                    <a:srgbClr val="4D4D4D"/>
                  </a:solidFill>
                </a:rPr>
                <a:t>basic</a:t>
              </a:r>
              <a:r>
                <a:rPr lang="en-US" b="0" dirty="0" err="1">
                  <a:solidFill>
                    <a:srgbClr val="4D4D4D"/>
                  </a:solidFill>
                </a:rPr>
                <a:t>o</a:t>
              </a:r>
              <a:r>
                <a:rPr b="0" dirty="0">
                  <a:solidFill>
                    <a:srgbClr val="4D4D4D"/>
                  </a:solidFill>
                </a:rPr>
                <a:t> </a:t>
              </a:r>
            </a:p>
          </p:txBody>
        </p:sp>
        <p:sp>
          <p:nvSpPr>
            <p:cNvPr id="1488" name="Line"/>
            <p:cNvSpPr/>
            <p:nvPr/>
          </p:nvSpPr>
          <p:spPr>
            <a:xfrm flipH="1" flipV="1">
              <a:off x="0" y="182562"/>
              <a:ext cx="360363" cy="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grpSp>
        <p:nvGrpSpPr>
          <p:cNvPr id="1493" name="Group"/>
          <p:cNvGrpSpPr/>
          <p:nvPr/>
        </p:nvGrpSpPr>
        <p:grpSpPr>
          <a:xfrm>
            <a:off x="1979613" y="3783011"/>
            <a:ext cx="1368427" cy="1511303"/>
            <a:chOff x="0" y="-1"/>
            <a:chExt cx="1368426" cy="1511302"/>
          </a:xfrm>
        </p:grpSpPr>
        <p:sp>
          <p:nvSpPr>
            <p:cNvPr id="1490" name="acidic"/>
            <p:cNvSpPr txBox="1"/>
            <p:nvPr/>
          </p:nvSpPr>
          <p:spPr>
            <a:xfrm>
              <a:off x="0" y="503237"/>
              <a:ext cx="63254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4D4D4D"/>
                  </a:solidFill>
                </a:defRPr>
              </a:lvl1pPr>
            </a:lstStyle>
            <a:p>
              <a:pPr>
                <a:defRPr b="1">
                  <a:solidFill>
                    <a:srgbClr val="000000"/>
                  </a:solidFill>
                </a:defRPr>
              </a:pPr>
              <a:r>
                <a:rPr b="0" dirty="0" err="1">
                  <a:solidFill>
                    <a:srgbClr val="4D4D4D"/>
                  </a:solidFill>
                </a:rPr>
                <a:t>acid</a:t>
              </a:r>
              <a:r>
                <a:rPr lang="en-US" b="0" dirty="0" err="1">
                  <a:solidFill>
                    <a:srgbClr val="4D4D4D"/>
                  </a:solidFill>
                </a:rPr>
                <a:t>o</a:t>
              </a:r>
              <a:endParaRPr b="0" dirty="0">
                <a:solidFill>
                  <a:srgbClr val="4D4D4D"/>
                </a:solidFill>
              </a:endParaRPr>
            </a:p>
          </p:txBody>
        </p:sp>
        <p:sp>
          <p:nvSpPr>
            <p:cNvPr id="1491" name="Line"/>
            <p:cNvSpPr/>
            <p:nvPr/>
          </p:nvSpPr>
          <p:spPr>
            <a:xfrm flipV="1">
              <a:off x="936625" y="-1"/>
              <a:ext cx="431801" cy="64770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  <p:sp>
          <p:nvSpPr>
            <p:cNvPr id="1492" name="Line"/>
            <p:cNvSpPr/>
            <p:nvPr/>
          </p:nvSpPr>
          <p:spPr>
            <a:xfrm>
              <a:off x="863600" y="863599"/>
              <a:ext cx="431800" cy="64770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grpSp>
        <p:nvGrpSpPr>
          <p:cNvPr id="1497" name="Group"/>
          <p:cNvGrpSpPr/>
          <p:nvPr/>
        </p:nvGrpSpPr>
        <p:grpSpPr>
          <a:xfrm>
            <a:off x="3779843" y="3206750"/>
            <a:ext cx="1604243" cy="504826"/>
            <a:chOff x="0" y="0"/>
            <a:chExt cx="1604241" cy="504825"/>
          </a:xfrm>
        </p:grpSpPr>
        <p:sp>
          <p:nvSpPr>
            <p:cNvPr id="1494" name="basic"/>
            <p:cNvSpPr txBox="1"/>
            <p:nvPr/>
          </p:nvSpPr>
          <p:spPr>
            <a:xfrm>
              <a:off x="792162" y="0"/>
              <a:ext cx="81207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4D4D4D"/>
                  </a:solidFill>
                </a:defRPr>
              </a:lvl1pPr>
            </a:lstStyle>
            <a:p>
              <a:pPr>
                <a:defRPr b="1">
                  <a:solidFill>
                    <a:srgbClr val="000000"/>
                  </a:solidFill>
                </a:defRPr>
              </a:pPr>
              <a:r>
                <a:rPr b="0" dirty="0" err="1">
                  <a:solidFill>
                    <a:srgbClr val="4D4D4D"/>
                  </a:solidFill>
                </a:rPr>
                <a:t>basic</a:t>
              </a:r>
              <a:r>
                <a:rPr lang="en-US" b="0" dirty="0" err="1">
                  <a:solidFill>
                    <a:srgbClr val="4D4D4D"/>
                  </a:solidFill>
                </a:rPr>
                <a:t>o</a:t>
              </a:r>
              <a:r>
                <a:rPr b="0" dirty="0">
                  <a:solidFill>
                    <a:srgbClr val="4D4D4D"/>
                  </a:solidFill>
                </a:rPr>
                <a:t> </a:t>
              </a:r>
            </a:p>
          </p:txBody>
        </p:sp>
        <p:sp>
          <p:nvSpPr>
            <p:cNvPr id="1495" name="Line"/>
            <p:cNvSpPr/>
            <p:nvPr/>
          </p:nvSpPr>
          <p:spPr>
            <a:xfrm flipH="1">
              <a:off x="0" y="144462"/>
              <a:ext cx="720726" cy="215901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  <p:sp>
          <p:nvSpPr>
            <p:cNvPr id="1496" name="Line"/>
            <p:cNvSpPr/>
            <p:nvPr/>
          </p:nvSpPr>
          <p:spPr>
            <a:xfrm flipH="1">
              <a:off x="647700" y="360362"/>
              <a:ext cx="360363" cy="1444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grpSp>
        <p:nvGrpSpPr>
          <p:cNvPr id="1500" name="Group"/>
          <p:cNvGrpSpPr/>
          <p:nvPr/>
        </p:nvGrpSpPr>
        <p:grpSpPr>
          <a:xfrm>
            <a:off x="4427537" y="5367337"/>
            <a:ext cx="1270001" cy="1773239"/>
            <a:chOff x="0" y="0"/>
            <a:chExt cx="1270000" cy="1773237"/>
          </a:xfrm>
        </p:grpSpPr>
        <p:sp>
          <p:nvSpPr>
            <p:cNvPr id="1498" name="basic"/>
            <p:cNvSpPr/>
            <p:nvPr/>
          </p:nvSpPr>
          <p:spPr>
            <a:xfrm>
              <a:off x="0" y="503237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4D4D4D"/>
                  </a:solidFill>
                </a:defRPr>
              </a:lvl1pPr>
            </a:lstStyle>
            <a:p>
              <a:pPr>
                <a:defRPr b="1">
                  <a:solidFill>
                    <a:srgbClr val="000000"/>
                  </a:solidFill>
                </a:defRPr>
              </a:pPr>
              <a:r>
                <a:rPr b="0" dirty="0" err="1">
                  <a:solidFill>
                    <a:srgbClr val="4D4D4D"/>
                  </a:solidFill>
                </a:rPr>
                <a:t>basic</a:t>
              </a:r>
              <a:r>
                <a:rPr lang="en-US" b="0" dirty="0" err="1">
                  <a:solidFill>
                    <a:srgbClr val="4D4D4D"/>
                  </a:solidFill>
                </a:rPr>
                <a:t>o</a:t>
              </a:r>
              <a:endParaRPr b="0" dirty="0">
                <a:solidFill>
                  <a:srgbClr val="4D4D4D"/>
                </a:solidFill>
              </a:endParaRPr>
            </a:p>
          </p:txBody>
        </p:sp>
        <p:sp>
          <p:nvSpPr>
            <p:cNvPr id="1499" name="Line"/>
            <p:cNvSpPr/>
            <p:nvPr/>
          </p:nvSpPr>
          <p:spPr>
            <a:xfrm flipH="1" flipV="1">
              <a:off x="73024" y="-1"/>
              <a:ext cx="431802" cy="431802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grpSp>
        <p:nvGrpSpPr>
          <p:cNvPr id="1503" name="Group"/>
          <p:cNvGrpSpPr/>
          <p:nvPr/>
        </p:nvGrpSpPr>
        <p:grpSpPr>
          <a:xfrm>
            <a:off x="1975398" y="4652448"/>
            <a:ext cx="1589088" cy="1270001"/>
            <a:chOff x="0" y="0"/>
            <a:chExt cx="1589087" cy="1270000"/>
          </a:xfrm>
        </p:grpSpPr>
        <p:sp>
          <p:nvSpPr>
            <p:cNvPr id="1501" name="basic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4D4D4D"/>
                  </a:solidFill>
                </a:defRPr>
              </a:lvl1pPr>
            </a:lstStyle>
            <a:p>
              <a:pPr>
                <a:defRPr b="1">
                  <a:solidFill>
                    <a:srgbClr val="000000"/>
                  </a:solidFill>
                </a:defRPr>
              </a:pPr>
              <a:r>
                <a:rPr b="0" dirty="0" err="1">
                  <a:solidFill>
                    <a:srgbClr val="4D4D4D"/>
                  </a:solidFill>
                </a:rPr>
                <a:t>basic</a:t>
              </a:r>
              <a:r>
                <a:rPr lang="en-US" b="0" dirty="0" err="1">
                  <a:solidFill>
                    <a:srgbClr val="4D4D4D"/>
                  </a:solidFill>
                </a:rPr>
                <a:t>o</a:t>
              </a:r>
              <a:endParaRPr b="0" dirty="0">
                <a:solidFill>
                  <a:srgbClr val="4D4D4D"/>
                </a:solidFill>
              </a:endParaRPr>
            </a:p>
          </p:txBody>
        </p:sp>
        <p:sp>
          <p:nvSpPr>
            <p:cNvPr id="1502" name="Line"/>
            <p:cNvSpPr/>
            <p:nvPr/>
          </p:nvSpPr>
          <p:spPr>
            <a:xfrm flipV="1">
              <a:off x="796925" y="0"/>
              <a:ext cx="792163" cy="21748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sp>
        <p:nvSpPr>
          <p:cNvPr id="1504" name="Brønsted-Lowry Acids and Bases"/>
          <p:cNvSpPr txBox="1">
            <a:spLocks noGrp="1"/>
          </p:cNvSpPr>
          <p:nvPr>
            <p:ph type="title"/>
          </p:nvPr>
        </p:nvSpPr>
        <p:spPr>
          <a:xfrm>
            <a:off x="323528" y="116631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Acidi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Basi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Brønsted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-Lowry</a:t>
            </a:r>
          </a:p>
        </p:txBody>
      </p:sp>
    </p:spTree>
    <p:extLst>
      <p:ext uri="{BB962C8B-B14F-4D97-AF65-F5344CB8AC3E}">
        <p14:creationId xmlns:p14="http://schemas.microsoft.com/office/powerpoint/2010/main" val="38658696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Acidi e basi di Lewis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95968"/>
            <a:ext cx="7886700" cy="4351338"/>
          </a:xfrm>
        </p:spPr>
        <p:txBody>
          <a:bodyPr/>
          <a:lstStyle/>
          <a:p>
            <a:r>
              <a:rPr lang="it-IT" dirty="0"/>
              <a:t>Acido di Lewis: una specie che può formare un nuovo legame covalente accettando una coppia di elettroni</a:t>
            </a:r>
          </a:p>
          <a:p>
            <a:r>
              <a:rPr lang="it-IT" dirty="0"/>
              <a:t>Base di Lewis: una specie che può formare un nuovo legame covalente donando una coppia di elettroni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14E8DBC5-1B4E-4A18-AE05-C0D014B39B26}"/>
              </a:ext>
            </a:extLst>
          </p:cNvPr>
          <p:cNvGrpSpPr/>
          <p:nvPr/>
        </p:nvGrpSpPr>
        <p:grpSpPr>
          <a:xfrm>
            <a:off x="3682998" y="4500562"/>
            <a:ext cx="2403476" cy="2844801"/>
            <a:chOff x="0" y="0"/>
            <a:chExt cx="2403475" cy="2844800"/>
          </a:xfrm>
        </p:grpSpPr>
        <p:pic>
          <p:nvPicPr>
            <p:cNvPr id="6" name="image9.png" descr="image9.png">
              <a:extLst>
                <a:ext uri="{FF2B5EF4-FFF2-40B4-BE49-F238E27FC236}">
                  <a16:creationId xmlns:a16="http://schemas.microsoft.com/office/drawing/2014/main" id="{E7F6ECAD-6FEB-4332-B81F-DC4B83398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7194" r="34962"/>
            <a:stretch>
              <a:fillRect/>
            </a:stretch>
          </p:blipFill>
          <p:spPr>
            <a:xfrm>
              <a:off x="0" y="704850"/>
              <a:ext cx="1763713" cy="947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empty">
              <a:extLst>
                <a:ext uri="{FF2B5EF4-FFF2-40B4-BE49-F238E27FC236}">
                  <a16:creationId xmlns:a16="http://schemas.microsoft.com/office/drawing/2014/main" id="{7F4D6FA1-4738-4049-90D1-D7A69A38BCAB}"/>
                </a:ext>
              </a:extLst>
            </p:cNvPr>
            <p:cNvSpPr/>
            <p:nvPr/>
          </p:nvSpPr>
          <p:spPr>
            <a:xfrm>
              <a:off x="1133475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>
                  <a:solidFill>
                    <a:srgbClr val="4D4D4D"/>
                  </a:solidFill>
                </a:defRPr>
              </a:lvl1pPr>
            </a:lstStyle>
            <a:p>
              <a:pPr>
                <a:defRPr sz="1600" b="1">
                  <a:solidFill>
                    <a:srgbClr val="000000"/>
                  </a:solidFill>
                </a:defRPr>
              </a:pPr>
              <a:r>
                <a:rPr lang="it-IT" sz="1800" b="0" dirty="0">
                  <a:solidFill>
                    <a:srgbClr val="4D4D4D"/>
                  </a:solidFill>
                </a:rPr>
                <a:t>Orbitale Vuoto </a:t>
              </a:r>
              <a:endParaRPr sz="1800" b="0" dirty="0">
                <a:solidFill>
                  <a:srgbClr val="4D4D4D"/>
                </a:solidFill>
              </a:endParaRPr>
            </a:p>
          </p:txBody>
        </p:sp>
        <p:sp>
          <p:nvSpPr>
            <p:cNvPr id="8" name="Lewis acid">
              <a:extLst>
                <a:ext uri="{FF2B5EF4-FFF2-40B4-BE49-F238E27FC236}">
                  <a16:creationId xmlns:a16="http://schemas.microsoft.com/office/drawing/2014/main" id="{CF3C633F-5BAA-4ADB-A7D0-761833D71B10}"/>
                </a:ext>
              </a:extLst>
            </p:cNvPr>
            <p:cNvSpPr/>
            <p:nvPr/>
          </p:nvSpPr>
          <p:spPr>
            <a:xfrm>
              <a:off x="26987" y="15748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="1">
                  <a:solidFill>
                    <a:srgbClr val="4D4D4D"/>
                  </a:solidFill>
                </a:defRPr>
              </a:lvl1pPr>
            </a:lstStyle>
            <a:p>
              <a:pPr>
                <a:defRPr sz="1600">
                  <a:solidFill>
                    <a:srgbClr val="000000"/>
                  </a:solidFill>
                </a:defRPr>
              </a:pPr>
              <a:r>
                <a:rPr lang="en-US" sz="1800" dirty="0" err="1">
                  <a:solidFill>
                    <a:srgbClr val="4D4D4D"/>
                  </a:solidFill>
                </a:rPr>
                <a:t>Acido</a:t>
              </a:r>
              <a:r>
                <a:rPr lang="en-US" sz="1800" dirty="0">
                  <a:solidFill>
                    <a:srgbClr val="4D4D4D"/>
                  </a:solidFill>
                </a:rPr>
                <a:t> di Lewis</a:t>
              </a:r>
              <a:endParaRPr sz="1800" dirty="0">
                <a:solidFill>
                  <a:srgbClr val="4D4D4D"/>
                </a:solidFill>
              </a:endParaRPr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258C3BB8-109A-402D-B75C-B58357F145E1}"/>
                </a:ext>
              </a:extLst>
            </p:cNvPr>
            <p:cNvSpPr/>
            <p:nvPr/>
          </p:nvSpPr>
          <p:spPr>
            <a:xfrm flipH="1">
              <a:off x="739775" y="398462"/>
              <a:ext cx="431801" cy="3603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pic>
        <p:nvPicPr>
          <p:cNvPr id="10" name="image9.png" descr="image9.png">
            <a:extLst>
              <a:ext uri="{FF2B5EF4-FFF2-40B4-BE49-F238E27FC236}">
                <a16:creationId xmlns:a16="http://schemas.microsoft.com/office/drawing/2014/main" id="{346773F2-D5D4-4908-AFAC-EAD003A5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694"/>
          <a:stretch>
            <a:fillRect/>
          </a:stretch>
        </p:blipFill>
        <p:spPr>
          <a:xfrm>
            <a:off x="5524499" y="5168900"/>
            <a:ext cx="2046289" cy="947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">
            <a:extLst>
              <a:ext uri="{FF2B5EF4-FFF2-40B4-BE49-F238E27FC236}">
                <a16:creationId xmlns:a16="http://schemas.microsoft.com/office/drawing/2014/main" id="{67E9EF3F-02B8-44FD-9B1D-6FE80FC6C65D}"/>
              </a:ext>
            </a:extLst>
          </p:cNvPr>
          <p:cNvGrpSpPr/>
          <p:nvPr/>
        </p:nvGrpSpPr>
        <p:grpSpPr>
          <a:xfrm>
            <a:off x="1154111" y="4473575"/>
            <a:ext cx="2057215" cy="1942543"/>
            <a:chOff x="0" y="0"/>
            <a:chExt cx="2057213" cy="1942542"/>
          </a:xfrm>
        </p:grpSpPr>
        <p:sp>
          <p:nvSpPr>
            <p:cNvPr id="12" name="full">
              <a:extLst>
                <a:ext uri="{FF2B5EF4-FFF2-40B4-BE49-F238E27FC236}">
                  <a16:creationId xmlns:a16="http://schemas.microsoft.com/office/drawing/2014/main" id="{E34BB612-5FEC-4040-9C3C-D8107299248E}"/>
                </a:ext>
              </a:extLst>
            </p:cNvPr>
            <p:cNvSpPr txBox="1"/>
            <p:nvPr/>
          </p:nvSpPr>
          <p:spPr>
            <a:xfrm>
              <a:off x="0" y="0"/>
              <a:ext cx="143923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>
                  <a:solidFill>
                    <a:srgbClr val="4D4D4D"/>
                  </a:solidFill>
                </a:defRPr>
              </a:lvl1pPr>
            </a:lstStyle>
            <a:p>
              <a:pPr>
                <a:defRPr sz="1600" b="1">
                  <a:solidFill>
                    <a:srgbClr val="000000"/>
                  </a:solidFill>
                </a:defRPr>
              </a:pPr>
              <a:r>
                <a:rPr lang="en-US" sz="1800" b="0" dirty="0" err="1">
                  <a:solidFill>
                    <a:srgbClr val="4D4D4D"/>
                  </a:solidFill>
                </a:rPr>
                <a:t>Orbitale</a:t>
              </a:r>
              <a:r>
                <a:rPr lang="en-US" sz="1800" b="0" dirty="0">
                  <a:solidFill>
                    <a:srgbClr val="4D4D4D"/>
                  </a:solidFill>
                </a:rPr>
                <a:t> </a:t>
              </a:r>
              <a:r>
                <a:rPr lang="en-US" sz="1800" b="0" dirty="0" err="1">
                  <a:solidFill>
                    <a:srgbClr val="4D4D4D"/>
                  </a:solidFill>
                </a:rPr>
                <a:t>pieno</a:t>
              </a:r>
              <a:endParaRPr sz="1800" b="0" dirty="0">
                <a:solidFill>
                  <a:srgbClr val="4D4D4D"/>
                </a:solidFill>
              </a:endParaRPr>
            </a:p>
          </p:txBody>
        </p:sp>
        <p:sp>
          <p:nvSpPr>
            <p:cNvPr id="13" name="Lewis base">
              <a:extLst>
                <a:ext uri="{FF2B5EF4-FFF2-40B4-BE49-F238E27FC236}">
                  <a16:creationId xmlns:a16="http://schemas.microsoft.com/office/drawing/2014/main" id="{0EB6C3BA-13E6-4605-9F5D-EB2E3DF31BCA}"/>
                </a:ext>
              </a:extLst>
            </p:cNvPr>
            <p:cNvSpPr txBox="1"/>
            <p:nvPr/>
          </p:nvSpPr>
          <p:spPr>
            <a:xfrm>
              <a:off x="204787" y="1573212"/>
              <a:ext cx="185242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800" b="1">
                  <a:solidFill>
                    <a:srgbClr val="4D4D4D"/>
                  </a:solidFill>
                </a:defRPr>
              </a:lvl1pPr>
            </a:lstStyle>
            <a:p>
              <a:pPr>
                <a:defRPr sz="1600">
                  <a:solidFill>
                    <a:srgbClr val="000000"/>
                  </a:solidFill>
                </a:defRPr>
              </a:pPr>
              <a:r>
                <a:rPr lang="en-US" sz="1800" dirty="0">
                  <a:solidFill>
                    <a:srgbClr val="4D4D4D"/>
                  </a:solidFill>
                </a:rPr>
                <a:t>Base di Lewis</a:t>
              </a:r>
              <a:endParaRPr sz="1800" dirty="0">
                <a:solidFill>
                  <a:srgbClr val="4D4D4D"/>
                </a:solidFill>
              </a:endParaRPr>
            </a:p>
          </p:txBody>
        </p:sp>
        <p:pic>
          <p:nvPicPr>
            <p:cNvPr id="14" name="image9.png" descr="image9.png">
              <a:extLst>
                <a:ext uri="{FF2B5EF4-FFF2-40B4-BE49-F238E27FC236}">
                  <a16:creationId xmlns:a16="http://schemas.microsoft.com/office/drawing/2014/main" id="{B37AC6DE-5EED-4879-8BC8-ADFD26AF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71414"/>
            <a:stretch>
              <a:fillRect/>
            </a:stretch>
          </p:blipFill>
          <p:spPr>
            <a:xfrm>
              <a:off x="131762" y="706437"/>
              <a:ext cx="1811338" cy="947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Line">
              <a:extLst>
                <a:ext uri="{FF2B5EF4-FFF2-40B4-BE49-F238E27FC236}">
                  <a16:creationId xmlns:a16="http://schemas.microsoft.com/office/drawing/2014/main" id="{9B978104-3F3C-4EAB-AD02-BC8953404E00}"/>
                </a:ext>
              </a:extLst>
            </p:cNvPr>
            <p:cNvSpPr/>
            <p:nvPr/>
          </p:nvSpPr>
          <p:spPr>
            <a:xfrm>
              <a:off x="493712" y="398462"/>
              <a:ext cx="431801" cy="36036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sp>
        <p:nvSpPr>
          <p:cNvPr id="16" name="+">
            <a:extLst>
              <a:ext uri="{FF2B5EF4-FFF2-40B4-BE49-F238E27FC236}">
                <a16:creationId xmlns:a16="http://schemas.microsoft.com/office/drawing/2014/main" id="{593D0C95-5E25-4843-97E0-418DEB3183AF}"/>
              </a:ext>
            </a:extLst>
          </p:cNvPr>
          <p:cNvSpPr txBox="1"/>
          <p:nvPr/>
        </p:nvSpPr>
        <p:spPr>
          <a:xfrm>
            <a:off x="3209924" y="5508625"/>
            <a:ext cx="270432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>
              <a:defRPr b="1"/>
            </a:pPr>
            <a:r>
              <a:rPr b="0"/>
              <a:t>+</a:t>
            </a:r>
          </a:p>
        </p:txBody>
      </p:sp>
      <p:sp>
        <p:nvSpPr>
          <p:cNvPr id="17" name="product">
            <a:extLst>
              <a:ext uri="{FF2B5EF4-FFF2-40B4-BE49-F238E27FC236}">
                <a16:creationId xmlns:a16="http://schemas.microsoft.com/office/drawing/2014/main" id="{9E7435A3-C46E-4104-9D87-FEFC9EEDDCE1}"/>
              </a:ext>
            </a:extLst>
          </p:cNvPr>
          <p:cNvSpPr txBox="1"/>
          <p:nvPr/>
        </p:nvSpPr>
        <p:spPr>
          <a:xfrm>
            <a:off x="6359723" y="6022974"/>
            <a:ext cx="12272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rgbClr val="4D4D4D"/>
                </a:solidFill>
              </a:defRPr>
            </a:lvl1pPr>
          </a:lstStyle>
          <a:p>
            <a:pPr>
              <a:defRPr sz="1600">
                <a:solidFill>
                  <a:srgbClr val="000000"/>
                </a:solidFill>
              </a:defRPr>
            </a:pPr>
            <a:r>
              <a:rPr lang="en-US" sz="1800" dirty="0" err="1">
                <a:solidFill>
                  <a:srgbClr val="4D4D4D"/>
                </a:solidFill>
              </a:rPr>
              <a:t>Prodotto</a:t>
            </a:r>
            <a:endParaRPr sz="18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56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roup"/>
          <p:cNvGrpSpPr/>
          <p:nvPr/>
        </p:nvGrpSpPr>
        <p:grpSpPr>
          <a:xfrm>
            <a:off x="1042987" y="2618158"/>
            <a:ext cx="6645276" cy="1458914"/>
            <a:chOff x="0" y="0"/>
            <a:chExt cx="6645275" cy="1458913"/>
          </a:xfrm>
        </p:grpSpPr>
        <p:grpSp>
          <p:nvGrpSpPr>
            <p:cNvPr id="1527" name="Group"/>
            <p:cNvGrpSpPr/>
            <p:nvPr/>
          </p:nvGrpSpPr>
          <p:grpSpPr>
            <a:xfrm>
              <a:off x="-1" y="738188"/>
              <a:ext cx="2684464" cy="720726"/>
              <a:chOff x="0" y="0"/>
              <a:chExt cx="2684462" cy="720725"/>
            </a:xfrm>
          </p:grpSpPr>
          <p:sp>
            <p:nvSpPr>
              <p:cNvPr id="1525" name="Rectangle"/>
              <p:cNvSpPr/>
              <p:nvPr/>
            </p:nvSpPr>
            <p:spPr>
              <a:xfrm>
                <a:off x="50799" y="0"/>
                <a:ext cx="2592389" cy="720725"/>
              </a:xfrm>
              <a:prstGeom prst="rect">
                <a:avLst/>
              </a:prstGeom>
              <a:solidFill>
                <a:srgbClr val="F5E8D7"/>
              </a:solidFill>
              <a:ln w="25400" cap="flat">
                <a:solidFill>
                  <a:srgbClr val="E4C192"/>
                </a:solidFill>
                <a:prstDash val="solid"/>
                <a:miter lim="800000"/>
              </a:ln>
              <a:effectLst>
                <a:outerShdw dist="101600" dir="2700000" rotWithShape="0">
                  <a:srgbClr val="80808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600" b="1"/>
                </a:pPr>
                <a:endParaRPr/>
              </a:p>
            </p:txBody>
          </p:sp>
          <p:sp>
            <p:nvSpPr>
              <p:cNvPr id="1526" name="Brønsted-Lowry and Lewis acids"/>
              <p:cNvSpPr txBox="1"/>
              <p:nvPr/>
            </p:nvSpPr>
            <p:spPr>
              <a:xfrm>
                <a:off x="-1" y="39687"/>
                <a:ext cx="2684464" cy="574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600" b="1"/>
                </a:pPr>
                <a:r>
                  <a:rPr b="0"/>
                  <a:t>Brønsted-Lowry </a:t>
                </a:r>
                <a:r>
                  <a:rPr b="0">
                    <a:solidFill>
                      <a:srgbClr val="CC0066"/>
                    </a:solidFill>
                  </a:rPr>
                  <a:t>and</a:t>
                </a:r>
                <a:r>
                  <a:rPr b="0"/>
                  <a:t> Lewis acids </a:t>
                </a:r>
              </a:p>
            </p:txBody>
          </p:sp>
        </p:grpSp>
        <p:grpSp>
          <p:nvGrpSpPr>
            <p:cNvPr id="1530" name="Group"/>
            <p:cNvGrpSpPr/>
            <p:nvPr/>
          </p:nvGrpSpPr>
          <p:grpSpPr>
            <a:xfrm>
              <a:off x="3960812" y="738188"/>
              <a:ext cx="2684464" cy="504826"/>
              <a:chOff x="0" y="0"/>
              <a:chExt cx="2684463" cy="504825"/>
            </a:xfrm>
          </p:grpSpPr>
          <p:sp>
            <p:nvSpPr>
              <p:cNvPr id="1528" name="Rectangle"/>
              <p:cNvSpPr/>
              <p:nvPr/>
            </p:nvSpPr>
            <p:spPr>
              <a:xfrm>
                <a:off x="261937" y="0"/>
                <a:ext cx="2159001" cy="504825"/>
              </a:xfrm>
              <a:prstGeom prst="rect">
                <a:avLst/>
              </a:prstGeom>
              <a:solidFill>
                <a:srgbClr val="F5E8D7"/>
              </a:solidFill>
              <a:ln w="25400" cap="flat">
                <a:solidFill>
                  <a:srgbClr val="E4C192"/>
                </a:solidFill>
                <a:prstDash val="solid"/>
                <a:miter lim="800000"/>
              </a:ln>
              <a:effectLst>
                <a:outerShdw dist="101600" dir="2700000" rotWithShape="0">
                  <a:srgbClr val="80808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600" b="1"/>
                </a:pPr>
                <a:endParaRPr/>
              </a:p>
            </p:txBody>
          </p:sp>
          <p:sp>
            <p:nvSpPr>
              <p:cNvPr id="1529" name="Lewis acids"/>
              <p:cNvSpPr txBox="1"/>
              <p:nvPr/>
            </p:nvSpPr>
            <p:spPr>
              <a:xfrm>
                <a:off x="-1" y="69849"/>
                <a:ext cx="2684465" cy="332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algn="ctr">
                  <a:defRPr sz="1600" b="1"/>
                </a:pPr>
                <a:r>
                  <a:rPr b="0"/>
                  <a:t>Lewis acids </a:t>
                </a:r>
              </a:p>
            </p:txBody>
          </p:sp>
        </p:grpSp>
        <p:grpSp>
          <p:nvGrpSpPr>
            <p:cNvPr id="1533" name="Group"/>
            <p:cNvGrpSpPr/>
            <p:nvPr/>
          </p:nvGrpSpPr>
          <p:grpSpPr>
            <a:xfrm>
              <a:off x="360361" y="-1"/>
              <a:ext cx="1860551" cy="468312"/>
              <a:chOff x="0" y="0"/>
              <a:chExt cx="1860550" cy="468310"/>
            </a:xfrm>
          </p:grpSpPr>
          <p:pic>
            <p:nvPicPr>
              <p:cNvPr id="1531" name="image10.png" descr="image10.png"/>
              <p:cNvPicPr>
                <a:picLocks noChangeAspect="1"/>
              </p:cNvPicPr>
              <p:nvPr/>
            </p:nvPicPr>
            <p:blipFill>
              <a:blip r:embed="rId2"/>
              <a:srcRect r="77969" b="7456"/>
              <a:stretch>
                <a:fillRect/>
              </a:stretch>
            </p:blipFill>
            <p:spPr>
              <a:xfrm>
                <a:off x="-1" y="0"/>
                <a:ext cx="647701" cy="4333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32" name="image10.png" descr="image10.png"/>
              <p:cNvPicPr>
                <a:picLocks noChangeAspect="1"/>
              </p:cNvPicPr>
              <p:nvPr/>
            </p:nvPicPr>
            <p:blipFill>
              <a:blip r:embed="rId2"/>
              <a:srcRect l="66145"/>
              <a:stretch>
                <a:fillRect/>
              </a:stretch>
            </p:blipFill>
            <p:spPr>
              <a:xfrm>
                <a:off x="865187" y="0"/>
                <a:ext cx="995363" cy="4683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534" name="image11.png" descr="image11.png"/>
            <p:cNvPicPr>
              <a:picLocks noChangeAspect="1"/>
            </p:cNvPicPr>
            <p:nvPr/>
          </p:nvPicPr>
          <p:blipFill>
            <a:blip r:embed="rId3"/>
            <a:srcRect l="274" r="74431"/>
            <a:stretch>
              <a:fillRect/>
            </a:stretch>
          </p:blipFill>
          <p:spPr>
            <a:xfrm>
              <a:off x="4606925" y="173487"/>
              <a:ext cx="590551" cy="286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5" name="image11.png" descr="image11.png"/>
            <p:cNvPicPr>
              <a:picLocks noChangeAspect="1"/>
            </p:cNvPicPr>
            <p:nvPr/>
          </p:nvPicPr>
          <p:blipFill>
            <a:blip r:embed="rId3"/>
            <a:srcRect l="72233"/>
            <a:stretch>
              <a:fillRect/>
            </a:stretch>
          </p:blipFill>
          <p:spPr>
            <a:xfrm>
              <a:off x="5476875" y="145232"/>
              <a:ext cx="658813" cy="2913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37" name="image12.png" descr="image12.png"/>
          <p:cNvPicPr>
            <a:picLocks noChangeAspect="1"/>
          </p:cNvPicPr>
          <p:nvPr/>
        </p:nvPicPr>
        <p:blipFill rotWithShape="1">
          <a:blip r:embed="rId4"/>
          <a:srcRect t="15125" b="11356"/>
          <a:stretch/>
        </p:blipFill>
        <p:spPr>
          <a:xfrm>
            <a:off x="1531793" y="5361039"/>
            <a:ext cx="6286500" cy="889347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All Brønsted-Lowry acids are Lewis acids. Not all Lewis acids are Brønsted-Lowry acids.…"/>
          <p:cNvSpPr txBox="1">
            <a:spLocks noGrp="1"/>
          </p:cNvSpPr>
          <p:nvPr>
            <p:ph type="body" idx="1"/>
          </p:nvPr>
        </p:nvSpPr>
        <p:spPr>
          <a:xfrm>
            <a:off x="395288" y="1183034"/>
            <a:ext cx="8424862" cy="4491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9162" indent="-299162">
              <a:lnSpc>
                <a:spcPct val="100000"/>
              </a:lnSpc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acidi</a:t>
            </a:r>
            <a:r>
              <a:rPr lang="en-US" dirty="0"/>
              <a:t> di </a:t>
            </a:r>
            <a:r>
              <a:rPr dirty="0"/>
              <a:t> </a:t>
            </a:r>
            <a:r>
              <a:rPr dirty="0" err="1"/>
              <a:t>Brønsted</a:t>
            </a:r>
            <a:r>
              <a:rPr dirty="0"/>
              <a:t>-Lowry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acidi</a:t>
            </a:r>
            <a:r>
              <a:rPr lang="en-US" dirty="0"/>
              <a:t> di </a:t>
            </a:r>
            <a:r>
              <a:rPr dirty="0"/>
              <a:t>Lewis</a:t>
            </a:r>
            <a:r>
              <a:rPr lang="en-US" dirty="0"/>
              <a:t>. Non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acidi</a:t>
            </a:r>
            <a:r>
              <a:rPr lang="en-US" dirty="0"/>
              <a:t> di </a:t>
            </a:r>
            <a:r>
              <a:rPr dirty="0"/>
              <a:t>Lewis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acidi</a:t>
            </a:r>
            <a:r>
              <a:rPr lang="en-US" dirty="0"/>
              <a:t> di </a:t>
            </a:r>
            <a:r>
              <a:rPr dirty="0" err="1"/>
              <a:t>Brønsted</a:t>
            </a:r>
            <a:r>
              <a:rPr dirty="0"/>
              <a:t>-Lowry.</a:t>
            </a:r>
          </a:p>
          <a:p>
            <a:pPr marL="299162" indent="-299162">
              <a:lnSpc>
                <a:spcPct val="100000"/>
              </a:lnSpc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r>
              <a:rPr lang="en-US" dirty="0"/>
              <a:t>Solo </a:t>
            </a:r>
            <a:r>
              <a:rPr lang="en-US" dirty="0" err="1"/>
              <a:t>speci</a:t>
            </a:r>
            <a:r>
              <a:rPr lang="en-US" dirty="0"/>
              <a:t> con </a:t>
            </a:r>
            <a:r>
              <a:rPr lang="en-US" dirty="0" err="1"/>
              <a:t>protoni</a:t>
            </a:r>
            <a:r>
              <a:rPr lang="en-US" dirty="0"/>
              <a:t> </a:t>
            </a:r>
            <a:r>
              <a:rPr lang="en-US" dirty="0" err="1"/>
              <a:t>ionizzabili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acidi</a:t>
            </a:r>
            <a:r>
              <a:rPr lang="en-US" dirty="0"/>
              <a:t> di BL </a:t>
            </a:r>
            <a:r>
              <a:rPr lang="en-US" dirty="0" err="1"/>
              <a:t>mentre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accettore</a:t>
            </a:r>
            <a:r>
              <a:rPr lang="en-US" dirty="0"/>
              <a:t> di </a:t>
            </a:r>
            <a:r>
              <a:rPr lang="en-US" dirty="0" err="1"/>
              <a:t>elettroni</a:t>
            </a:r>
            <a:r>
              <a:rPr lang="en-US" dirty="0"/>
              <a:t> è un </a:t>
            </a:r>
            <a:r>
              <a:rPr lang="en-US" dirty="0" err="1"/>
              <a:t>acido</a:t>
            </a:r>
            <a:r>
              <a:rPr lang="en-US" dirty="0"/>
              <a:t> di Lewis. </a:t>
            </a:r>
            <a:endParaRPr dirty="0"/>
          </a:p>
          <a:p>
            <a:pPr marL="299792" indent="-299792">
              <a:buClrTx/>
              <a:buSzPct val="125000"/>
              <a:buFont typeface="Verdana"/>
              <a:buChar char="•"/>
              <a:defRPr sz="1800"/>
            </a:pPr>
            <a:endParaRPr lang="en-US" dirty="0"/>
          </a:p>
          <a:p>
            <a:pPr marL="299792" indent="-299792">
              <a:buClrTx/>
              <a:buSzPct val="125000"/>
              <a:buFont typeface="Verdana"/>
              <a:buChar char="•"/>
              <a:defRPr sz="1800"/>
            </a:pPr>
            <a:endParaRPr lang="it-IT" dirty="0"/>
          </a:p>
          <a:p>
            <a:pPr marL="299792" indent="-299792">
              <a:buClrTx/>
              <a:buSzPct val="125000"/>
              <a:buFont typeface="Verdana"/>
              <a:buChar char="•"/>
              <a:defRPr sz="1800"/>
            </a:pPr>
            <a:endParaRPr dirty="0"/>
          </a:p>
          <a:p>
            <a:pPr marL="299162" indent="-299162">
              <a:lnSpc>
                <a:spcPct val="100000"/>
              </a:lnSpc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endParaRPr dirty="0"/>
          </a:p>
          <a:p>
            <a:pPr marL="299162" indent="-299162">
              <a:lnSpc>
                <a:spcPct val="100000"/>
              </a:lnSpc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endParaRPr dirty="0"/>
          </a:p>
          <a:p>
            <a:pPr marL="299162" indent="-299162">
              <a:lnSpc>
                <a:spcPct val="100000"/>
              </a:lnSpc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endParaRPr dirty="0"/>
          </a:p>
          <a:p>
            <a:pPr marL="299162" indent="-299162">
              <a:lnSpc>
                <a:spcPct val="100000"/>
              </a:lnSpc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basi</a:t>
            </a:r>
            <a:r>
              <a:rPr lang="en-US" dirty="0"/>
              <a:t> di </a:t>
            </a:r>
            <a:r>
              <a:rPr dirty="0"/>
              <a:t> </a:t>
            </a:r>
            <a:r>
              <a:rPr dirty="0" err="1"/>
              <a:t>Brønsted</a:t>
            </a:r>
            <a:r>
              <a:rPr dirty="0"/>
              <a:t>-Lowry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basi</a:t>
            </a:r>
            <a:r>
              <a:rPr lang="en-US" dirty="0"/>
              <a:t> di </a:t>
            </a:r>
            <a:r>
              <a:rPr dirty="0"/>
              <a:t>Lewis.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avere</a:t>
            </a:r>
            <a:r>
              <a:rPr lang="en-US" dirty="0"/>
              <a:t> un </a:t>
            </a:r>
            <a:r>
              <a:rPr dirty="0"/>
              <a:t>lone pair </a:t>
            </a:r>
            <a:r>
              <a:rPr lang="en-US" dirty="0"/>
              <a:t>o un </a:t>
            </a:r>
            <a:r>
              <a:rPr lang="en-US" dirty="0" err="1"/>
              <a:t>legame</a:t>
            </a:r>
            <a:r>
              <a:rPr dirty="0"/>
              <a:t>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dirty="0"/>
              <a:t>.</a:t>
            </a:r>
          </a:p>
        </p:txBody>
      </p:sp>
      <p:sp>
        <p:nvSpPr>
          <p:cNvPr id="19" name="Lewis Acids and Bases">
            <a:extLst>
              <a:ext uri="{FF2B5EF4-FFF2-40B4-BE49-F238E27FC236}">
                <a16:creationId xmlns:a16="http://schemas.microsoft.com/office/drawing/2014/main" id="{F0460890-1EE2-414F-B378-0732D17CB560}"/>
              </a:ext>
            </a:extLst>
          </p:cNvPr>
          <p:cNvSpPr txBox="1">
            <a:spLocks/>
          </p:cNvSpPr>
          <p:nvPr/>
        </p:nvSpPr>
        <p:spPr>
          <a:xfrm>
            <a:off x="395288" y="115887"/>
            <a:ext cx="8424862" cy="70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hangingPunct="1">
              <a:defRPr>
                <a:effectLst/>
              </a:defRPr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 e Basi di Lewis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47C51-70F4-4EF0-AD08-DE781C7A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 e basi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CACB4-C615-48CE-87DF-DB23C239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1884: Acidi e basi secondo </a:t>
            </a:r>
            <a:r>
              <a:rPr lang="it-IT" sz="2400" dirty="0" err="1"/>
              <a:t>Arrhenius</a:t>
            </a:r>
            <a:r>
              <a:rPr lang="it-IT" sz="2400" dirty="0"/>
              <a:t>: un acido sciolto in H</a:t>
            </a:r>
            <a:r>
              <a:rPr lang="it-IT" sz="2400" baseline="-25000" dirty="0"/>
              <a:t>2</a:t>
            </a:r>
            <a:r>
              <a:rPr lang="it-IT" sz="2400" dirty="0"/>
              <a:t>O produce protoni, una base sciolta in H</a:t>
            </a:r>
            <a:r>
              <a:rPr lang="it-IT" sz="2400" baseline="-25000" dirty="0"/>
              <a:t>2</a:t>
            </a:r>
            <a:r>
              <a:rPr lang="it-IT" sz="2400" dirty="0"/>
              <a:t>O produce ioni OH</a:t>
            </a:r>
            <a:r>
              <a:rPr lang="it-IT" sz="2400" baseline="30000" dirty="0"/>
              <a:t>-</a:t>
            </a:r>
          </a:p>
          <a:p>
            <a:r>
              <a:rPr lang="it-IT" sz="2400" dirty="0"/>
              <a:t>1923: Acidi e basi di </a:t>
            </a:r>
            <a:r>
              <a:rPr lang="it-IT" sz="2400" dirty="0" err="1"/>
              <a:t>Brønsted-Lowry</a:t>
            </a:r>
            <a:r>
              <a:rPr lang="it-IT" sz="2400" dirty="0"/>
              <a:t>: descrive gli acidi come donatori di protoni e le basi come accettori di protoni</a:t>
            </a:r>
          </a:p>
          <a:p>
            <a:r>
              <a:rPr lang="it-IT" sz="2400" dirty="0"/>
              <a:t>1923: Acidi e basi di Lewis: nella formazione di un legame covalente, descrive gli acidi come accettori di una coppia di elettroni e le basi come donatori di una coppia di </a:t>
            </a:r>
            <a:r>
              <a:rPr lang="en-US" sz="2400" dirty="0" err="1"/>
              <a:t>elettroni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00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Organic reactions can in most cases be described as reactions between electron poor species (Lewis acids) and electron rich species (Lewis bases).…"/>
          <p:cNvSpPr txBox="1">
            <a:spLocks noGrp="1"/>
          </p:cNvSpPr>
          <p:nvPr>
            <p:ph type="body" idx="1"/>
          </p:nvPr>
        </p:nvSpPr>
        <p:spPr>
          <a:xfrm>
            <a:off x="380999" y="1066799"/>
            <a:ext cx="8424865" cy="507365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68356" indent="-268356">
              <a:spcBef>
                <a:spcPts val="400"/>
              </a:spcBef>
              <a:buClr>
                <a:srgbClr val="000000"/>
              </a:buClr>
              <a:buSzPct val="125000"/>
              <a:buFont typeface="Verdana"/>
              <a:buChar char="•"/>
            </a:pPr>
            <a:r>
              <a:rPr lang="en-US" sz="1800" dirty="0"/>
              <a:t>Le </a:t>
            </a:r>
            <a:r>
              <a:rPr lang="en-US" sz="1800" dirty="0" err="1"/>
              <a:t>reazioni</a:t>
            </a:r>
            <a:r>
              <a:rPr lang="en-US" sz="1800" dirty="0"/>
              <a:t> </a:t>
            </a:r>
            <a:r>
              <a:rPr lang="en-US" sz="1800" dirty="0" err="1"/>
              <a:t>organiche</a:t>
            </a:r>
            <a:r>
              <a:rPr lang="en-US" sz="1800" dirty="0"/>
              <a:t> </a:t>
            </a:r>
            <a:r>
              <a:rPr lang="en-US" sz="1800" dirty="0" err="1"/>
              <a:t>possono</a:t>
            </a:r>
            <a:r>
              <a:rPr lang="en-US" sz="1800" dirty="0"/>
              <a:t> </a:t>
            </a:r>
            <a:r>
              <a:rPr lang="en-US" sz="1800" dirty="0" err="1"/>
              <a:t>essere</a:t>
            </a:r>
            <a:r>
              <a:rPr lang="en-US" sz="1800" dirty="0"/>
              <a:t> </a:t>
            </a:r>
            <a:r>
              <a:rPr lang="en-US" sz="1800" dirty="0" err="1"/>
              <a:t>descritte</a:t>
            </a:r>
            <a:r>
              <a:rPr lang="en-US" sz="1800" dirty="0"/>
              <a:t>, </a:t>
            </a:r>
            <a:r>
              <a:rPr lang="en-US" sz="1800" dirty="0" err="1"/>
              <a:t>nella</a:t>
            </a:r>
            <a:r>
              <a:rPr lang="en-US" sz="1800" dirty="0"/>
              <a:t> </a:t>
            </a:r>
            <a:r>
              <a:rPr lang="en-US" sz="1800" dirty="0" err="1"/>
              <a:t>maggior</a:t>
            </a:r>
            <a:r>
              <a:rPr lang="en-US" sz="1800" dirty="0"/>
              <a:t> </a:t>
            </a:r>
            <a:r>
              <a:rPr lang="en-US" sz="1800" dirty="0" err="1"/>
              <a:t>parte</a:t>
            </a:r>
            <a:r>
              <a:rPr lang="en-US" sz="1800" dirty="0"/>
              <a:t> </a:t>
            </a:r>
            <a:r>
              <a:rPr lang="en-US" sz="1800" dirty="0" err="1"/>
              <a:t>dei</a:t>
            </a:r>
            <a:r>
              <a:rPr lang="en-US" sz="1800" dirty="0"/>
              <a:t> </a:t>
            </a:r>
            <a:r>
              <a:rPr lang="en-US" sz="1800" dirty="0" err="1"/>
              <a:t>casi</a:t>
            </a:r>
            <a:r>
              <a:rPr lang="en-US" sz="1800" dirty="0"/>
              <a:t>, come </a:t>
            </a:r>
            <a:r>
              <a:rPr lang="en-US" sz="1800" dirty="0" err="1"/>
              <a:t>reazioni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una specie povera di </a:t>
            </a:r>
            <a:r>
              <a:rPr lang="en-US" sz="1800" dirty="0" err="1"/>
              <a:t>elettroni</a:t>
            </a:r>
            <a:r>
              <a:rPr lang="en-US" sz="1800" dirty="0"/>
              <a:t> (</a:t>
            </a:r>
            <a:r>
              <a:rPr lang="en-US" sz="1800" dirty="0" err="1"/>
              <a:t>acido</a:t>
            </a:r>
            <a:r>
              <a:rPr lang="en-US" sz="1800" dirty="0"/>
              <a:t> di Lewis) e una specie </a:t>
            </a:r>
            <a:r>
              <a:rPr lang="en-US" sz="1800" dirty="0" err="1"/>
              <a:t>ricca</a:t>
            </a:r>
            <a:r>
              <a:rPr lang="en-US" sz="1800" dirty="0"/>
              <a:t> di </a:t>
            </a:r>
            <a:r>
              <a:rPr lang="en-US" sz="1800" dirty="0" err="1"/>
              <a:t>elettroni</a:t>
            </a:r>
            <a:r>
              <a:rPr lang="en-US" sz="1800" dirty="0"/>
              <a:t> </a:t>
            </a:r>
            <a:r>
              <a:rPr sz="1800" dirty="0"/>
              <a:t>(</a:t>
            </a:r>
            <a:r>
              <a:rPr lang="en-US" sz="1800" dirty="0"/>
              <a:t>base di </a:t>
            </a:r>
            <a:r>
              <a:rPr sz="1800" dirty="0"/>
              <a:t>Lewis acids)</a:t>
            </a: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r>
              <a:rPr lang="en-US" sz="1800" dirty="0"/>
              <a:t>La specie </a:t>
            </a:r>
            <a:r>
              <a:rPr lang="en-US" sz="1800" dirty="0" err="1"/>
              <a:t>elettronpovera</a:t>
            </a:r>
            <a:r>
              <a:rPr lang="en-US" sz="1800" dirty="0"/>
              <a:t> </a:t>
            </a:r>
            <a:r>
              <a:rPr sz="1800" dirty="0"/>
              <a:t>(</a:t>
            </a:r>
            <a:r>
              <a:rPr lang="en-US" sz="1800" dirty="0" err="1"/>
              <a:t>acido</a:t>
            </a:r>
            <a:r>
              <a:rPr lang="en-US" sz="1800" dirty="0"/>
              <a:t> di </a:t>
            </a:r>
            <a:r>
              <a:rPr sz="1800" dirty="0"/>
              <a:t>Lewis) </a:t>
            </a:r>
            <a:r>
              <a:rPr lang="en-US" sz="1800" dirty="0"/>
              <a:t>è </a:t>
            </a:r>
            <a:r>
              <a:rPr lang="en-US" sz="1800" dirty="0" err="1"/>
              <a:t>chiamata</a:t>
            </a:r>
            <a:r>
              <a:rPr lang="en-US" sz="1800" dirty="0"/>
              <a:t> </a:t>
            </a:r>
            <a:r>
              <a:rPr sz="1800" dirty="0" err="1">
                <a:solidFill>
                  <a:srgbClr val="C00000"/>
                </a:solidFill>
              </a:rPr>
              <a:t>ele</a:t>
            </a:r>
            <a:r>
              <a:rPr lang="en-US" sz="1800" dirty="0" err="1">
                <a:solidFill>
                  <a:srgbClr val="C00000"/>
                </a:solidFill>
              </a:rPr>
              <a:t>ttrofilo</a:t>
            </a:r>
            <a:r>
              <a:rPr sz="1800" dirty="0"/>
              <a:t>.</a:t>
            </a: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r>
              <a:rPr lang="en-US" sz="1800" dirty="0"/>
              <a:t>La specie </a:t>
            </a:r>
            <a:r>
              <a:rPr lang="en-US" sz="1800" dirty="0" err="1"/>
              <a:t>elettronricca</a:t>
            </a:r>
            <a:r>
              <a:rPr lang="en-US" sz="1800" dirty="0"/>
              <a:t> </a:t>
            </a:r>
            <a:r>
              <a:rPr sz="1800" dirty="0"/>
              <a:t>(</a:t>
            </a:r>
            <a:r>
              <a:rPr lang="en-US" sz="1800" dirty="0"/>
              <a:t>base di </a:t>
            </a:r>
            <a:r>
              <a:rPr sz="1800" dirty="0"/>
              <a:t>Lewis) </a:t>
            </a:r>
            <a:r>
              <a:rPr lang="en-US" sz="1800" dirty="0"/>
              <a:t>è </a:t>
            </a:r>
            <a:r>
              <a:rPr lang="en-US" sz="1800" dirty="0" err="1"/>
              <a:t>chiamata</a:t>
            </a:r>
            <a:r>
              <a:rPr lang="en-US" sz="1800" dirty="0"/>
              <a:t> </a:t>
            </a:r>
            <a:r>
              <a:rPr sz="1800" dirty="0" err="1">
                <a:solidFill>
                  <a:srgbClr val="C00000"/>
                </a:solidFill>
              </a:rPr>
              <a:t>nucleo</a:t>
            </a:r>
            <a:r>
              <a:rPr lang="en-US" sz="1800" dirty="0" err="1">
                <a:solidFill>
                  <a:srgbClr val="C00000"/>
                </a:solidFill>
              </a:rPr>
              <a:t>filo</a:t>
            </a:r>
            <a:r>
              <a:rPr sz="1800" dirty="0"/>
              <a:t>.</a:t>
            </a: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r>
              <a:rPr lang="en-US" sz="1800" dirty="0"/>
              <a:t>Il </a:t>
            </a:r>
            <a:r>
              <a:rPr lang="en-US" sz="1800" dirty="0" err="1"/>
              <a:t>movimento</a:t>
            </a:r>
            <a:r>
              <a:rPr lang="en-US" sz="1800" dirty="0"/>
              <a:t> di </a:t>
            </a:r>
            <a:r>
              <a:rPr lang="en-US" sz="1800" dirty="0" err="1"/>
              <a:t>elettroni</a:t>
            </a:r>
            <a:r>
              <a:rPr lang="en-US" sz="1800" dirty="0"/>
              <a:t> è </a:t>
            </a:r>
            <a:r>
              <a:rPr lang="en-US" sz="1800" dirty="0" err="1"/>
              <a:t>indicato</a:t>
            </a:r>
            <a:r>
              <a:rPr lang="en-US" sz="1800" dirty="0"/>
              <a:t> con </a:t>
            </a:r>
            <a:r>
              <a:rPr lang="en-US" sz="1800" dirty="0" err="1">
                <a:solidFill>
                  <a:srgbClr val="C00000"/>
                </a:solidFill>
              </a:rPr>
              <a:t>frecce</a:t>
            </a:r>
            <a:r>
              <a:rPr lang="en-US" sz="1800" dirty="0">
                <a:solidFill>
                  <a:srgbClr val="C00000"/>
                </a:solidFill>
              </a:rPr>
              <a:t> recurve.</a:t>
            </a: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lang="it-IT" sz="1800" dirty="0">
              <a:solidFill>
                <a:srgbClr val="C00000"/>
              </a:solidFill>
            </a:endParaRPr>
          </a:p>
          <a:p>
            <a:r>
              <a:rPr lang="it-IT" sz="1800" dirty="0"/>
              <a:t>Se l’elettrofilo è il protone si parla di </a:t>
            </a:r>
            <a:r>
              <a:rPr lang="it-IT" sz="1800" b="1" dirty="0">
                <a:solidFill>
                  <a:srgbClr val="FF0000"/>
                </a:solidFill>
              </a:rPr>
              <a:t>acidi e basi </a:t>
            </a:r>
            <a:r>
              <a:rPr lang="it-IT" sz="1800" dirty="0"/>
              <a:t>di </a:t>
            </a:r>
            <a:r>
              <a:rPr lang="it-IT" sz="1800" dirty="0" err="1"/>
              <a:t>Brønsted-Lowry</a:t>
            </a:r>
            <a:r>
              <a:rPr lang="it-IT" sz="1800" dirty="0"/>
              <a:t>, gli equilibri acido base sono governati da </a:t>
            </a:r>
            <a:r>
              <a:rPr lang="it-IT" sz="1800" i="1" dirty="0"/>
              <a:t>fattori termodinamici</a:t>
            </a:r>
          </a:p>
          <a:p>
            <a:r>
              <a:rPr lang="it-IT" sz="1800" dirty="0"/>
              <a:t>Le reazioni nucleofilo-elettrofilo sono governate da </a:t>
            </a:r>
            <a:r>
              <a:rPr lang="it-IT" sz="1800" i="1" dirty="0"/>
              <a:t>fattori cinetici</a:t>
            </a:r>
          </a:p>
          <a:p>
            <a:pPr marL="268356" indent="-268356">
              <a:spcBef>
                <a:spcPts val="400"/>
              </a:spcBef>
              <a:buClrTx/>
              <a:buSzPct val="125000"/>
              <a:buFont typeface="Verdana"/>
              <a:buChar char="•"/>
            </a:pPr>
            <a:endParaRPr sz="1800" dirty="0">
              <a:solidFill>
                <a:srgbClr val="C00000"/>
              </a:solidFill>
            </a:endParaRPr>
          </a:p>
        </p:txBody>
      </p:sp>
      <p:sp>
        <p:nvSpPr>
          <p:cNvPr id="1541" name="electrophile"/>
          <p:cNvSpPr txBox="1"/>
          <p:nvPr/>
        </p:nvSpPr>
        <p:spPr>
          <a:xfrm>
            <a:off x="1518774" y="2804152"/>
            <a:ext cx="158313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1800">
                <a:solidFill>
                  <a:srgbClr val="941100"/>
                </a:solidFill>
              </a:defRPr>
            </a:lvl1pPr>
          </a:lstStyle>
          <a:p>
            <a:pPr>
              <a:defRPr sz="1600" b="1"/>
            </a:pPr>
            <a:r>
              <a:rPr lang="en-US" sz="1800" b="0" dirty="0" err="1"/>
              <a:t>elettrofilo</a:t>
            </a:r>
            <a:endParaRPr sz="1800" b="0" dirty="0"/>
          </a:p>
        </p:txBody>
      </p:sp>
      <p:sp>
        <p:nvSpPr>
          <p:cNvPr id="1542" name="nucleophile"/>
          <p:cNvSpPr txBox="1"/>
          <p:nvPr/>
        </p:nvSpPr>
        <p:spPr>
          <a:xfrm>
            <a:off x="3384916" y="2804152"/>
            <a:ext cx="15831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1800">
                <a:solidFill>
                  <a:srgbClr val="941100"/>
                </a:solidFill>
              </a:defRPr>
            </a:lvl1pPr>
          </a:lstStyle>
          <a:p>
            <a:pPr>
              <a:defRPr sz="1600" b="1"/>
            </a:pPr>
            <a:r>
              <a:rPr sz="1800" b="0" dirty="0" err="1"/>
              <a:t>nucleo</a:t>
            </a:r>
            <a:r>
              <a:rPr lang="en-US" sz="1800" b="0" dirty="0" err="1"/>
              <a:t>filo</a:t>
            </a:r>
            <a:endParaRPr sz="1800" b="0" dirty="0"/>
          </a:p>
        </p:txBody>
      </p:sp>
      <p:sp>
        <p:nvSpPr>
          <p:cNvPr id="1543" name="Reactions Between Lewis Acids and Base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Rea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zioni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fra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Acidi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Basi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L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ewis</a:t>
            </a:r>
          </a:p>
        </p:txBody>
      </p:sp>
      <p:grpSp>
        <p:nvGrpSpPr>
          <p:cNvPr id="1547" name="Group"/>
          <p:cNvGrpSpPr/>
          <p:nvPr/>
        </p:nvGrpSpPr>
        <p:grpSpPr>
          <a:xfrm>
            <a:off x="1412546" y="3073406"/>
            <a:ext cx="5778929" cy="1463676"/>
            <a:chOff x="-86517" y="614362"/>
            <a:chExt cx="5778927" cy="1463674"/>
          </a:xfrm>
        </p:grpSpPr>
        <p:pic>
          <p:nvPicPr>
            <p:cNvPr id="1544" name="image13.tif" descr="image13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1167" y="614362"/>
              <a:ext cx="5743577" cy="1219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5" name="Lewis acid"/>
            <p:cNvSpPr txBox="1"/>
            <p:nvPr/>
          </p:nvSpPr>
          <p:spPr>
            <a:xfrm>
              <a:off x="-86517" y="1770695"/>
              <a:ext cx="1079957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>
                <a:defRPr sz="1600" b="1"/>
              </a:pPr>
              <a:r>
                <a:rPr sz="1400" b="0" dirty="0"/>
                <a:t> Lewis acid</a:t>
              </a:r>
            </a:p>
          </p:txBody>
        </p:sp>
        <p:sp>
          <p:nvSpPr>
            <p:cNvPr id="1546" name="Lewis base"/>
            <p:cNvSpPr txBox="1"/>
            <p:nvPr/>
          </p:nvSpPr>
          <p:spPr>
            <a:xfrm>
              <a:off x="1731062" y="1770695"/>
              <a:ext cx="107457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>
                <a:defRPr sz="1600" b="1"/>
              </a:pPr>
              <a:r>
                <a:rPr sz="1400" b="0" dirty="0"/>
                <a:t>Lewis 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9193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pic>
        <p:nvPicPr>
          <p:cNvPr id="1550" name="image14.png" descr="image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2059781"/>
            <a:ext cx="1212851" cy="1200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1" name="image15.png" descr="imag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2108992"/>
            <a:ext cx="1812926" cy="600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52" name="Electrophiles and Nucleophile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Ele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ttrofili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Nucleofili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53" name="image16.png" descr="image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887" y="4148930"/>
            <a:ext cx="6661151" cy="1165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8" name="Group"/>
          <p:cNvGrpSpPr/>
          <p:nvPr/>
        </p:nvGrpSpPr>
        <p:grpSpPr>
          <a:xfrm>
            <a:off x="6156325" y="4796631"/>
            <a:ext cx="1511300" cy="936627"/>
            <a:chOff x="0" y="0"/>
            <a:chExt cx="1511300" cy="936626"/>
          </a:xfrm>
        </p:grpSpPr>
        <p:sp>
          <p:nvSpPr>
            <p:cNvPr id="1554" name="Rectangle"/>
            <p:cNvSpPr/>
            <p:nvPr/>
          </p:nvSpPr>
          <p:spPr>
            <a:xfrm>
              <a:off x="0" y="503236"/>
              <a:ext cx="1511300" cy="433390"/>
            </a:xfrm>
            <a:prstGeom prst="rect">
              <a:avLst/>
            </a:prstGeom>
            <a:solidFill>
              <a:srgbClr val="F5E8D7"/>
            </a:solidFill>
            <a:ln w="25400" cap="flat">
              <a:solidFill>
                <a:srgbClr val="E4C192"/>
              </a:solidFill>
              <a:prstDash val="solid"/>
              <a:miter lim="800000"/>
            </a:ln>
            <a:effectLst>
              <a:outerShdw dist="101600" dir="2700000" rotWithShape="0">
                <a:srgbClr val="80808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/>
              </a:pPr>
              <a:endParaRPr/>
            </a:p>
          </p:txBody>
        </p:sp>
        <p:sp>
          <p:nvSpPr>
            <p:cNvPr id="1557" name="Line"/>
            <p:cNvSpPr/>
            <p:nvPr/>
          </p:nvSpPr>
          <p:spPr>
            <a:xfrm flipV="1">
              <a:off x="754062" y="0"/>
              <a:ext cx="1" cy="503238"/>
            </a:xfrm>
            <a:prstGeom prst="line">
              <a:avLst/>
            </a:prstGeom>
            <a:noFill/>
            <a:ln w="3175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100"/>
              </a:pPr>
              <a:endParaRPr/>
            </a:p>
          </p:txBody>
        </p:sp>
      </p:grpSp>
      <p:sp>
        <p:nvSpPr>
          <p:cNvPr id="1559" name="electrophile"/>
          <p:cNvSpPr txBox="1"/>
          <p:nvPr/>
        </p:nvSpPr>
        <p:spPr>
          <a:xfrm>
            <a:off x="1239837" y="1627981"/>
            <a:ext cx="16039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1800">
                <a:solidFill>
                  <a:srgbClr val="941100"/>
                </a:solidFill>
              </a:defRPr>
            </a:lvl1pPr>
          </a:lstStyle>
          <a:p>
            <a:pPr>
              <a:defRPr sz="1600" b="1"/>
            </a:pPr>
            <a:r>
              <a:rPr lang="en-US" sz="1800" b="0" dirty="0" err="1"/>
              <a:t>E</a:t>
            </a:r>
            <a:r>
              <a:rPr sz="1800" b="0" dirty="0" err="1"/>
              <a:t>le</a:t>
            </a:r>
            <a:r>
              <a:rPr lang="en-US" sz="1800" b="0" dirty="0" err="1"/>
              <a:t>ttrofilo</a:t>
            </a:r>
            <a:r>
              <a:rPr lang="en-US" sz="1800" b="0" dirty="0"/>
              <a:t> </a:t>
            </a:r>
            <a:endParaRPr sz="1800" b="0" dirty="0"/>
          </a:p>
        </p:txBody>
      </p:sp>
      <p:pic>
        <p:nvPicPr>
          <p:cNvPr id="1560" name="image17.png" descr="imag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5" y="2521742"/>
            <a:ext cx="239714" cy="22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1" name="image18.png" descr="image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537" y="2118517"/>
            <a:ext cx="2825752" cy="10937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4" name="Group"/>
          <p:cNvGrpSpPr/>
          <p:nvPr/>
        </p:nvGrpSpPr>
        <p:grpSpPr>
          <a:xfrm>
            <a:off x="6958013" y="3140867"/>
            <a:ext cx="1511301" cy="433390"/>
            <a:chOff x="0" y="0"/>
            <a:chExt cx="1511300" cy="433388"/>
          </a:xfrm>
        </p:grpSpPr>
        <p:sp>
          <p:nvSpPr>
            <p:cNvPr id="1562" name="Rectangle"/>
            <p:cNvSpPr/>
            <p:nvPr/>
          </p:nvSpPr>
          <p:spPr>
            <a:xfrm>
              <a:off x="0" y="0"/>
              <a:ext cx="1511300" cy="433388"/>
            </a:xfrm>
            <a:prstGeom prst="rect">
              <a:avLst/>
            </a:prstGeom>
            <a:solidFill>
              <a:srgbClr val="F5E8D7"/>
            </a:solidFill>
            <a:ln w="25400" cap="flat">
              <a:solidFill>
                <a:srgbClr val="E4C192"/>
              </a:solidFill>
              <a:prstDash val="solid"/>
              <a:miter lim="800000"/>
            </a:ln>
            <a:effectLst>
              <a:outerShdw dist="101600" dir="2700000" rotWithShape="0">
                <a:srgbClr val="80808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/>
              </a:pPr>
              <a:endParaRPr/>
            </a:p>
          </p:txBody>
        </p:sp>
        <p:sp>
          <p:nvSpPr>
            <p:cNvPr id="1563" name="New bond"/>
            <p:cNvSpPr txBox="1"/>
            <p:nvPr/>
          </p:nvSpPr>
          <p:spPr>
            <a:xfrm>
              <a:off x="75654" y="48276"/>
              <a:ext cx="1435646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>
                <a:defRPr sz="1600" b="1"/>
              </a:pPr>
              <a:r>
                <a:rPr lang="en-US" sz="1400" b="0" dirty="0">
                  <a:solidFill>
                    <a:srgbClr val="C00000"/>
                  </a:solidFill>
                </a:rPr>
                <a:t>Nuovo </a:t>
              </a:r>
              <a:r>
                <a:rPr lang="en-US" sz="1400" b="0" dirty="0" err="1">
                  <a:solidFill>
                    <a:srgbClr val="C00000"/>
                  </a:solidFill>
                </a:rPr>
                <a:t>Legame</a:t>
              </a:r>
              <a:endParaRPr sz="1400" b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65" name="Line"/>
          <p:cNvSpPr/>
          <p:nvPr/>
        </p:nvSpPr>
        <p:spPr>
          <a:xfrm flipH="1" flipV="1">
            <a:off x="6742113" y="2709068"/>
            <a:ext cx="431801" cy="430214"/>
          </a:xfrm>
          <a:prstGeom prst="line">
            <a:avLst/>
          </a:prstGeom>
          <a:ln w="31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100"/>
            </a:pPr>
            <a:endParaRPr/>
          </a:p>
        </p:txBody>
      </p:sp>
      <p:pic>
        <p:nvPicPr>
          <p:cNvPr id="1566" name="image19.png" descr="image1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75" y="2420142"/>
            <a:ext cx="520700" cy="4127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7" name="nucleophile"/>
          <p:cNvSpPr txBox="1"/>
          <p:nvPr/>
        </p:nvSpPr>
        <p:spPr>
          <a:xfrm>
            <a:off x="3142603" y="1627981"/>
            <a:ext cx="158313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sz="1800">
                <a:solidFill>
                  <a:srgbClr val="941100"/>
                </a:solidFill>
              </a:defRPr>
            </a:lvl1pPr>
          </a:lstStyle>
          <a:p>
            <a:pPr>
              <a:defRPr sz="1600" b="1"/>
            </a:pPr>
            <a:r>
              <a:rPr lang="en-US" sz="1800" b="0" dirty="0" err="1"/>
              <a:t>N</a:t>
            </a:r>
            <a:r>
              <a:rPr sz="1800" b="0" dirty="0" err="1"/>
              <a:t>ucleo</a:t>
            </a:r>
            <a:r>
              <a:rPr lang="en-US" sz="1800" b="0" dirty="0" err="1"/>
              <a:t>filo</a:t>
            </a:r>
            <a:r>
              <a:rPr lang="en-US" sz="1800" b="0" dirty="0"/>
              <a:t> </a:t>
            </a:r>
            <a:endParaRPr sz="1800" b="0" dirty="0"/>
          </a:p>
        </p:txBody>
      </p:sp>
      <p:sp>
        <p:nvSpPr>
          <p:cNvPr id="1568" name="Lewis acid"/>
          <p:cNvSpPr txBox="1"/>
          <p:nvPr/>
        </p:nvSpPr>
        <p:spPr>
          <a:xfrm>
            <a:off x="1186299" y="3287599"/>
            <a:ext cx="142602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600" b="1"/>
            </a:pPr>
            <a:r>
              <a:rPr sz="1400" b="0" dirty="0"/>
              <a:t> </a:t>
            </a:r>
            <a:r>
              <a:rPr lang="en-US" sz="1400" b="0" dirty="0" err="1"/>
              <a:t>Acido</a:t>
            </a:r>
            <a:r>
              <a:rPr lang="en-US" sz="1400" b="0" dirty="0"/>
              <a:t> di </a:t>
            </a:r>
            <a:r>
              <a:rPr sz="1400" b="0" dirty="0"/>
              <a:t>Lewis</a:t>
            </a:r>
          </a:p>
        </p:txBody>
      </p:sp>
      <p:sp>
        <p:nvSpPr>
          <p:cNvPr id="1571" name="Lewis base"/>
          <p:cNvSpPr txBox="1"/>
          <p:nvPr/>
        </p:nvSpPr>
        <p:spPr>
          <a:xfrm>
            <a:off x="3361035" y="3306886"/>
            <a:ext cx="130740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600" b="1"/>
            </a:pPr>
            <a:r>
              <a:rPr lang="en-US" sz="1400" b="0" dirty="0"/>
              <a:t>Base di </a:t>
            </a:r>
            <a:r>
              <a:rPr sz="1400" b="0" dirty="0"/>
              <a:t>Lewis</a:t>
            </a:r>
          </a:p>
        </p:txBody>
      </p:sp>
      <p:sp>
        <p:nvSpPr>
          <p:cNvPr id="25" name="New bond">
            <a:extLst>
              <a:ext uri="{FF2B5EF4-FFF2-40B4-BE49-F238E27FC236}">
                <a16:creationId xmlns:a16="http://schemas.microsoft.com/office/drawing/2014/main" id="{9D708EB7-D5F1-4205-AD5D-C9D0FE9031D4}"/>
              </a:ext>
            </a:extLst>
          </p:cNvPr>
          <p:cNvSpPr txBox="1"/>
          <p:nvPr/>
        </p:nvSpPr>
        <p:spPr>
          <a:xfrm>
            <a:off x="6202075" y="5364480"/>
            <a:ext cx="143564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tIns="45719" rIns="45719" bIns="45719" numCol="1" anchor="t">
            <a:spAutoFit/>
          </a:bodyPr>
          <a:lstStyle>
            <a:lvl1pPr>
              <a:defRPr sz="1400"/>
            </a:lvl1pPr>
          </a:lstStyle>
          <a:p>
            <a:pPr>
              <a:defRPr sz="1600" b="1"/>
            </a:pPr>
            <a:r>
              <a:rPr lang="en-US" sz="1400" b="0" dirty="0">
                <a:solidFill>
                  <a:srgbClr val="C00000"/>
                </a:solidFill>
              </a:rPr>
              <a:t>Nuovo </a:t>
            </a:r>
            <a:r>
              <a:rPr lang="en-US" sz="1400" b="0" dirty="0" err="1">
                <a:solidFill>
                  <a:srgbClr val="C00000"/>
                </a:solidFill>
              </a:rPr>
              <a:t>Legame</a:t>
            </a:r>
            <a:endParaRPr sz="1400" b="0" dirty="0">
              <a:solidFill>
                <a:srgbClr val="C00000"/>
              </a:solidFill>
            </a:endParaRPr>
          </a:p>
        </p:txBody>
      </p:sp>
      <p:sp>
        <p:nvSpPr>
          <p:cNvPr id="26" name="Lewis acid">
            <a:extLst>
              <a:ext uri="{FF2B5EF4-FFF2-40B4-BE49-F238E27FC236}">
                <a16:creationId xmlns:a16="http://schemas.microsoft.com/office/drawing/2014/main" id="{54A32D71-A1E9-4C2C-8DB8-049D757083E5}"/>
              </a:ext>
            </a:extLst>
          </p:cNvPr>
          <p:cNvSpPr txBox="1"/>
          <p:nvPr/>
        </p:nvSpPr>
        <p:spPr>
          <a:xfrm>
            <a:off x="1116012" y="5314156"/>
            <a:ext cx="142602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600" b="1"/>
            </a:pPr>
            <a:r>
              <a:rPr sz="1400" b="0" dirty="0"/>
              <a:t> </a:t>
            </a:r>
            <a:r>
              <a:rPr lang="en-US" sz="1400" b="0" dirty="0" err="1"/>
              <a:t>Acido</a:t>
            </a:r>
            <a:r>
              <a:rPr lang="en-US" sz="1400" b="0" dirty="0"/>
              <a:t> di </a:t>
            </a:r>
            <a:r>
              <a:rPr sz="1400" b="0" dirty="0"/>
              <a:t>Lewis</a:t>
            </a:r>
          </a:p>
        </p:txBody>
      </p:sp>
      <p:sp>
        <p:nvSpPr>
          <p:cNvPr id="27" name="Lewis base">
            <a:extLst>
              <a:ext uri="{FF2B5EF4-FFF2-40B4-BE49-F238E27FC236}">
                <a16:creationId xmlns:a16="http://schemas.microsoft.com/office/drawing/2014/main" id="{07BE5A35-15B6-47BE-ACE4-98404D9E7DEC}"/>
              </a:ext>
            </a:extLst>
          </p:cNvPr>
          <p:cNvSpPr txBox="1"/>
          <p:nvPr/>
        </p:nvSpPr>
        <p:spPr>
          <a:xfrm>
            <a:off x="3300312" y="5314156"/>
            <a:ext cx="130740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600" b="1"/>
            </a:pPr>
            <a:r>
              <a:rPr lang="en-US" sz="1400" b="0" dirty="0"/>
              <a:t>Base di </a:t>
            </a:r>
            <a:r>
              <a:rPr sz="1400" b="0" dirty="0"/>
              <a:t>Lewis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3" name="Group"/>
          <p:cNvGrpSpPr/>
          <p:nvPr/>
        </p:nvGrpSpPr>
        <p:grpSpPr>
          <a:xfrm>
            <a:off x="1649692" y="2117236"/>
            <a:ext cx="5544617" cy="3141053"/>
            <a:chOff x="0" y="0"/>
            <a:chExt cx="5544616" cy="3141052"/>
          </a:xfrm>
        </p:grpSpPr>
        <p:sp>
          <p:nvSpPr>
            <p:cNvPr id="1573" name="Nu"/>
            <p:cNvSpPr txBox="1"/>
            <p:nvPr/>
          </p:nvSpPr>
          <p:spPr>
            <a:xfrm>
              <a:off x="144016" y="2808312"/>
              <a:ext cx="38473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941100"/>
                  </a:solidFill>
                </a:defRPr>
              </a:lvl1pPr>
            </a:lstStyle>
            <a:p>
              <a:pPr>
                <a:defRPr b="1"/>
              </a:pPr>
              <a:r>
                <a:rPr b="0"/>
                <a:t>Nu</a:t>
              </a:r>
            </a:p>
          </p:txBody>
        </p:sp>
        <p:pic>
          <p:nvPicPr>
            <p:cNvPr id="1574" name="image20.pdf" descr="image20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024" y="330942"/>
              <a:ext cx="5503593" cy="2797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5" name="Nu"/>
            <p:cNvSpPr txBox="1"/>
            <p:nvPr/>
          </p:nvSpPr>
          <p:spPr>
            <a:xfrm>
              <a:off x="0" y="0"/>
              <a:ext cx="384731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941100"/>
                  </a:solidFill>
                </a:defRPr>
              </a:lvl1pPr>
            </a:lstStyle>
            <a:p>
              <a:pPr>
                <a:defRPr b="1"/>
              </a:pPr>
              <a:r>
                <a:rPr b="0"/>
                <a:t>Nu</a:t>
              </a:r>
            </a:p>
          </p:txBody>
        </p:sp>
        <p:sp>
          <p:nvSpPr>
            <p:cNvPr id="1576" name="E"/>
            <p:cNvSpPr txBox="1"/>
            <p:nvPr/>
          </p:nvSpPr>
          <p:spPr>
            <a:xfrm>
              <a:off x="1368151" y="0"/>
              <a:ext cx="232630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941100"/>
                  </a:solidFill>
                </a:defRPr>
              </a:lvl1pPr>
            </a:lstStyle>
            <a:p>
              <a:pPr>
                <a:defRPr b="1"/>
              </a:pPr>
              <a:r>
                <a:rPr b="0"/>
                <a:t>E</a:t>
              </a:r>
            </a:p>
          </p:txBody>
        </p:sp>
        <p:sp>
          <p:nvSpPr>
            <p:cNvPr id="1577" name="E"/>
            <p:cNvSpPr txBox="1"/>
            <p:nvPr/>
          </p:nvSpPr>
          <p:spPr>
            <a:xfrm>
              <a:off x="1368151" y="2808312"/>
              <a:ext cx="23263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941100"/>
                  </a:solidFill>
                </a:defRPr>
              </a:lvl1pPr>
            </a:lstStyle>
            <a:p>
              <a:pPr>
                <a:defRPr b="1"/>
              </a:pPr>
              <a:r>
                <a:rPr b="0"/>
                <a:t>E</a:t>
              </a:r>
            </a:p>
          </p:txBody>
        </p:sp>
        <p:sp>
          <p:nvSpPr>
            <p:cNvPr id="1578" name="Rectangle"/>
            <p:cNvSpPr/>
            <p:nvPr/>
          </p:nvSpPr>
          <p:spPr>
            <a:xfrm>
              <a:off x="399772" y="318243"/>
              <a:ext cx="1582507" cy="2565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  <a:endParaRPr/>
            </a:p>
          </p:txBody>
        </p:sp>
        <p:grpSp>
          <p:nvGrpSpPr>
            <p:cNvPr id="1581" name="Group"/>
            <p:cNvGrpSpPr/>
            <p:nvPr/>
          </p:nvGrpSpPr>
          <p:grpSpPr>
            <a:xfrm>
              <a:off x="509183" y="2203559"/>
              <a:ext cx="986571" cy="457654"/>
              <a:chOff x="0" y="0"/>
              <a:chExt cx="986570" cy="457653"/>
            </a:xfrm>
          </p:grpSpPr>
          <p:sp>
            <p:nvSpPr>
              <p:cNvPr id="1579" name="Rectangle"/>
              <p:cNvSpPr/>
              <p:nvPr/>
            </p:nvSpPr>
            <p:spPr>
              <a:xfrm>
                <a:off x="0" y="0"/>
                <a:ext cx="933992" cy="33274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  <a:endParaRPr/>
              </a:p>
            </p:txBody>
          </p:sp>
          <p:sp>
            <p:nvSpPr>
              <p:cNvPr id="1580" name="Rectangle"/>
              <p:cNvSpPr/>
              <p:nvPr/>
            </p:nvSpPr>
            <p:spPr>
              <a:xfrm>
                <a:off x="52578" y="201113"/>
                <a:ext cx="933993" cy="25654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  <a:endParaRPr/>
              </a:p>
            </p:txBody>
          </p:sp>
        </p:grpSp>
        <p:sp>
          <p:nvSpPr>
            <p:cNvPr id="1582" name="Rectangle"/>
            <p:cNvSpPr/>
            <p:nvPr/>
          </p:nvSpPr>
          <p:spPr>
            <a:xfrm>
              <a:off x="1689226" y="2096762"/>
              <a:ext cx="322810" cy="3708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  <a:endParaRPr/>
            </a:p>
          </p:txBody>
        </p:sp>
      </p:grpSp>
      <p:sp>
        <p:nvSpPr>
          <p:cNvPr id="15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1585" name="Nucleophiles and electrophiles may also contain polar bonds"/>
          <p:cNvSpPr txBox="1"/>
          <p:nvPr/>
        </p:nvSpPr>
        <p:spPr>
          <a:xfrm>
            <a:off x="611559" y="1412775"/>
            <a:ext cx="74888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44928" indent="-244928">
              <a:buClr>
                <a:srgbClr val="000000"/>
              </a:buClr>
              <a:buSzPct val="100000"/>
              <a:buFont typeface="Verdana"/>
              <a:buChar char="•"/>
              <a:defRPr sz="1800"/>
            </a:lvl1pPr>
          </a:lstStyle>
          <a:p>
            <a:pPr>
              <a:defRPr b="1"/>
            </a:pPr>
            <a:r>
              <a:rPr lang="en-US" b="0" dirty="0" err="1"/>
              <a:t>Nucleofili</a:t>
            </a:r>
            <a:r>
              <a:rPr lang="en-US" b="0" dirty="0"/>
              <a:t> ed </a:t>
            </a:r>
            <a:r>
              <a:rPr lang="en-US" b="0" dirty="0" err="1"/>
              <a:t>elettrofili</a:t>
            </a:r>
            <a:r>
              <a:rPr lang="en-US" b="0" dirty="0"/>
              <a:t> </a:t>
            </a:r>
            <a:r>
              <a:rPr lang="en-US" b="0" dirty="0" err="1"/>
              <a:t>possono</a:t>
            </a:r>
            <a:r>
              <a:rPr lang="en-US" b="0" dirty="0"/>
              <a:t> </a:t>
            </a:r>
            <a:r>
              <a:rPr lang="en-US" b="0" dirty="0" err="1"/>
              <a:t>anche</a:t>
            </a:r>
            <a:r>
              <a:rPr lang="en-US" b="0" dirty="0"/>
              <a:t> </a:t>
            </a:r>
            <a:r>
              <a:rPr lang="en-US" b="0" dirty="0" err="1"/>
              <a:t>contenere</a:t>
            </a:r>
            <a:r>
              <a:rPr lang="en-US" b="0" dirty="0"/>
              <a:t> </a:t>
            </a:r>
            <a:r>
              <a:rPr lang="en-US" b="0" dirty="0" err="1"/>
              <a:t>legami</a:t>
            </a:r>
            <a:r>
              <a:rPr lang="en-US" b="0" dirty="0"/>
              <a:t> </a:t>
            </a:r>
            <a:r>
              <a:rPr lang="en-US" b="0" dirty="0" err="1"/>
              <a:t>polari</a:t>
            </a:r>
            <a:r>
              <a:rPr lang="en-US" b="0" dirty="0"/>
              <a:t> </a:t>
            </a:r>
            <a:endParaRPr b="0" dirty="0"/>
          </a:p>
        </p:txBody>
      </p:sp>
      <p:sp>
        <p:nvSpPr>
          <p:cNvPr id="1586" name="Electrophiles and Nucleophile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Elettrofili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Nucleofili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1" name="Connection Line"/>
          <p:cNvSpPr/>
          <p:nvPr/>
        </p:nvSpPr>
        <p:spPr>
          <a:xfrm>
            <a:off x="2136818" y="2437566"/>
            <a:ext cx="790148" cy="265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4" extrusionOk="0">
                <a:moveTo>
                  <a:pt x="0" y="15227"/>
                </a:moveTo>
                <a:cubicBezTo>
                  <a:pt x="6713" y="-5396"/>
                  <a:pt x="13913" y="-5070"/>
                  <a:pt x="21600" y="16204"/>
                </a:cubicBezTo>
              </a:path>
            </a:pathLst>
          </a:custGeom>
          <a:ln w="25400">
            <a:solidFill>
              <a:srgbClr val="941100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592" name="Connection Line"/>
          <p:cNvSpPr/>
          <p:nvPr/>
        </p:nvSpPr>
        <p:spPr>
          <a:xfrm>
            <a:off x="3215540" y="2510153"/>
            <a:ext cx="455164" cy="209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79" extrusionOk="0">
                <a:moveTo>
                  <a:pt x="0" y="16279"/>
                </a:moveTo>
                <a:cubicBezTo>
                  <a:pt x="6223" y="-3915"/>
                  <a:pt x="13423" y="-5321"/>
                  <a:pt x="21600" y="12061"/>
                </a:cubicBezTo>
              </a:path>
            </a:pathLst>
          </a:custGeom>
          <a:ln w="25400">
            <a:solidFill>
              <a:srgbClr val="941100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593" name="Connection Line"/>
          <p:cNvSpPr/>
          <p:nvPr/>
        </p:nvSpPr>
        <p:spPr>
          <a:xfrm>
            <a:off x="2152887" y="4437998"/>
            <a:ext cx="1007484" cy="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325" extrusionOk="0">
                <a:moveTo>
                  <a:pt x="0" y="4165"/>
                </a:moveTo>
                <a:cubicBezTo>
                  <a:pt x="8771" y="-4275"/>
                  <a:pt x="15971" y="112"/>
                  <a:pt x="21600" y="17325"/>
                </a:cubicBezTo>
              </a:path>
            </a:pathLst>
          </a:custGeom>
          <a:ln w="25400">
            <a:solidFill>
              <a:srgbClr val="941100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594" name="Connection Line"/>
          <p:cNvSpPr/>
          <p:nvPr/>
        </p:nvSpPr>
        <p:spPr>
          <a:xfrm>
            <a:off x="3330456" y="4245069"/>
            <a:ext cx="201299" cy="324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691" y="21600"/>
                </a:moveTo>
                <a:cubicBezTo>
                  <a:pt x="21600" y="16820"/>
                  <a:pt x="21370" y="9620"/>
                  <a:pt x="0" y="0"/>
                </a:cubicBezTo>
              </a:path>
            </a:pathLst>
          </a:custGeom>
          <a:ln w="25400">
            <a:solidFill>
              <a:srgbClr val="941100"/>
            </a:solidFill>
            <a:bevel/>
            <a:tail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" grpId="0" animBg="1" advAuto="0"/>
      <p:bldP spid="1592" grpId="0" animBg="1" advAuto="0"/>
      <p:bldP spid="1593" grpId="0" animBg="1" advAuto="0"/>
      <p:bldP spid="1594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Organic Reaction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Reazioni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Organic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17" name="Type of reaction (bond breaking/bond formation):…"/>
          <p:cNvSpPr txBox="1">
            <a:spLocks noGrp="1"/>
          </p:cNvSpPr>
          <p:nvPr>
            <p:ph type="body" idx="1"/>
          </p:nvPr>
        </p:nvSpPr>
        <p:spPr>
          <a:xfrm>
            <a:off x="380999" y="1066799"/>
            <a:ext cx="8424865" cy="50736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02128" lvl="1" indent="-244928"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r>
              <a:rPr lang="en-US" dirty="0"/>
              <a:t>Tipo di </a:t>
            </a:r>
            <a:r>
              <a:rPr lang="en-US" dirty="0" err="1"/>
              <a:t>reazione</a:t>
            </a:r>
            <a:r>
              <a:rPr lang="en-US" dirty="0"/>
              <a:t> </a:t>
            </a:r>
            <a:r>
              <a:rPr dirty="0"/>
              <a:t>(</a:t>
            </a:r>
            <a:r>
              <a:rPr lang="en-US" dirty="0"/>
              <a:t>= </a:t>
            </a:r>
            <a:r>
              <a:rPr lang="en-US" dirty="0" err="1"/>
              <a:t>rottura</a:t>
            </a:r>
            <a:r>
              <a:rPr lang="en-US" dirty="0"/>
              <a:t> e </a:t>
            </a:r>
            <a:r>
              <a:rPr lang="en-US" dirty="0" err="1"/>
              <a:t>formazione</a:t>
            </a:r>
            <a:r>
              <a:rPr lang="en-US" dirty="0"/>
              <a:t> di </a:t>
            </a:r>
            <a:r>
              <a:rPr lang="en-US" dirty="0" err="1"/>
              <a:t>legame</a:t>
            </a:r>
            <a:r>
              <a:rPr lang="en-US" dirty="0"/>
              <a:t>)</a:t>
            </a:r>
            <a:endParaRPr dirty="0"/>
          </a:p>
          <a:p>
            <a:pPr marL="1130968" lvl="2" indent="-216568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s</a:t>
            </a:r>
            <a:r>
              <a:rPr lang="en-US" dirty="0" err="1"/>
              <a:t>ostituzione</a:t>
            </a:r>
            <a:r>
              <a:rPr lang="en-US" dirty="0"/>
              <a:t> </a:t>
            </a:r>
          </a:p>
          <a:p>
            <a:pPr marL="1130968" lvl="2" indent="-216568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add</a:t>
            </a:r>
            <a:r>
              <a:rPr lang="en-US" dirty="0" err="1"/>
              <a:t>izione</a:t>
            </a:r>
            <a:endParaRPr dirty="0"/>
          </a:p>
          <a:p>
            <a:pPr marL="1130968" lvl="2" indent="-216568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elimina</a:t>
            </a:r>
            <a:r>
              <a:rPr lang="en-US" dirty="0" err="1"/>
              <a:t>zione</a:t>
            </a:r>
            <a:endParaRPr dirty="0"/>
          </a:p>
          <a:p>
            <a:pPr marL="1130968" lvl="2" indent="-216568">
              <a:spcBef>
                <a:spcPts val="400"/>
              </a:spcBef>
              <a:defRPr sz="1800"/>
            </a:pPr>
            <a:r>
              <a:rPr dirty="0"/>
              <a:t> </a:t>
            </a:r>
            <a:r>
              <a:rPr dirty="0" err="1"/>
              <a:t>r</a:t>
            </a:r>
            <a:r>
              <a:rPr lang="en-US" dirty="0" err="1"/>
              <a:t>i</a:t>
            </a:r>
            <a:r>
              <a:rPr dirty="0" err="1"/>
              <a:t>arrang</a:t>
            </a:r>
            <a:r>
              <a:rPr lang="en-US" dirty="0" err="1"/>
              <a:t>iamento</a:t>
            </a:r>
            <a:r>
              <a:rPr dirty="0"/>
              <a:t>/</a:t>
            </a:r>
            <a:r>
              <a:rPr dirty="0" err="1"/>
              <a:t>tra</a:t>
            </a:r>
            <a:r>
              <a:rPr lang="en-US" dirty="0" err="1"/>
              <a:t>sposizione</a:t>
            </a:r>
            <a:endParaRPr lang="en-US" dirty="0"/>
          </a:p>
          <a:p>
            <a:pPr marL="914400" lvl="2" indent="0">
              <a:spcBef>
                <a:spcPts val="400"/>
              </a:spcBef>
              <a:buNone/>
              <a:defRPr sz="1800"/>
            </a:pPr>
            <a:r>
              <a:rPr lang="en-US" dirty="0"/>
              <a:t> </a:t>
            </a:r>
          </a:p>
          <a:p>
            <a:pPr marL="702128" lvl="1" indent="-244928">
              <a:spcBef>
                <a:spcPts val="400"/>
              </a:spcBef>
              <a:buClrTx/>
              <a:buSzPct val="125000"/>
              <a:buFont typeface="Verdana"/>
              <a:buChar char="•"/>
              <a:defRPr sz="1800"/>
            </a:pPr>
            <a:r>
              <a:rPr lang="en-US" dirty="0" err="1"/>
              <a:t>Meccanismo</a:t>
            </a:r>
            <a:r>
              <a:rPr lang="en-US" dirty="0"/>
              <a:t> (= </a:t>
            </a:r>
            <a:r>
              <a:rPr lang="en-US" dirty="0" err="1"/>
              <a:t>movimento</a:t>
            </a:r>
            <a:r>
              <a:rPr lang="en-US" dirty="0"/>
              <a:t> di </a:t>
            </a:r>
            <a:r>
              <a:rPr lang="en-US" dirty="0" err="1"/>
              <a:t>elettroni</a:t>
            </a:r>
            <a:r>
              <a:rPr lang="en-US" dirty="0"/>
              <a:t>)</a:t>
            </a:r>
          </a:p>
          <a:p>
            <a:pPr marL="1106905" lvl="2" indent="-192505">
              <a:spcBef>
                <a:spcPts val="400"/>
              </a:spcBef>
              <a:buClr>
                <a:srgbClr val="FF0000"/>
              </a:buClr>
              <a:buSzPct val="125000"/>
              <a:defRPr sz="1800"/>
            </a:pPr>
            <a:r>
              <a:rPr sz="1600" dirty="0"/>
              <a:t> </a:t>
            </a:r>
            <a:r>
              <a:rPr sz="1600" dirty="0" err="1"/>
              <a:t>ionic</a:t>
            </a:r>
            <a:r>
              <a:rPr lang="en-US" sz="1600" dirty="0" err="1"/>
              <a:t>o</a:t>
            </a:r>
            <a:r>
              <a:rPr sz="1600" dirty="0"/>
              <a:t> (</a:t>
            </a:r>
            <a:r>
              <a:rPr sz="1600" dirty="0" err="1"/>
              <a:t>polar</a:t>
            </a:r>
            <a:r>
              <a:rPr lang="en-US" sz="1600" dirty="0" err="1"/>
              <a:t>e</a:t>
            </a:r>
            <a:r>
              <a:rPr sz="1600" dirty="0"/>
              <a:t>)</a:t>
            </a:r>
          </a:p>
          <a:p>
            <a:pPr marL="1106905" lvl="2" indent="-192505">
              <a:spcBef>
                <a:spcPts val="400"/>
              </a:spcBef>
              <a:buClr>
                <a:srgbClr val="FF0000"/>
              </a:buClr>
              <a:buSzPct val="125000"/>
              <a:defRPr sz="1800"/>
            </a:pPr>
            <a:r>
              <a:rPr sz="1600" dirty="0"/>
              <a:t> </a:t>
            </a:r>
            <a:r>
              <a:rPr sz="1600" dirty="0" err="1"/>
              <a:t>radicalic</a:t>
            </a:r>
            <a:r>
              <a:rPr lang="en-US" sz="1600" dirty="0" err="1"/>
              <a:t>o</a:t>
            </a:r>
            <a:endParaRPr sz="1600" dirty="0"/>
          </a:p>
          <a:p>
            <a:pPr marL="1106905" lvl="2" indent="-192505">
              <a:spcBef>
                <a:spcPts val="400"/>
              </a:spcBef>
              <a:buClr>
                <a:srgbClr val="FF0000"/>
              </a:buClr>
              <a:buSzPct val="125000"/>
              <a:defRPr sz="1800"/>
            </a:pPr>
            <a:r>
              <a:rPr sz="1600" dirty="0"/>
              <a:t> </a:t>
            </a:r>
            <a:r>
              <a:rPr sz="1600" dirty="0" err="1"/>
              <a:t>peric</a:t>
            </a:r>
            <a:r>
              <a:rPr lang="en-US" sz="1600" dirty="0" err="1"/>
              <a:t>i</a:t>
            </a:r>
            <a:r>
              <a:rPr sz="1600" dirty="0" err="1"/>
              <a:t>clic</a:t>
            </a:r>
            <a:r>
              <a:rPr lang="en-US" sz="1600" dirty="0" err="1"/>
              <a:t>o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In a general substitution reaction, an atom or group Y replaces an atom or group Z at carbon.…"/>
          <p:cNvSpPr txBox="1">
            <a:spLocks noGrp="1"/>
          </p:cNvSpPr>
          <p:nvPr>
            <p:ph type="body" idx="1"/>
          </p:nvPr>
        </p:nvSpPr>
        <p:spPr>
          <a:xfrm>
            <a:off x="380999" y="1143000"/>
            <a:ext cx="8424865" cy="4840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356" indent="-268356">
              <a:spcBef>
                <a:spcPts val="400"/>
              </a:spcBef>
            </a:pPr>
            <a:r>
              <a:rPr sz="1800" dirty="0"/>
              <a:t>In </a:t>
            </a:r>
            <a:r>
              <a:rPr lang="it-IT" sz="1800" dirty="0"/>
              <a:t>una </a:t>
            </a:r>
            <a:r>
              <a:rPr lang="en-US" sz="1800" dirty="0" err="1"/>
              <a:t>reazione</a:t>
            </a:r>
            <a:r>
              <a:rPr lang="en-US" sz="1800" dirty="0"/>
              <a:t> di </a:t>
            </a:r>
            <a:r>
              <a:rPr lang="en-US" sz="1800" dirty="0" err="1">
                <a:solidFill>
                  <a:srgbClr val="C00000"/>
                </a:solidFill>
              </a:rPr>
              <a:t>sostituzione</a:t>
            </a:r>
            <a:r>
              <a:rPr sz="1800" dirty="0"/>
              <a:t>, </a:t>
            </a:r>
            <a:r>
              <a:rPr lang="en-US" sz="1800" dirty="0"/>
              <a:t>un </a:t>
            </a:r>
            <a:r>
              <a:rPr lang="en-US" sz="1800" dirty="0" err="1"/>
              <a:t>atomo</a:t>
            </a:r>
            <a:r>
              <a:rPr lang="en-US" sz="1800" dirty="0"/>
              <a:t> o </a:t>
            </a:r>
            <a:r>
              <a:rPr lang="en-US" sz="1800" dirty="0" err="1"/>
              <a:t>gruppo</a:t>
            </a:r>
            <a:r>
              <a:rPr lang="en-US" sz="1800" dirty="0"/>
              <a:t> </a:t>
            </a:r>
            <a:r>
              <a:rPr sz="1800" dirty="0"/>
              <a:t>Y </a:t>
            </a:r>
            <a:r>
              <a:rPr lang="en-US" sz="1800" dirty="0" err="1"/>
              <a:t>sostituisce</a:t>
            </a:r>
            <a:r>
              <a:rPr lang="en-US" sz="1800" dirty="0"/>
              <a:t> un </a:t>
            </a:r>
            <a:r>
              <a:rPr lang="en-US" sz="1800" dirty="0" err="1"/>
              <a:t>atomo</a:t>
            </a:r>
            <a:r>
              <a:rPr lang="en-US" sz="1800" dirty="0"/>
              <a:t> o </a:t>
            </a:r>
            <a:r>
              <a:rPr lang="en-US" sz="1800" dirty="0" err="1"/>
              <a:t>gruppo</a:t>
            </a:r>
            <a:r>
              <a:rPr lang="en-US" sz="1800" dirty="0"/>
              <a:t> Z </a:t>
            </a:r>
            <a:r>
              <a:rPr lang="en-US" sz="1800" dirty="0" err="1"/>
              <a:t>legati</a:t>
            </a:r>
            <a:r>
              <a:rPr lang="en-US" sz="1800" dirty="0"/>
              <a:t> a un </a:t>
            </a:r>
            <a:r>
              <a:rPr lang="en-US" sz="1800" dirty="0" err="1"/>
              <a:t>atomo</a:t>
            </a:r>
            <a:r>
              <a:rPr lang="en-US" sz="1800" dirty="0"/>
              <a:t> di </a:t>
            </a:r>
            <a:r>
              <a:rPr lang="en-US" sz="1800" dirty="0" err="1"/>
              <a:t>carbonio</a:t>
            </a:r>
            <a:r>
              <a:rPr lang="en-US" sz="1800" dirty="0"/>
              <a:t>.</a:t>
            </a:r>
          </a:p>
          <a:p>
            <a:pPr marL="268356" indent="-268356">
              <a:spcBef>
                <a:spcPts val="400"/>
              </a:spcBef>
            </a:pPr>
            <a:r>
              <a:rPr lang="en-US" sz="1800" dirty="0"/>
              <a:t>Le </a:t>
            </a:r>
            <a:r>
              <a:rPr lang="en-US" sz="1800" dirty="0" err="1"/>
              <a:t>sostituzioni</a:t>
            </a:r>
            <a:r>
              <a:rPr lang="en-US" sz="1800" dirty="0"/>
              <a:t> </a:t>
            </a:r>
            <a:r>
              <a:rPr lang="en-US" sz="1800" dirty="0" err="1"/>
              <a:t>coinvolgono</a:t>
            </a:r>
            <a:r>
              <a:rPr lang="en-US" sz="1800" dirty="0"/>
              <a:t> </a:t>
            </a:r>
            <a:r>
              <a:rPr lang="en-US" sz="1800" dirty="0" err="1"/>
              <a:t>rottura</a:t>
            </a:r>
            <a:r>
              <a:rPr lang="en-US" sz="1800" dirty="0"/>
              <a:t> e </a:t>
            </a:r>
            <a:r>
              <a:rPr lang="en-US" sz="1800" dirty="0" err="1"/>
              <a:t>formazione</a:t>
            </a:r>
            <a:r>
              <a:rPr lang="en-US" sz="1800" dirty="0"/>
              <a:t> di </a:t>
            </a:r>
            <a:r>
              <a:rPr lang="en-US" sz="1800" u="sng" dirty="0" err="1"/>
              <a:t>legami</a:t>
            </a:r>
            <a:r>
              <a:rPr lang="en-US" sz="1800" u="sng" dirty="0"/>
              <a:t> </a:t>
            </a:r>
            <a:r>
              <a:rPr sz="1800" u="sng" dirty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sz="1800" u="sng" dirty="0"/>
              <a:t>.</a:t>
            </a:r>
          </a:p>
        </p:txBody>
      </p:sp>
      <p:grpSp>
        <p:nvGrpSpPr>
          <p:cNvPr id="1622" name="Group"/>
          <p:cNvGrpSpPr/>
          <p:nvPr/>
        </p:nvGrpSpPr>
        <p:grpSpPr>
          <a:xfrm>
            <a:off x="2209799" y="2720975"/>
            <a:ext cx="4922840" cy="2525713"/>
            <a:chOff x="0" y="0"/>
            <a:chExt cx="4922838" cy="2525712"/>
          </a:xfrm>
        </p:grpSpPr>
        <p:pic>
          <p:nvPicPr>
            <p:cNvPr id="1620" name="image25.png" descr="image2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922839" cy="1235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1" name="Y replaces Z"/>
            <p:cNvSpPr/>
            <p:nvPr/>
          </p:nvSpPr>
          <p:spPr>
            <a:xfrm>
              <a:off x="1736725" y="125571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>
                  <a:solidFill>
                    <a:srgbClr val="1F1D1F"/>
                  </a:solidFill>
                </a:defRPr>
              </a:lvl1pPr>
            </a:lstStyle>
            <a:p>
              <a:pPr>
                <a:defRPr b="1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1F1D1F"/>
                  </a:solidFill>
                </a:rPr>
                <a:t>Y </a:t>
              </a:r>
              <a:r>
                <a:rPr lang="en-US" b="0" dirty="0" err="1">
                  <a:solidFill>
                    <a:srgbClr val="1F1D1F"/>
                  </a:solidFill>
                </a:rPr>
                <a:t>sostiuisce</a:t>
              </a:r>
              <a:r>
                <a:rPr b="0" dirty="0">
                  <a:solidFill>
                    <a:srgbClr val="1F1D1F"/>
                  </a:solidFill>
                </a:rPr>
                <a:t> Z</a:t>
              </a:r>
            </a:p>
          </p:txBody>
        </p:sp>
      </p:grpSp>
      <p:sp>
        <p:nvSpPr>
          <p:cNvPr id="1623" name="Substitution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Sostituzioni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26" name="Group"/>
          <p:cNvGrpSpPr/>
          <p:nvPr/>
        </p:nvGrpSpPr>
        <p:grpSpPr>
          <a:xfrm>
            <a:off x="1804988" y="4800599"/>
            <a:ext cx="5586413" cy="1524001"/>
            <a:chOff x="0" y="0"/>
            <a:chExt cx="5586412" cy="1524000"/>
          </a:xfrm>
        </p:grpSpPr>
        <p:pic>
          <p:nvPicPr>
            <p:cNvPr id="1624" name="image26.png" descr="image2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412" y="-1"/>
              <a:ext cx="4132263" cy="360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5" name="image27.png" descr="image2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590550"/>
              <a:ext cx="5586413" cy="933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6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" name="image28.png" descr="image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63" y="1600200"/>
            <a:ext cx="5913438" cy="917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29" name="Elimination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Elimina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zioni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0" name="In an elimination reaction two σ bonds are broken and one π bond is formed."/>
          <p:cNvSpPr txBox="1">
            <a:spLocks noGrp="1"/>
          </p:cNvSpPr>
          <p:nvPr>
            <p:ph type="body" sz="quarter" idx="1"/>
          </p:nvPr>
        </p:nvSpPr>
        <p:spPr>
          <a:xfrm>
            <a:off x="380999" y="800099"/>
            <a:ext cx="8424865" cy="8001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356" indent="-268356">
              <a:spcBef>
                <a:spcPts val="400"/>
              </a:spcBef>
            </a:pPr>
            <a:r>
              <a:rPr sz="1800" dirty="0"/>
              <a:t>In </a:t>
            </a:r>
            <a:r>
              <a:rPr lang="en-US" sz="1800" dirty="0"/>
              <a:t>una </a:t>
            </a:r>
            <a:r>
              <a:rPr lang="en-US" sz="1800" dirty="0" err="1"/>
              <a:t>reazione</a:t>
            </a:r>
            <a:r>
              <a:rPr lang="en-US" sz="1800" dirty="0"/>
              <a:t> di </a:t>
            </a:r>
            <a:r>
              <a:rPr sz="1800" dirty="0">
                <a:solidFill>
                  <a:srgbClr val="941100"/>
                </a:solidFill>
              </a:rPr>
              <a:t> </a:t>
            </a:r>
            <a:r>
              <a:rPr sz="1800" dirty="0" err="1">
                <a:solidFill>
                  <a:srgbClr val="C00000"/>
                </a:solidFill>
              </a:rPr>
              <a:t>elimina</a:t>
            </a:r>
            <a:r>
              <a:rPr lang="en-US" sz="1800" dirty="0" err="1">
                <a:solidFill>
                  <a:srgbClr val="C00000"/>
                </a:solidFill>
              </a:rPr>
              <a:t>zione</a:t>
            </a:r>
            <a:r>
              <a:rPr lang="en-US" sz="1800" dirty="0">
                <a:solidFill>
                  <a:schemeClr val="tx1"/>
                </a:solidFill>
              </a:rPr>
              <a:t>, due </a:t>
            </a:r>
            <a:r>
              <a:rPr lang="en-US" sz="1800" dirty="0" err="1">
                <a:solidFill>
                  <a:schemeClr val="tx1"/>
                </a:solidFill>
              </a:rPr>
              <a:t>legami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rompono</a:t>
            </a:r>
            <a:r>
              <a:rPr lang="en-US" sz="1800" dirty="0"/>
              <a:t> e </a:t>
            </a:r>
            <a:r>
              <a:rPr lang="en-US" sz="1800" dirty="0" err="1"/>
              <a:t>si</a:t>
            </a:r>
            <a:r>
              <a:rPr lang="en-US" sz="1800" dirty="0"/>
              <a:t> forma un </a:t>
            </a:r>
            <a:r>
              <a:rPr lang="en-US" sz="1800" dirty="0" err="1"/>
              <a:t>legame</a:t>
            </a:r>
            <a:r>
              <a:rPr lang="en-US" sz="1800" dirty="0"/>
              <a:t> </a:t>
            </a:r>
            <a:r>
              <a:rPr sz="1800" dirty="0"/>
              <a:t> </a:t>
            </a:r>
            <a:r>
              <a:rPr sz="1800" dirty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lang="en-US" sz="1800" dirty="0">
                <a:latin typeface="Symbol"/>
                <a:ea typeface="Symbol"/>
                <a:cs typeface="Symbol"/>
                <a:sym typeface="Symbol"/>
              </a:rPr>
              <a:t> (</a:t>
            </a:r>
            <a:r>
              <a:rPr lang="en-US" sz="1800" dirty="0">
                <a:ea typeface="Symbol"/>
                <a:cs typeface="Symbol"/>
                <a:sym typeface="Symbol"/>
              </a:rPr>
              <a:t>e </a:t>
            </a:r>
            <a:r>
              <a:rPr lang="en-US" sz="1800" dirty="0" err="1">
                <a:ea typeface="Symbol"/>
                <a:cs typeface="Symbol"/>
                <a:sym typeface="Symbol"/>
              </a:rPr>
              <a:t>uno</a:t>
            </a:r>
            <a:r>
              <a:rPr lang="en-US" sz="1800" dirty="0">
                <a:ea typeface="Symbol"/>
                <a:cs typeface="Symbol"/>
                <a:sym typeface="Symbol"/>
              </a:rPr>
              <a:t> </a:t>
            </a:r>
            <a:r>
              <a:rPr lang="en-US" sz="1800" dirty="0">
                <a:latin typeface="Symbol" panose="05050102010706020507" pitchFamily="18" charset="2"/>
                <a:ea typeface="Symbol"/>
                <a:cs typeface="Symbol"/>
                <a:sym typeface="Symbol"/>
              </a:rPr>
              <a:t>s).</a:t>
            </a:r>
            <a:endParaRPr sz="1800" dirty="0">
              <a:latin typeface="Symbol" panose="05050102010706020507" pitchFamily="18" charset="2"/>
            </a:endParaRPr>
          </a:p>
        </p:txBody>
      </p:sp>
      <p:sp>
        <p:nvSpPr>
          <p:cNvPr id="1631" name="1 π bond is formed"/>
          <p:cNvSpPr txBox="1"/>
          <p:nvPr/>
        </p:nvSpPr>
        <p:spPr>
          <a:xfrm>
            <a:off x="5448648" y="2674763"/>
            <a:ext cx="1339467" cy="338554"/>
          </a:xfrm>
          <a:prstGeom prst="rect">
            <a:avLst/>
          </a:prstGeom>
          <a:solidFill>
            <a:srgbClr val="F5E8D7"/>
          </a:solidFill>
          <a:ln w="25400">
            <a:solidFill>
              <a:srgbClr val="E4C192"/>
            </a:solidFill>
            <a:miter/>
          </a:ln>
          <a:effectLst>
            <a:outerShdw dist="101600" dir="2700000" rotWithShape="0">
              <a:srgbClr val="C0C0C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en-US" b="0" dirty="0" err="1"/>
              <a:t>si</a:t>
            </a:r>
            <a:r>
              <a:rPr lang="en-US" b="0" dirty="0"/>
              <a:t> forma 1 </a:t>
            </a:r>
            <a:r>
              <a:rPr lang="en-US" b="0" dirty="0">
                <a:latin typeface="Symbol" panose="05050102010706020507" pitchFamily="18" charset="2"/>
              </a:rPr>
              <a:t>p</a:t>
            </a:r>
            <a:endParaRPr b="0" dirty="0">
              <a:latin typeface="Symbol" panose="05050102010706020507" pitchFamily="18" charset="2"/>
            </a:endParaRPr>
          </a:p>
        </p:txBody>
      </p:sp>
      <p:sp>
        <p:nvSpPr>
          <p:cNvPr id="1632" name="Line"/>
          <p:cNvSpPr/>
          <p:nvPr/>
        </p:nvSpPr>
        <p:spPr>
          <a:xfrm flipV="1">
            <a:off x="6183312" y="2209799"/>
            <a:ext cx="1" cy="312739"/>
          </a:xfrm>
          <a:prstGeom prst="line">
            <a:avLst/>
          </a:prstGeom>
          <a:ln w="31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100"/>
            </a:pPr>
            <a:endParaRPr/>
          </a:p>
        </p:txBody>
      </p:sp>
      <p:sp>
        <p:nvSpPr>
          <p:cNvPr id="1634" name="Line"/>
          <p:cNvSpPr/>
          <p:nvPr/>
        </p:nvSpPr>
        <p:spPr>
          <a:xfrm rot="14059417">
            <a:off x="2014535" y="2327281"/>
            <a:ext cx="381018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600" b="1"/>
            </a:pPr>
            <a:endParaRPr/>
          </a:p>
        </p:txBody>
      </p:sp>
      <p:sp>
        <p:nvSpPr>
          <p:cNvPr id="1635" name="Line"/>
          <p:cNvSpPr/>
          <p:nvPr/>
        </p:nvSpPr>
        <p:spPr>
          <a:xfrm rot="7540583" flipH="1">
            <a:off x="2716202" y="2327281"/>
            <a:ext cx="381018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600" b="1"/>
            </a:pPr>
            <a:endParaRPr/>
          </a:p>
        </p:txBody>
      </p:sp>
      <p:grpSp>
        <p:nvGrpSpPr>
          <p:cNvPr id="1641" name="Group"/>
          <p:cNvGrpSpPr/>
          <p:nvPr/>
        </p:nvGrpSpPr>
        <p:grpSpPr>
          <a:xfrm>
            <a:off x="2114549" y="3979862"/>
            <a:ext cx="6038851" cy="2268539"/>
            <a:chOff x="0" y="0"/>
            <a:chExt cx="6038850" cy="2268538"/>
          </a:xfrm>
        </p:grpSpPr>
        <p:pic>
          <p:nvPicPr>
            <p:cNvPr id="1637" name="image29.png" descr="image2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038850" cy="896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8" name="image30.png" descr="image3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4" y="1181100"/>
              <a:ext cx="5172076" cy="1087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9" name="Oval"/>
            <p:cNvSpPr/>
            <p:nvPr/>
          </p:nvSpPr>
          <p:spPr>
            <a:xfrm>
              <a:off x="95249" y="1887538"/>
              <a:ext cx="1066801" cy="381001"/>
            </a:xfrm>
            <a:prstGeom prst="ellipse">
              <a:avLst/>
            </a:prstGeom>
            <a:noFill/>
            <a:ln w="25400" cap="flat">
              <a:solidFill>
                <a:srgbClr val="E4C1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/>
              </a:pPr>
              <a:endParaRPr/>
            </a:p>
          </p:txBody>
        </p:sp>
        <p:sp>
          <p:nvSpPr>
            <p:cNvPr id="1640" name="Oval"/>
            <p:cNvSpPr/>
            <p:nvPr/>
          </p:nvSpPr>
          <p:spPr>
            <a:xfrm>
              <a:off x="247649" y="592138"/>
              <a:ext cx="838201" cy="304801"/>
            </a:xfrm>
            <a:prstGeom prst="ellipse">
              <a:avLst/>
            </a:prstGeom>
            <a:noFill/>
            <a:ln w="25400" cap="flat">
              <a:solidFill>
                <a:srgbClr val="E4C19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/>
              </a:pPr>
              <a:endParaRPr/>
            </a:p>
          </p:txBody>
        </p:sp>
      </p:grpSp>
      <p:sp>
        <p:nvSpPr>
          <p:cNvPr id="1642" name="reagent"/>
          <p:cNvSpPr txBox="1"/>
          <p:nvPr/>
        </p:nvSpPr>
        <p:spPr>
          <a:xfrm>
            <a:off x="3680642" y="1840468"/>
            <a:ext cx="1119959" cy="3385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>
              <a:defRPr b="1"/>
            </a:pPr>
            <a:r>
              <a:rPr b="0" dirty="0" err="1"/>
              <a:t>reagent</a:t>
            </a:r>
            <a:r>
              <a:rPr lang="en-US" b="0" dirty="0" err="1"/>
              <a:t>e</a:t>
            </a:r>
            <a:endParaRPr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3467E-E2FE-4301-94F2-5E6A172210F8}"/>
              </a:ext>
            </a:extLst>
          </p:cNvPr>
          <p:cNvSpPr txBox="1"/>
          <p:nvPr/>
        </p:nvSpPr>
        <p:spPr>
          <a:xfrm>
            <a:off x="1848184" y="2742244"/>
            <a:ext cx="164724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600" dirty="0"/>
              <a:t>2 </a:t>
            </a:r>
            <a:r>
              <a:rPr lang="en-US" sz="1600" dirty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rompono</a:t>
            </a:r>
            <a:endParaRPr lang="en-US" sz="1600" dirty="0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6E42ADA0-3EE7-4512-BB24-752834A91C27}"/>
              </a:ext>
            </a:extLst>
          </p:cNvPr>
          <p:cNvSpPr/>
          <p:nvPr/>
        </p:nvSpPr>
        <p:spPr>
          <a:xfrm flipV="1">
            <a:off x="7508730" y="2236045"/>
            <a:ext cx="1" cy="312739"/>
          </a:xfrm>
          <a:prstGeom prst="line">
            <a:avLst/>
          </a:prstGeom>
          <a:ln w="31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457200">
              <a:defRPr sz="1100"/>
            </a:pPr>
            <a:endParaRPr/>
          </a:p>
        </p:txBody>
      </p:sp>
      <p:sp>
        <p:nvSpPr>
          <p:cNvPr id="17" name="1 π bond is formed">
            <a:extLst>
              <a:ext uri="{FF2B5EF4-FFF2-40B4-BE49-F238E27FC236}">
                <a16:creationId xmlns:a16="http://schemas.microsoft.com/office/drawing/2014/main" id="{03BAACAB-D69C-4EE1-A10B-54EC8D708C71}"/>
              </a:ext>
            </a:extLst>
          </p:cNvPr>
          <p:cNvSpPr txBox="1"/>
          <p:nvPr/>
        </p:nvSpPr>
        <p:spPr>
          <a:xfrm>
            <a:off x="7127537" y="2674763"/>
            <a:ext cx="762386" cy="338554"/>
          </a:xfrm>
          <a:prstGeom prst="rect">
            <a:avLst/>
          </a:prstGeom>
          <a:solidFill>
            <a:srgbClr val="F5E8D7"/>
          </a:solidFill>
          <a:ln w="25400">
            <a:solidFill>
              <a:srgbClr val="E4C192"/>
            </a:solidFill>
            <a:miter/>
          </a:ln>
          <a:effectLst>
            <a:outerShdw dist="101600" dir="2700000" rotWithShape="0">
              <a:srgbClr val="C0C0C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en-US" b="0" dirty="0"/>
              <a:t>..e 1 </a:t>
            </a:r>
            <a:r>
              <a:rPr lang="en-US" b="0" dirty="0">
                <a:latin typeface="Symbol" panose="05050102010706020507" pitchFamily="18" charset="2"/>
              </a:rPr>
              <a:t>s</a:t>
            </a:r>
            <a:endParaRPr b="0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image31.png" descr="image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47913"/>
            <a:ext cx="3933826" cy="852488"/>
          </a:xfrm>
          <a:prstGeom prst="rect">
            <a:avLst/>
          </a:prstGeom>
          <a:ln w="12700">
            <a:miter lim="400000"/>
          </a:ln>
        </p:spPr>
      </p:pic>
      <p:sp>
        <p:nvSpPr>
          <p:cNvPr id="1645" name="Addition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Addi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zioni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6" name="In an addition reaction a π bond is broken and two new σ bond are formed."/>
          <p:cNvSpPr txBox="1">
            <a:spLocks noGrp="1"/>
          </p:cNvSpPr>
          <p:nvPr>
            <p:ph type="body" idx="1"/>
          </p:nvPr>
        </p:nvSpPr>
        <p:spPr>
          <a:xfrm>
            <a:off x="380999" y="1066799"/>
            <a:ext cx="8424865" cy="50736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356" indent="-268356">
              <a:spcBef>
                <a:spcPts val="400"/>
              </a:spcBef>
            </a:pPr>
            <a:r>
              <a:rPr sz="1800" dirty="0"/>
              <a:t>In </a:t>
            </a:r>
            <a:r>
              <a:rPr lang="en-US" sz="1800" dirty="0"/>
              <a:t>una </a:t>
            </a:r>
            <a:r>
              <a:rPr lang="en-US" sz="1800" dirty="0" err="1"/>
              <a:t>reazione</a:t>
            </a:r>
            <a:r>
              <a:rPr lang="en-US" sz="1800" dirty="0"/>
              <a:t> di</a:t>
            </a:r>
            <a:r>
              <a:rPr sz="1800" dirty="0"/>
              <a:t> </a:t>
            </a:r>
            <a:r>
              <a:rPr sz="1800" dirty="0" err="1">
                <a:solidFill>
                  <a:srgbClr val="941100"/>
                </a:solidFill>
              </a:rPr>
              <a:t>addi</a:t>
            </a:r>
            <a:r>
              <a:rPr lang="en-US" sz="1800" dirty="0" err="1">
                <a:solidFill>
                  <a:srgbClr val="941100"/>
                </a:solidFill>
              </a:rPr>
              <a:t>z</a:t>
            </a:r>
            <a:r>
              <a:rPr sz="1800" dirty="0" err="1">
                <a:solidFill>
                  <a:srgbClr val="941100"/>
                </a:solidFill>
              </a:rPr>
              <a:t>ion</a:t>
            </a:r>
            <a:r>
              <a:rPr lang="en-US" sz="1800" dirty="0" err="1">
                <a:solidFill>
                  <a:srgbClr val="941100"/>
                </a:solidFill>
              </a:rPr>
              <a:t>e</a:t>
            </a:r>
            <a:r>
              <a:rPr sz="1800" dirty="0">
                <a:solidFill>
                  <a:srgbClr val="333399"/>
                </a:solidFill>
              </a:rPr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rompe</a:t>
            </a:r>
            <a:r>
              <a:rPr lang="en-US" sz="1800" dirty="0"/>
              <a:t> un </a:t>
            </a:r>
            <a:r>
              <a:rPr lang="en-US" sz="1800" dirty="0" err="1"/>
              <a:t>legame</a:t>
            </a:r>
            <a:r>
              <a:rPr lang="en-US" sz="1800" dirty="0"/>
              <a:t> </a:t>
            </a:r>
            <a:r>
              <a:rPr sz="1800" dirty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1800" dirty="0"/>
              <a:t> </a:t>
            </a:r>
            <a:r>
              <a:rPr lang="en-US" sz="1800" dirty="0"/>
              <a:t>e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formano</a:t>
            </a:r>
            <a:r>
              <a:rPr lang="en-US" sz="1800" dirty="0"/>
              <a:t> due </a:t>
            </a:r>
            <a:r>
              <a:rPr lang="en-US" sz="1800" dirty="0" err="1"/>
              <a:t>nuovi</a:t>
            </a:r>
            <a:r>
              <a:rPr lang="en-US" sz="1800" dirty="0"/>
              <a:t> </a:t>
            </a:r>
            <a:r>
              <a:rPr lang="en-US" sz="1800" dirty="0" err="1"/>
              <a:t>legami</a:t>
            </a:r>
            <a:r>
              <a:rPr lang="en-US" sz="1800" dirty="0"/>
              <a:t> </a:t>
            </a:r>
            <a:r>
              <a:rPr sz="1800" dirty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sz="1800" dirty="0"/>
              <a:t>. </a:t>
            </a:r>
          </a:p>
        </p:txBody>
      </p:sp>
      <p:sp>
        <p:nvSpPr>
          <p:cNvPr id="1648" name="Line"/>
          <p:cNvSpPr/>
          <p:nvPr/>
        </p:nvSpPr>
        <p:spPr>
          <a:xfrm rot="14059417">
            <a:off x="5199070" y="2974981"/>
            <a:ext cx="381018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600" b="1"/>
            </a:pPr>
            <a:endParaRPr/>
          </a:p>
        </p:txBody>
      </p:sp>
      <p:sp>
        <p:nvSpPr>
          <p:cNvPr id="1649" name="Line"/>
          <p:cNvSpPr/>
          <p:nvPr/>
        </p:nvSpPr>
        <p:spPr>
          <a:xfrm rot="7540583" flipH="1">
            <a:off x="5900736" y="2974981"/>
            <a:ext cx="381019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noFill/>
          <a:ln w="31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600" b="1"/>
            </a:pPr>
            <a:endParaRPr/>
          </a:p>
        </p:txBody>
      </p:sp>
      <p:sp>
        <p:nvSpPr>
          <p:cNvPr id="1652" name="Line"/>
          <p:cNvSpPr/>
          <p:nvPr/>
        </p:nvSpPr>
        <p:spPr>
          <a:xfrm flipV="1">
            <a:off x="2866352" y="2854322"/>
            <a:ext cx="0" cy="4572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457200">
              <a:defRPr sz="1100"/>
            </a:pPr>
            <a:endParaRPr/>
          </a:p>
        </p:txBody>
      </p:sp>
      <p:grpSp>
        <p:nvGrpSpPr>
          <p:cNvPr id="1656" name="Group"/>
          <p:cNvGrpSpPr/>
          <p:nvPr/>
        </p:nvGrpSpPr>
        <p:grpSpPr>
          <a:xfrm>
            <a:off x="2057400" y="4114799"/>
            <a:ext cx="4648201" cy="2238376"/>
            <a:chOff x="0" y="0"/>
            <a:chExt cx="4648199" cy="2238375"/>
          </a:xfrm>
        </p:grpSpPr>
        <p:pic>
          <p:nvPicPr>
            <p:cNvPr id="1654" name="image32.png" descr="image3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4532313" cy="9334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5" name="image33.png" descr="image3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762" y="1066800"/>
              <a:ext cx="4389439" cy="11715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Line">
            <a:extLst>
              <a:ext uri="{FF2B5EF4-FFF2-40B4-BE49-F238E27FC236}">
                <a16:creationId xmlns:a16="http://schemas.microsoft.com/office/drawing/2014/main" id="{96EF0A73-E12E-4143-9E0B-414318C15DEB}"/>
              </a:ext>
            </a:extLst>
          </p:cNvPr>
          <p:cNvSpPr/>
          <p:nvPr/>
        </p:nvSpPr>
        <p:spPr>
          <a:xfrm flipV="1">
            <a:off x="3879129" y="2819402"/>
            <a:ext cx="0" cy="457200"/>
          </a:xfrm>
          <a:prstGeom prst="line">
            <a:avLst/>
          </a:prstGeom>
          <a:noFill/>
          <a:ln w="3175" cap="flat">
            <a:solidFill>
              <a:srgbClr val="000000"/>
            </a:solidFill>
            <a:prstDash val="solid"/>
            <a:round/>
            <a:tailEnd type="triangle" w="med" len="med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defTabSz="457200">
              <a:defRPr sz="1100"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A48A7-55C5-4A80-966D-E449ED4AC6BA}"/>
              </a:ext>
            </a:extLst>
          </p:cNvPr>
          <p:cNvSpPr txBox="1"/>
          <p:nvPr/>
        </p:nvSpPr>
        <p:spPr>
          <a:xfrm>
            <a:off x="5238769" y="3341758"/>
            <a:ext cx="13875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600" dirty="0">
                <a:latin typeface="Symbol"/>
                <a:ea typeface="Symbol"/>
                <a:cs typeface="Symbol"/>
                <a:sym typeface="Symbol"/>
              </a:rPr>
              <a:t>s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formano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F4554-673F-4B9F-8132-46E0A79B23B9}"/>
              </a:ext>
            </a:extLst>
          </p:cNvPr>
          <p:cNvSpPr txBox="1"/>
          <p:nvPr/>
        </p:nvSpPr>
        <p:spPr>
          <a:xfrm>
            <a:off x="2456022" y="3348687"/>
            <a:ext cx="120641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n-US" sz="1600" dirty="0">
                <a:latin typeface="Symbol"/>
                <a:ea typeface="Symbol"/>
                <a:cs typeface="Symbol"/>
                <a:sym typeface="Symbol"/>
              </a:rPr>
              <a:t>p 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rompe</a:t>
            </a:r>
            <a:endParaRPr lang="en-US" sz="16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Additions and Eliminations"/>
          <p:cNvSpPr txBox="1">
            <a:spLocks noGrp="1"/>
          </p:cNvSpPr>
          <p:nvPr>
            <p:ph type="title"/>
          </p:nvPr>
        </p:nvSpPr>
        <p:spPr>
          <a:xfrm>
            <a:off x="395288" y="115887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Addi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zioni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Elimina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zioni</a:t>
            </a:r>
            <a:endParaRPr dirty="0"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59" name="Eliminations are the inverse of additions. A π bond is formed in eliminations and a π bond is broken in additions."/>
          <p:cNvSpPr txBox="1">
            <a:spLocks noGrp="1"/>
          </p:cNvSpPr>
          <p:nvPr>
            <p:ph type="body" idx="1"/>
          </p:nvPr>
        </p:nvSpPr>
        <p:spPr>
          <a:xfrm>
            <a:off x="380999" y="1066799"/>
            <a:ext cx="8424865" cy="50736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8356" indent="-268356">
              <a:spcBef>
                <a:spcPts val="400"/>
              </a:spcBef>
            </a:pPr>
            <a:r>
              <a:rPr lang="en-US" sz="1800" dirty="0"/>
              <a:t>Le </a:t>
            </a:r>
            <a:r>
              <a:rPr lang="en-US" sz="1800" dirty="0" err="1"/>
              <a:t>eliminazioni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l’inverso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addizioni</a:t>
            </a:r>
            <a:r>
              <a:rPr sz="1800" dirty="0"/>
              <a:t>. </a:t>
            </a:r>
            <a:r>
              <a:rPr lang="en-US" sz="1800" dirty="0"/>
              <a:t>Un </a:t>
            </a:r>
            <a:r>
              <a:rPr lang="en-US" sz="1800" dirty="0" err="1"/>
              <a:t>legame</a:t>
            </a:r>
            <a:r>
              <a:rPr sz="1800" dirty="0"/>
              <a:t> </a:t>
            </a:r>
            <a:r>
              <a:rPr sz="1800" dirty="0">
                <a:latin typeface="Symbol"/>
                <a:ea typeface="Symbol"/>
                <a:cs typeface="Symbol"/>
                <a:sym typeface="Symbol"/>
              </a:rPr>
              <a:t>p </a:t>
            </a:r>
            <a:r>
              <a:rPr lang="en-US" sz="1800" dirty="0" err="1">
                <a:ea typeface="Symbol"/>
                <a:cs typeface="Symbol"/>
                <a:sym typeface="Symbol"/>
              </a:rPr>
              <a:t>si</a:t>
            </a:r>
            <a:r>
              <a:rPr lang="en-US" sz="1800" dirty="0">
                <a:ea typeface="Symbol"/>
                <a:cs typeface="Symbol"/>
                <a:sym typeface="Symbol"/>
              </a:rPr>
              <a:t> f</a:t>
            </a:r>
            <a:r>
              <a:rPr lang="en-US" sz="1800" dirty="0"/>
              <a:t>orma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/>
              <a:t>eliminazioni</a:t>
            </a:r>
            <a:r>
              <a:rPr lang="en-US" sz="1800" dirty="0"/>
              <a:t> e un </a:t>
            </a:r>
            <a:r>
              <a:rPr lang="en-US" sz="1800" dirty="0" err="1"/>
              <a:t>legame</a:t>
            </a:r>
            <a:r>
              <a:rPr lang="en-US" sz="1800" dirty="0"/>
              <a:t> </a:t>
            </a:r>
            <a:r>
              <a:rPr sz="1800" dirty="0">
                <a:latin typeface="Symbol"/>
                <a:ea typeface="Symbol"/>
                <a:cs typeface="Symbol"/>
                <a:sym typeface="Symbol"/>
              </a:rPr>
              <a:t>p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rompe</a:t>
            </a:r>
            <a:r>
              <a:rPr lang="en-US" sz="1800" dirty="0"/>
              <a:t> </a:t>
            </a:r>
            <a:r>
              <a:rPr lang="en-US" sz="1800" dirty="0" err="1"/>
              <a:t>nelle</a:t>
            </a:r>
            <a:r>
              <a:rPr lang="en-US" sz="1800" dirty="0"/>
              <a:t> </a:t>
            </a:r>
            <a:r>
              <a:rPr lang="en-US" sz="1800" dirty="0" err="1"/>
              <a:t>addizioni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1660" name="a π bond is broken"/>
          <p:cNvSpPr txBox="1"/>
          <p:nvPr/>
        </p:nvSpPr>
        <p:spPr>
          <a:xfrm>
            <a:off x="3251200" y="4563533"/>
            <a:ext cx="226119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en-US" sz="1400" dirty="0"/>
              <a:t>Si </a:t>
            </a:r>
            <a:r>
              <a:rPr lang="en-US" sz="1400" dirty="0" err="1"/>
              <a:t>rompe</a:t>
            </a:r>
            <a:r>
              <a:rPr lang="en-US" sz="1400" dirty="0"/>
              <a:t> un </a:t>
            </a:r>
            <a:r>
              <a:rPr lang="en-US" sz="1400" dirty="0" err="1"/>
              <a:t>legame</a:t>
            </a:r>
            <a:r>
              <a:rPr lang="en-US" sz="1400" dirty="0"/>
              <a:t> </a:t>
            </a:r>
            <a:r>
              <a:rPr sz="1400" b="0" dirty="0">
                <a:latin typeface="Symbol"/>
                <a:ea typeface="Symbol"/>
                <a:cs typeface="Symbol"/>
                <a:sym typeface="Symbol"/>
              </a:rPr>
              <a:t>p</a:t>
            </a:r>
            <a:endParaRPr sz="1400" dirty="0"/>
          </a:p>
        </p:txBody>
      </p:sp>
      <p:sp>
        <p:nvSpPr>
          <p:cNvPr id="1661" name="Elimination"/>
          <p:cNvSpPr txBox="1"/>
          <p:nvPr/>
        </p:nvSpPr>
        <p:spPr>
          <a:xfrm>
            <a:off x="3503612" y="2048933"/>
            <a:ext cx="154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941100"/>
                </a:solidFill>
              </a:defRPr>
            </a:lvl1pPr>
          </a:lstStyle>
          <a:p>
            <a:pPr>
              <a:defRPr sz="1600"/>
            </a:pPr>
            <a:r>
              <a:rPr sz="1800" dirty="0" err="1"/>
              <a:t>Elimina</a:t>
            </a:r>
            <a:r>
              <a:rPr lang="en-US" sz="1800" dirty="0" err="1"/>
              <a:t>zione</a:t>
            </a:r>
            <a:endParaRPr sz="1800" dirty="0"/>
          </a:p>
        </p:txBody>
      </p:sp>
      <p:sp>
        <p:nvSpPr>
          <p:cNvPr id="1662" name="Addition"/>
          <p:cNvSpPr txBox="1"/>
          <p:nvPr/>
        </p:nvSpPr>
        <p:spPr>
          <a:xfrm>
            <a:off x="3640137" y="4944533"/>
            <a:ext cx="121122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941100"/>
                </a:solidFill>
              </a:defRPr>
            </a:lvl1pPr>
          </a:lstStyle>
          <a:p>
            <a:pPr>
              <a:defRPr sz="1600"/>
            </a:pPr>
            <a:r>
              <a:rPr sz="1800" dirty="0" err="1"/>
              <a:t>Addi</a:t>
            </a:r>
            <a:r>
              <a:rPr lang="en-US" sz="1800" dirty="0" err="1"/>
              <a:t>zione</a:t>
            </a:r>
            <a:endParaRPr sz="1800" dirty="0"/>
          </a:p>
        </p:txBody>
      </p:sp>
      <p:sp>
        <p:nvSpPr>
          <p:cNvPr id="1663" name="a π bond is formed"/>
          <p:cNvSpPr txBox="1"/>
          <p:nvPr/>
        </p:nvSpPr>
        <p:spPr>
          <a:xfrm>
            <a:off x="3251200" y="2506133"/>
            <a:ext cx="227401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rPr lang="en-US" sz="1400" dirty="0"/>
              <a:t>Si forma un </a:t>
            </a:r>
            <a:r>
              <a:rPr lang="en-US" sz="1400" dirty="0" err="1"/>
              <a:t>legame</a:t>
            </a:r>
            <a:r>
              <a:rPr lang="en-US" sz="1400" dirty="0"/>
              <a:t> </a:t>
            </a:r>
            <a:r>
              <a:rPr sz="1400" dirty="0"/>
              <a:t> </a:t>
            </a:r>
            <a:r>
              <a:rPr sz="1400" b="0" dirty="0">
                <a:latin typeface="Symbol"/>
                <a:ea typeface="Symbol"/>
                <a:cs typeface="Symbol"/>
                <a:sym typeface="Symbol"/>
              </a:rPr>
              <a:t>p</a:t>
            </a:r>
            <a:endParaRPr sz="1400" dirty="0"/>
          </a:p>
        </p:txBody>
      </p:sp>
      <p:pic>
        <p:nvPicPr>
          <p:cNvPr id="1664" name="image34.png" descr="image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3268133"/>
            <a:ext cx="1087438" cy="88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5" name="image35.png" descr="image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3312583"/>
            <a:ext cx="866776" cy="719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5" name="Group"/>
          <p:cNvGrpSpPr/>
          <p:nvPr/>
        </p:nvGrpSpPr>
        <p:grpSpPr>
          <a:xfrm>
            <a:off x="3122612" y="4138083"/>
            <a:ext cx="2438401" cy="382271"/>
            <a:chOff x="0" y="0"/>
            <a:chExt cx="2438400" cy="382270"/>
          </a:xfrm>
        </p:grpSpPr>
        <p:grpSp>
          <p:nvGrpSpPr>
            <p:cNvPr id="1669" name="Group"/>
            <p:cNvGrpSpPr/>
            <p:nvPr/>
          </p:nvGrpSpPr>
          <p:grpSpPr>
            <a:xfrm>
              <a:off x="0" y="0"/>
              <a:ext cx="2438400" cy="382271"/>
              <a:chOff x="0" y="0"/>
              <a:chExt cx="2438400" cy="382270"/>
            </a:xfrm>
          </p:grpSpPr>
          <p:sp>
            <p:nvSpPr>
              <p:cNvPr id="1666" name="Line"/>
              <p:cNvSpPr/>
              <p:nvPr/>
            </p:nvSpPr>
            <p:spPr>
              <a:xfrm flipH="1">
                <a:off x="-1" y="0"/>
                <a:ext cx="2" cy="38100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667" name="Line"/>
              <p:cNvSpPr/>
              <p:nvPr/>
            </p:nvSpPr>
            <p:spPr>
              <a:xfrm>
                <a:off x="0" y="382270"/>
                <a:ext cx="2438400" cy="1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668" name="Line"/>
              <p:cNvSpPr/>
              <p:nvPr/>
            </p:nvSpPr>
            <p:spPr>
              <a:xfrm flipV="1">
                <a:off x="2438400" y="0"/>
                <a:ext cx="0" cy="38100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</p:grpSp>
        <p:sp>
          <p:nvSpPr>
            <p:cNvPr id="1670" name="+"/>
            <p:cNvSpPr txBox="1"/>
            <p:nvPr/>
          </p:nvSpPr>
          <p:spPr>
            <a:xfrm>
              <a:off x="941387" y="12699"/>
              <a:ext cx="17899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+</a:t>
              </a:r>
            </a:p>
          </p:txBody>
        </p:sp>
        <p:sp>
          <p:nvSpPr>
            <p:cNvPr id="1671" name="Text"/>
            <p:cNvSpPr txBox="1"/>
            <p:nvPr/>
          </p:nvSpPr>
          <p:spPr>
            <a:xfrm>
              <a:off x="1071562" y="12699"/>
              <a:ext cx="1270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 </a:t>
              </a:r>
            </a:p>
          </p:txBody>
        </p:sp>
        <p:sp>
          <p:nvSpPr>
            <p:cNvPr id="1672" name="Text"/>
            <p:cNvSpPr txBox="1"/>
            <p:nvPr/>
          </p:nvSpPr>
          <p:spPr>
            <a:xfrm>
              <a:off x="1133475" y="12699"/>
              <a:ext cx="127000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 </a:t>
              </a:r>
            </a:p>
          </p:txBody>
        </p:sp>
        <p:sp>
          <p:nvSpPr>
            <p:cNvPr id="1673" name="X"/>
            <p:cNvSpPr txBox="1"/>
            <p:nvPr/>
          </p:nvSpPr>
          <p:spPr>
            <a:xfrm>
              <a:off x="1195387" y="12699"/>
              <a:ext cx="151905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X</a:t>
              </a:r>
            </a:p>
          </p:txBody>
        </p:sp>
        <p:sp>
          <p:nvSpPr>
            <p:cNvPr id="1674" name="Y"/>
            <p:cNvSpPr txBox="1"/>
            <p:nvPr/>
          </p:nvSpPr>
          <p:spPr>
            <a:xfrm>
              <a:off x="1344612" y="12699"/>
              <a:ext cx="137717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Y</a:t>
              </a:r>
            </a:p>
          </p:txBody>
        </p:sp>
      </p:grpSp>
      <p:grpSp>
        <p:nvGrpSpPr>
          <p:cNvPr id="1683" name="Group"/>
          <p:cNvGrpSpPr/>
          <p:nvPr/>
        </p:nvGrpSpPr>
        <p:grpSpPr>
          <a:xfrm>
            <a:off x="3122612" y="2842683"/>
            <a:ext cx="2498726" cy="1395413"/>
            <a:chOff x="0" y="0"/>
            <a:chExt cx="2498725" cy="1395412"/>
          </a:xfrm>
        </p:grpSpPr>
        <p:grpSp>
          <p:nvGrpSpPr>
            <p:cNvPr id="1679" name="Group"/>
            <p:cNvGrpSpPr/>
            <p:nvPr/>
          </p:nvGrpSpPr>
          <p:grpSpPr>
            <a:xfrm>
              <a:off x="0" y="0"/>
              <a:ext cx="2438400" cy="381001"/>
              <a:chOff x="0" y="0"/>
              <a:chExt cx="2438400" cy="381000"/>
            </a:xfrm>
          </p:grpSpPr>
          <p:sp>
            <p:nvSpPr>
              <p:cNvPr id="1676" name="Line"/>
              <p:cNvSpPr/>
              <p:nvPr/>
            </p:nvSpPr>
            <p:spPr>
              <a:xfrm flipV="1">
                <a:off x="-1" y="0"/>
                <a:ext cx="2" cy="38100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677" name="Line"/>
              <p:cNvSpPr/>
              <p:nvPr/>
            </p:nvSpPr>
            <p:spPr>
              <a:xfrm>
                <a:off x="0" y="0"/>
                <a:ext cx="243840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678" name="Line"/>
              <p:cNvSpPr/>
              <p:nvPr/>
            </p:nvSpPr>
            <p:spPr>
              <a:xfrm>
                <a:off x="2438400" y="0"/>
                <a:ext cx="0" cy="38100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</p:grpSp>
        <p:sp>
          <p:nvSpPr>
            <p:cNvPr id="1680" name="–"/>
            <p:cNvSpPr/>
            <p:nvPr/>
          </p:nvSpPr>
          <p:spPr>
            <a:xfrm>
              <a:off x="957262" y="12541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–</a:t>
              </a:r>
            </a:p>
          </p:txBody>
        </p:sp>
        <p:sp>
          <p:nvSpPr>
            <p:cNvPr id="1681" name="X"/>
            <p:cNvSpPr/>
            <p:nvPr/>
          </p:nvSpPr>
          <p:spPr>
            <a:xfrm>
              <a:off x="1079500" y="125412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X</a:t>
              </a:r>
            </a:p>
          </p:txBody>
        </p:sp>
        <p:sp>
          <p:nvSpPr>
            <p:cNvPr id="1682" name="Y"/>
            <p:cNvSpPr/>
            <p:nvPr/>
          </p:nvSpPr>
          <p:spPr>
            <a:xfrm>
              <a:off x="1228725" y="12541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1600"/>
              </a:lvl1pPr>
            </a:lstStyle>
            <a:p>
              <a:pPr>
                <a:defRPr b="1"/>
              </a:pPr>
              <a:r>
                <a:rPr b="0"/>
                <a:t>Y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Brønsted-Lowry Acids and Bases"/>
          <p:cNvSpPr txBox="1">
            <a:spLocks noGrp="1"/>
          </p:cNvSpPr>
          <p:nvPr>
            <p:ph type="title"/>
          </p:nvPr>
        </p:nvSpPr>
        <p:spPr>
          <a:xfrm>
            <a:off x="323528" y="116631"/>
            <a:ext cx="8424862" cy="70643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>
                <a:effectLst/>
              </a:defRPr>
            </a:pP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Acidi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Basi</a:t>
            </a:r>
            <a:r>
              <a:rPr lang="en-US"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dirty="0" err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Brønsted</a:t>
            </a:r>
            <a:r>
              <a:rPr dirty="0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-Lowry</a:t>
            </a:r>
          </a:p>
        </p:txBody>
      </p:sp>
      <p:sp>
        <p:nvSpPr>
          <p:cNvPr id="1436" name="Acids donate protons to an acceptor…"/>
          <p:cNvSpPr txBox="1">
            <a:spLocks noGrp="1"/>
          </p:cNvSpPr>
          <p:nvPr>
            <p:ph type="body" idx="1"/>
          </p:nvPr>
        </p:nvSpPr>
        <p:spPr>
          <a:xfrm>
            <a:off x="177339" y="783476"/>
            <a:ext cx="8922648" cy="478472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Tx/>
              <a:buSzPct val="120000"/>
              <a:buFont typeface="Wingdings" panose="05000000000000000000" pitchFamily="2" charset="2"/>
              <a:buChar char="§"/>
            </a:pPr>
            <a:r>
              <a:rPr lang="it-IT" sz="1700" dirty="0"/>
              <a:t>Una reazione  acido-base è una reazione di trasferimento di un protone </a:t>
            </a:r>
          </a:p>
          <a:p>
            <a:pPr>
              <a:spcBef>
                <a:spcPts val="400"/>
              </a:spcBef>
              <a:buClrTx/>
              <a:buSzPct val="120000"/>
              <a:buFont typeface="Wingdings" panose="05000000000000000000" pitchFamily="2" charset="2"/>
              <a:buChar char="§"/>
            </a:pPr>
            <a:endParaRPr lang="en-US" sz="1700" dirty="0"/>
          </a:p>
          <a:p>
            <a:pPr>
              <a:spcBef>
                <a:spcPts val="400"/>
              </a:spcBef>
              <a:buClrTx/>
              <a:buSzPct val="120000"/>
              <a:buFont typeface="Wingdings" panose="05000000000000000000" pitchFamily="2" charset="2"/>
              <a:buChar char="§"/>
            </a:pPr>
            <a:endParaRPr lang="it-IT" sz="1700" dirty="0"/>
          </a:p>
          <a:p>
            <a:pPr>
              <a:spcBef>
                <a:spcPts val="400"/>
              </a:spcBef>
              <a:buClrTx/>
              <a:buSzPct val="120000"/>
              <a:buFont typeface="Wingdings" panose="05000000000000000000" pitchFamily="2" charset="2"/>
              <a:buChar char="§"/>
            </a:pPr>
            <a:r>
              <a:rPr sz="1700" dirty="0"/>
              <a:t>Acid</a:t>
            </a:r>
            <a:r>
              <a:rPr lang="it-IT" sz="1700" dirty="0"/>
              <a:t>o</a:t>
            </a:r>
            <a:r>
              <a:rPr lang="en-US" sz="1700" dirty="0"/>
              <a:t>: </a:t>
            </a:r>
            <a:r>
              <a:rPr lang="en-US" sz="1700" dirty="0" err="1"/>
              <a:t>deve</a:t>
            </a:r>
            <a:r>
              <a:rPr lang="en-US" sz="1700" dirty="0"/>
              <a:t> </a:t>
            </a:r>
            <a:r>
              <a:rPr lang="en-US" sz="1700" dirty="0" err="1"/>
              <a:t>contenere</a:t>
            </a:r>
            <a:r>
              <a:rPr lang="en-US" sz="1700" dirty="0"/>
              <a:t> un </a:t>
            </a:r>
            <a:r>
              <a:rPr lang="en-US" sz="1700" dirty="0" err="1"/>
              <a:t>protone</a:t>
            </a:r>
            <a:r>
              <a:rPr lang="en-US" sz="1700" dirty="0"/>
              <a:t>  da </a:t>
            </a:r>
            <a:r>
              <a:rPr sz="1700" dirty="0"/>
              <a:t> don</a:t>
            </a:r>
            <a:r>
              <a:rPr lang="it-IT" sz="1700" dirty="0"/>
              <a:t>are </a:t>
            </a:r>
            <a:r>
              <a:rPr lang="en-US" sz="1700" dirty="0"/>
              <a:t>a un </a:t>
            </a:r>
            <a:r>
              <a:rPr lang="en-US" sz="1700" dirty="0" err="1"/>
              <a:t>accettore</a:t>
            </a:r>
            <a:r>
              <a:rPr lang="en-US" sz="1700" dirty="0"/>
              <a:t> </a:t>
            </a:r>
            <a:r>
              <a:rPr sz="1700" dirty="0"/>
              <a:t> </a:t>
            </a:r>
          </a:p>
          <a:p>
            <a:pPr marL="442913" lvl="1" indent="14288"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lang="en-US" sz="1700" dirty="0" err="1"/>
              <a:t>Tutti</a:t>
            </a:r>
            <a:r>
              <a:rPr lang="en-US" sz="1700" dirty="0"/>
              <a:t> </a:t>
            </a:r>
            <a:r>
              <a:rPr lang="en-US" sz="1700" dirty="0" err="1"/>
              <a:t>gli</a:t>
            </a:r>
            <a:r>
              <a:rPr lang="en-US" sz="1700" dirty="0"/>
              <a:t> </a:t>
            </a:r>
            <a:r>
              <a:rPr lang="en-US" sz="1700" dirty="0" err="1"/>
              <a:t>acidi</a:t>
            </a:r>
            <a:r>
              <a:rPr lang="en-US" sz="1700" dirty="0"/>
              <a:t> di</a:t>
            </a:r>
            <a:r>
              <a:rPr sz="1700" dirty="0"/>
              <a:t> </a:t>
            </a:r>
            <a:r>
              <a:rPr sz="1700" dirty="0" err="1"/>
              <a:t>Brønsted</a:t>
            </a:r>
            <a:r>
              <a:rPr sz="1700" dirty="0"/>
              <a:t>-Lowry </a:t>
            </a:r>
            <a:r>
              <a:rPr lang="en-US" sz="1700" dirty="0" err="1"/>
              <a:t>contengono</a:t>
            </a:r>
            <a:r>
              <a:rPr lang="en-US" sz="1700" dirty="0"/>
              <a:t> un </a:t>
            </a:r>
            <a:r>
              <a:rPr lang="en-US" sz="1700" dirty="0" err="1"/>
              <a:t>protone</a:t>
            </a:r>
            <a:r>
              <a:rPr lang="en-US" sz="1700" dirty="0"/>
              <a:t> </a:t>
            </a:r>
            <a:r>
              <a:rPr lang="en-US" sz="1700" dirty="0" err="1"/>
              <a:t>ionizzabile</a:t>
            </a:r>
            <a:r>
              <a:rPr lang="en-US" sz="1700" dirty="0"/>
              <a:t>,            </a:t>
            </a:r>
            <a:r>
              <a:rPr lang="en-US" sz="1700" dirty="0" err="1"/>
              <a:t>derivante</a:t>
            </a:r>
            <a:r>
              <a:rPr lang="en-US" sz="1700" dirty="0"/>
              <a:t> da un </a:t>
            </a:r>
            <a:r>
              <a:rPr lang="en-US" sz="1700" dirty="0" err="1"/>
              <a:t>legame</a:t>
            </a:r>
            <a:r>
              <a:rPr lang="en-US" sz="1700" dirty="0"/>
              <a:t> X-H </a:t>
            </a:r>
            <a:r>
              <a:rPr lang="en-US" sz="1700" dirty="0" err="1"/>
              <a:t>polare</a:t>
            </a:r>
            <a:r>
              <a:rPr lang="en-US" sz="1700" dirty="0"/>
              <a:t> (X = O, </a:t>
            </a:r>
            <a:r>
              <a:rPr lang="en-US" sz="1700" dirty="0" err="1"/>
              <a:t>alogeno</a:t>
            </a:r>
            <a:r>
              <a:rPr lang="en-US" sz="1700" dirty="0"/>
              <a:t>)</a:t>
            </a:r>
          </a:p>
          <a:p>
            <a:pPr marL="285750" lvl="1" indent="-285750">
              <a:spcBef>
                <a:spcPts val="400"/>
              </a:spcBef>
              <a:buClrTx/>
              <a:buSzPct val="102000"/>
              <a:buFont typeface="Wingdings" panose="05000000000000000000" pitchFamily="2" charset="2"/>
              <a:buChar char="§"/>
              <a:defRPr sz="1800"/>
            </a:pPr>
            <a:r>
              <a:rPr lang="en-US" sz="1700" dirty="0"/>
              <a:t>Le </a:t>
            </a:r>
            <a:r>
              <a:rPr lang="en-US" sz="1700" dirty="0" err="1"/>
              <a:t>basi</a:t>
            </a:r>
            <a:r>
              <a:rPr lang="en-US" sz="1700" dirty="0"/>
              <a:t> </a:t>
            </a:r>
            <a:r>
              <a:rPr lang="en-US" sz="1700" dirty="0" err="1"/>
              <a:t>devono</a:t>
            </a:r>
            <a:r>
              <a:rPr lang="en-US" sz="1700" dirty="0"/>
              <a:t> </a:t>
            </a:r>
            <a:r>
              <a:rPr lang="en-US" sz="1700" dirty="0" err="1"/>
              <a:t>essere</a:t>
            </a:r>
            <a:r>
              <a:rPr lang="en-US" sz="1700" dirty="0"/>
              <a:t> in </a:t>
            </a:r>
            <a:r>
              <a:rPr lang="en-US" sz="1700" dirty="0" err="1"/>
              <a:t>grado</a:t>
            </a:r>
            <a:r>
              <a:rPr lang="en-US" sz="1700" dirty="0"/>
              <a:t> di </a:t>
            </a:r>
            <a:r>
              <a:rPr lang="en-US" sz="1700" dirty="0" err="1"/>
              <a:t>accettare</a:t>
            </a:r>
            <a:r>
              <a:rPr lang="en-US" sz="1700" dirty="0"/>
              <a:t> un </a:t>
            </a:r>
            <a:r>
              <a:rPr lang="en-US" sz="1700" dirty="0" err="1"/>
              <a:t>protone</a:t>
            </a:r>
            <a:r>
              <a:rPr lang="en-US" sz="1700" dirty="0"/>
              <a:t> da un </a:t>
            </a:r>
            <a:r>
              <a:rPr lang="en-US" sz="1700" dirty="0" err="1"/>
              <a:t>donatore</a:t>
            </a:r>
            <a:endParaRPr sz="1700" dirty="0"/>
          </a:p>
          <a:p>
            <a:pPr marL="0" lvl="1" indent="457200">
              <a:spcBef>
                <a:spcPts val="400"/>
              </a:spcBef>
              <a:buSzTx/>
              <a:buFont typeface="Wingdings"/>
              <a:buNone/>
              <a:defRPr sz="1800"/>
            </a:pPr>
            <a:r>
              <a:rPr lang="en-US" sz="1700" dirty="0" err="1"/>
              <a:t>Tutte</a:t>
            </a:r>
            <a:r>
              <a:rPr lang="en-US" sz="1700" dirty="0"/>
              <a:t> le </a:t>
            </a:r>
            <a:r>
              <a:rPr lang="en-US" sz="1700" dirty="0" err="1"/>
              <a:t>basi</a:t>
            </a:r>
            <a:r>
              <a:rPr lang="en-US" sz="1700" dirty="0"/>
              <a:t> di </a:t>
            </a:r>
            <a:r>
              <a:rPr sz="1700" dirty="0"/>
              <a:t> </a:t>
            </a:r>
            <a:r>
              <a:rPr sz="1700" dirty="0" err="1"/>
              <a:t>Brønsted</a:t>
            </a:r>
            <a:r>
              <a:rPr sz="1700" dirty="0"/>
              <a:t>-Lowry </a:t>
            </a:r>
            <a:r>
              <a:rPr lang="en-US" sz="1700" dirty="0" err="1"/>
              <a:t>contengono</a:t>
            </a:r>
            <a:r>
              <a:rPr lang="en-US" sz="1700" dirty="0"/>
              <a:t> un </a:t>
            </a:r>
            <a:r>
              <a:rPr sz="1700" dirty="0"/>
              <a:t>lone pair </a:t>
            </a:r>
            <a:r>
              <a:rPr lang="en-US" sz="1700" dirty="0"/>
              <a:t>o un </a:t>
            </a:r>
            <a:r>
              <a:rPr lang="en-US" sz="1700" dirty="0" err="1"/>
              <a:t>legame</a:t>
            </a:r>
            <a:r>
              <a:rPr lang="en-US" sz="1700" dirty="0"/>
              <a:t> </a:t>
            </a:r>
            <a:r>
              <a:rPr sz="1700" dirty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sz="1700" dirty="0"/>
              <a:t>.</a:t>
            </a:r>
          </a:p>
        </p:txBody>
      </p:sp>
      <p:grpSp>
        <p:nvGrpSpPr>
          <p:cNvPr id="1462" name="Group"/>
          <p:cNvGrpSpPr/>
          <p:nvPr/>
        </p:nvGrpSpPr>
        <p:grpSpPr>
          <a:xfrm>
            <a:off x="783070" y="3933077"/>
            <a:ext cx="8316917" cy="2808292"/>
            <a:chOff x="-2" y="-2"/>
            <a:chExt cx="8316915" cy="2808290"/>
          </a:xfrm>
        </p:grpSpPr>
        <p:sp>
          <p:nvSpPr>
            <p:cNvPr id="1437" name="Rectangle"/>
            <p:cNvSpPr/>
            <p:nvPr/>
          </p:nvSpPr>
          <p:spPr>
            <a:xfrm>
              <a:off x="5400675" y="2305049"/>
              <a:ext cx="2916238" cy="215900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 b="1"/>
              </a:pPr>
              <a:endParaRPr/>
            </a:p>
          </p:txBody>
        </p:sp>
        <p:pic>
          <p:nvPicPr>
            <p:cNvPr id="1438" name="image1.png" descr="imag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2749" y="1063624"/>
              <a:ext cx="901701" cy="29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9" name="image2.png" descr="imag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6337" y="1699150"/>
              <a:ext cx="1928814" cy="787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0" name="image3.png" descr="image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4912" y="1150937"/>
              <a:ext cx="1357313" cy="11191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1" name="image4.png" descr="image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2884" y="1025524"/>
              <a:ext cx="1879601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2" name="image5.png" descr="image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1037" y="1584324"/>
              <a:ext cx="774701" cy="800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3" name="image6.png" descr="image6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9461" y="1800224"/>
              <a:ext cx="9017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4" name="Inorganic"/>
            <p:cNvSpPr txBox="1"/>
            <p:nvPr/>
          </p:nvSpPr>
          <p:spPr>
            <a:xfrm>
              <a:off x="3816349" y="684212"/>
              <a:ext cx="1140695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 err="1"/>
                <a:t>Inorganic</a:t>
              </a:r>
              <a:r>
                <a:rPr lang="en-US" sz="1200" dirty="0" err="1"/>
                <a:t>he</a:t>
              </a:r>
              <a:endParaRPr sz="1200" dirty="0"/>
            </a:p>
          </p:txBody>
        </p:sp>
        <p:sp>
          <p:nvSpPr>
            <p:cNvPr id="1445" name="Organic"/>
            <p:cNvSpPr txBox="1"/>
            <p:nvPr/>
          </p:nvSpPr>
          <p:spPr>
            <a:xfrm>
              <a:off x="1681162" y="684212"/>
              <a:ext cx="815286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 err="1"/>
                <a:t>Organic</a:t>
              </a:r>
              <a:r>
                <a:rPr lang="en-US" sz="1200" dirty="0" err="1"/>
                <a:t>i</a:t>
              </a:r>
              <a:endParaRPr sz="1200" dirty="0"/>
            </a:p>
          </p:txBody>
        </p:sp>
        <p:sp>
          <p:nvSpPr>
            <p:cNvPr id="1446" name="acetic acid"/>
            <p:cNvSpPr txBox="1"/>
            <p:nvPr/>
          </p:nvSpPr>
          <p:spPr>
            <a:xfrm>
              <a:off x="1670548" y="1343355"/>
              <a:ext cx="123527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lang="en-US" sz="1200" dirty="0" err="1"/>
                <a:t>Acido</a:t>
              </a:r>
              <a:r>
                <a:rPr lang="en-US" sz="1200" dirty="0"/>
                <a:t> </a:t>
              </a:r>
              <a:r>
                <a:rPr lang="en-US" sz="1200" dirty="0" err="1"/>
                <a:t>acetico</a:t>
              </a:r>
              <a:endParaRPr sz="1200" dirty="0"/>
            </a:p>
          </p:txBody>
        </p:sp>
        <p:sp>
          <p:nvSpPr>
            <p:cNvPr id="1447" name="citric acid"/>
            <p:cNvSpPr txBox="1"/>
            <p:nvPr/>
          </p:nvSpPr>
          <p:spPr>
            <a:xfrm>
              <a:off x="1701175" y="2440540"/>
              <a:ext cx="115993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lang="en-US" sz="1200" dirty="0" err="1"/>
                <a:t>Acido</a:t>
              </a:r>
              <a:r>
                <a:rPr lang="en-US" sz="1200" dirty="0"/>
                <a:t> </a:t>
              </a:r>
              <a:r>
                <a:rPr lang="en-US" sz="1200" dirty="0" err="1"/>
                <a:t>citrico</a:t>
              </a:r>
              <a:endParaRPr sz="1200" dirty="0"/>
            </a:p>
          </p:txBody>
        </p:sp>
        <p:sp>
          <p:nvSpPr>
            <p:cNvPr id="1448" name="methylamine"/>
            <p:cNvSpPr txBox="1"/>
            <p:nvPr/>
          </p:nvSpPr>
          <p:spPr>
            <a:xfrm>
              <a:off x="5545137" y="1295399"/>
              <a:ext cx="122886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 err="1"/>
                <a:t>met</a:t>
              </a:r>
              <a:r>
                <a:rPr lang="en-US" sz="1200" dirty="0" err="1"/>
                <a:t>i</a:t>
              </a:r>
              <a:r>
                <a:rPr sz="1200" dirty="0" err="1"/>
                <a:t>lam</a:t>
              </a:r>
              <a:r>
                <a:rPr lang="en-US" sz="1200" dirty="0" err="1"/>
                <a:t>m</a:t>
              </a:r>
              <a:r>
                <a:rPr sz="1200" dirty="0" err="1"/>
                <a:t>in</a:t>
              </a:r>
              <a:r>
                <a:rPr lang="it-IT" sz="1200" dirty="0"/>
                <a:t>a</a:t>
              </a:r>
              <a:endParaRPr sz="1200" dirty="0"/>
            </a:p>
          </p:txBody>
        </p:sp>
        <p:sp>
          <p:nvSpPr>
            <p:cNvPr id="1449" name="methoxide ion"/>
            <p:cNvSpPr txBox="1"/>
            <p:nvPr/>
          </p:nvSpPr>
          <p:spPr>
            <a:xfrm>
              <a:off x="6840536" y="1295399"/>
              <a:ext cx="1437251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lang="en-US" sz="1200" dirty="0"/>
                <a:t>Ione </a:t>
              </a:r>
              <a:r>
                <a:rPr lang="en-US" sz="1200" dirty="0" err="1"/>
                <a:t>metossido</a:t>
              </a:r>
              <a:endParaRPr sz="1200" dirty="0"/>
            </a:p>
          </p:txBody>
        </p:sp>
        <p:sp>
          <p:nvSpPr>
            <p:cNvPr id="1450" name="aceton"/>
            <p:cNvSpPr txBox="1"/>
            <p:nvPr/>
          </p:nvSpPr>
          <p:spPr>
            <a:xfrm>
              <a:off x="5814502" y="2284100"/>
              <a:ext cx="775210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/>
                <a:t>aceton</a:t>
              </a:r>
              <a:r>
                <a:rPr lang="en-US" sz="1200" dirty="0"/>
                <a:t>e</a:t>
              </a:r>
              <a:endParaRPr sz="1200" dirty="0"/>
            </a:p>
          </p:txBody>
        </p:sp>
        <p:sp>
          <p:nvSpPr>
            <p:cNvPr id="1451" name="ethylene"/>
            <p:cNvSpPr txBox="1"/>
            <p:nvPr/>
          </p:nvSpPr>
          <p:spPr>
            <a:xfrm>
              <a:off x="7200899" y="2232024"/>
              <a:ext cx="685442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 err="1"/>
                <a:t>et</a:t>
              </a:r>
              <a:r>
                <a:rPr lang="en-US" sz="1200" dirty="0" err="1"/>
                <a:t>i</a:t>
              </a:r>
              <a:r>
                <a:rPr sz="1200" dirty="0" err="1"/>
                <a:t>lene</a:t>
              </a:r>
              <a:endParaRPr sz="1200" dirty="0"/>
            </a:p>
          </p:txBody>
        </p:sp>
        <p:sp>
          <p:nvSpPr>
            <p:cNvPr id="1452" name="Brønsted-Lowry acids…"/>
            <p:cNvSpPr txBox="1"/>
            <p:nvPr/>
          </p:nvSpPr>
          <p:spPr>
            <a:xfrm>
              <a:off x="48399" y="-1"/>
              <a:ext cx="2860717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600" b="1"/>
              </a:pPr>
              <a:r>
                <a:rPr lang="en-US" dirty="0" err="1"/>
                <a:t>Acidi</a:t>
              </a:r>
              <a:r>
                <a:rPr lang="en-US" dirty="0"/>
                <a:t> di </a:t>
              </a:r>
              <a:r>
                <a:rPr dirty="0" err="1"/>
                <a:t>Brønsted</a:t>
              </a:r>
              <a:r>
                <a:rPr dirty="0"/>
                <a:t>-Lowry</a:t>
              </a:r>
            </a:p>
            <a:p>
              <a:pPr algn="ctr">
                <a:defRPr sz="1600" b="1"/>
              </a:pPr>
              <a:r>
                <a:rPr dirty="0"/>
                <a:t>HA</a:t>
              </a:r>
            </a:p>
          </p:txBody>
        </p:sp>
        <p:sp>
          <p:nvSpPr>
            <p:cNvPr id="1453" name="Brønsted-Lowry bases…"/>
            <p:cNvSpPr txBox="1"/>
            <p:nvPr/>
          </p:nvSpPr>
          <p:spPr>
            <a:xfrm>
              <a:off x="4369154" y="-1"/>
              <a:ext cx="278377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600" b="1"/>
              </a:pPr>
              <a:r>
                <a:rPr lang="en-US" dirty="0" err="1"/>
                <a:t>Basi</a:t>
              </a:r>
              <a:r>
                <a:rPr lang="en-US" dirty="0"/>
                <a:t> di </a:t>
              </a:r>
              <a:r>
                <a:rPr dirty="0" err="1"/>
                <a:t>Brønsted</a:t>
              </a:r>
              <a:r>
                <a:rPr dirty="0"/>
                <a:t>-Lowry</a:t>
              </a:r>
            </a:p>
            <a:p>
              <a:pPr algn="ctr">
                <a:defRPr sz="1600" b="1"/>
              </a:pPr>
              <a:r>
                <a:rPr dirty="0"/>
                <a:t>B:</a:t>
              </a:r>
            </a:p>
          </p:txBody>
        </p:sp>
        <p:sp>
          <p:nvSpPr>
            <p:cNvPr id="1454" name="Inorganic"/>
            <p:cNvSpPr txBox="1"/>
            <p:nvPr/>
          </p:nvSpPr>
          <p:spPr>
            <a:xfrm>
              <a:off x="144462" y="684212"/>
              <a:ext cx="981998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 err="1"/>
                <a:t>Inorganic</a:t>
              </a:r>
              <a:r>
                <a:rPr lang="en-US" sz="1200" dirty="0" err="1"/>
                <a:t>i</a:t>
              </a:r>
              <a:endParaRPr sz="1200" dirty="0"/>
            </a:p>
          </p:txBody>
        </p:sp>
        <p:sp>
          <p:nvSpPr>
            <p:cNvPr id="1455" name="Organic"/>
            <p:cNvSpPr txBox="1"/>
            <p:nvPr/>
          </p:nvSpPr>
          <p:spPr>
            <a:xfrm>
              <a:off x="6213474" y="682624"/>
              <a:ext cx="97398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pPr>
                <a:defRPr sz="1600"/>
              </a:pPr>
              <a:r>
                <a:rPr sz="1200" dirty="0" err="1"/>
                <a:t>Organic</a:t>
              </a:r>
              <a:r>
                <a:rPr lang="en-US" sz="1200" dirty="0" err="1"/>
                <a:t>he</a:t>
              </a:r>
              <a:endParaRPr sz="1200" dirty="0"/>
            </a:p>
          </p:txBody>
        </p:sp>
        <p:grpSp>
          <p:nvGrpSpPr>
            <p:cNvPr id="1460" name="Group"/>
            <p:cNvGrpSpPr/>
            <p:nvPr/>
          </p:nvGrpSpPr>
          <p:grpSpPr>
            <a:xfrm>
              <a:off x="-2" y="-2"/>
              <a:ext cx="7921628" cy="2808290"/>
              <a:chOff x="-1" y="-1"/>
              <a:chExt cx="7921626" cy="2808288"/>
            </a:xfrm>
          </p:grpSpPr>
          <p:sp>
            <p:nvSpPr>
              <p:cNvPr id="1456" name="Line"/>
              <p:cNvSpPr/>
              <p:nvPr/>
            </p:nvSpPr>
            <p:spPr>
              <a:xfrm>
                <a:off x="73024" y="631824"/>
                <a:ext cx="7848601" cy="1"/>
              </a:xfrm>
              <a:prstGeom prst="line">
                <a:avLst/>
              </a:prstGeom>
              <a:noFill/>
              <a:ln w="12700" cap="flat">
                <a:solidFill>
                  <a:srgbClr val="4D4D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457" name="Line"/>
              <p:cNvSpPr/>
              <p:nvPr/>
            </p:nvSpPr>
            <p:spPr>
              <a:xfrm flipH="1">
                <a:off x="3384549" y="22225"/>
                <a:ext cx="1" cy="2771775"/>
              </a:xfrm>
              <a:prstGeom prst="line">
                <a:avLst/>
              </a:prstGeom>
              <a:noFill/>
              <a:ln w="12700" cap="flat">
                <a:solidFill>
                  <a:srgbClr val="4D4D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458" name="Line"/>
              <p:cNvSpPr/>
              <p:nvPr/>
            </p:nvSpPr>
            <p:spPr>
              <a:xfrm>
                <a:off x="-1" y="2808286"/>
                <a:ext cx="7848601" cy="1"/>
              </a:xfrm>
              <a:prstGeom prst="line">
                <a:avLst/>
              </a:prstGeom>
              <a:noFill/>
              <a:ln w="12700" cap="flat">
                <a:solidFill>
                  <a:srgbClr val="4D4D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  <p:sp>
            <p:nvSpPr>
              <p:cNvPr id="1459" name="Line"/>
              <p:cNvSpPr/>
              <p:nvPr/>
            </p:nvSpPr>
            <p:spPr>
              <a:xfrm>
                <a:off x="73024" y="-1"/>
                <a:ext cx="7848601" cy="1"/>
              </a:xfrm>
              <a:prstGeom prst="line">
                <a:avLst/>
              </a:prstGeom>
              <a:noFill/>
              <a:ln w="12700" cap="flat">
                <a:solidFill>
                  <a:srgbClr val="4D4D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457200">
                  <a:defRPr sz="1100"/>
                </a:pPr>
                <a:endParaRPr/>
              </a:p>
            </p:txBody>
          </p:sp>
        </p:grpSp>
        <p:pic>
          <p:nvPicPr>
            <p:cNvPr id="1461" name="image7.png" descr="image7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8925" y="1081087"/>
              <a:ext cx="547688" cy="1173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" name="δ+">
            <a:extLst>
              <a:ext uri="{FF2B5EF4-FFF2-40B4-BE49-F238E27FC236}">
                <a16:creationId xmlns:a16="http://schemas.microsoft.com/office/drawing/2014/main" id="{FE958A92-D537-4D1D-A12D-2B26414EB86D}"/>
              </a:ext>
            </a:extLst>
          </p:cNvPr>
          <p:cNvSpPr txBox="1"/>
          <p:nvPr/>
        </p:nvSpPr>
        <p:spPr>
          <a:xfrm>
            <a:off x="2427408" y="1618864"/>
            <a:ext cx="32388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>
                <a:solidFill>
                  <a:srgbClr val="0433FF"/>
                </a:solidFill>
              </a:defRPr>
            </a:pPr>
            <a:r>
              <a:rPr dirty="0"/>
              <a:t>δ</a:t>
            </a:r>
            <a:r>
              <a:rPr baseline="31999" dirty="0"/>
              <a:t>+</a:t>
            </a:r>
          </a:p>
        </p:txBody>
      </p:sp>
      <p:sp>
        <p:nvSpPr>
          <p:cNvPr id="31" name="δ-">
            <a:extLst>
              <a:ext uri="{FF2B5EF4-FFF2-40B4-BE49-F238E27FC236}">
                <a16:creationId xmlns:a16="http://schemas.microsoft.com/office/drawing/2014/main" id="{B3EA8A51-F3C3-47C9-AE5D-763B3A32746D}"/>
              </a:ext>
            </a:extLst>
          </p:cNvPr>
          <p:cNvSpPr txBox="1"/>
          <p:nvPr/>
        </p:nvSpPr>
        <p:spPr>
          <a:xfrm>
            <a:off x="1961934" y="1618864"/>
            <a:ext cx="2776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>
                <a:solidFill>
                  <a:srgbClr val="FF2600"/>
                </a:solidFill>
              </a:defRPr>
            </a:pPr>
            <a:r>
              <a:rPr dirty="0"/>
              <a:t>δ</a:t>
            </a:r>
            <a:r>
              <a:rPr baseline="31999" dirty="0"/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16017A-D222-450D-9890-2AF2C133499B}"/>
              </a:ext>
            </a:extLst>
          </p:cNvPr>
          <p:cNvGrpSpPr/>
          <p:nvPr/>
        </p:nvGrpSpPr>
        <p:grpSpPr>
          <a:xfrm>
            <a:off x="1952392" y="1148878"/>
            <a:ext cx="3802771" cy="551901"/>
            <a:chOff x="1952392" y="1148878"/>
            <a:chExt cx="3802771" cy="551901"/>
          </a:xfrm>
        </p:grpSpPr>
        <p:pic>
          <p:nvPicPr>
            <p:cNvPr id="32" name="Image" descr="Image">
              <a:extLst>
                <a:ext uri="{FF2B5EF4-FFF2-40B4-BE49-F238E27FC236}">
                  <a16:creationId xmlns:a16="http://schemas.microsoft.com/office/drawing/2014/main" id="{73643BFD-12B9-45C6-B328-F9AFB45AE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16290"/>
            <a:stretch/>
          </p:blipFill>
          <p:spPr>
            <a:xfrm>
              <a:off x="1952392" y="1148878"/>
              <a:ext cx="3552481" cy="53047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89C00B7-86E5-4030-87AD-ED6D79142C17}"/>
                </a:ext>
              </a:extLst>
            </p:cNvPr>
            <p:cNvSpPr txBox="1"/>
            <p:nvPr/>
          </p:nvSpPr>
          <p:spPr>
            <a:xfrm>
              <a:off x="3251867" y="1320231"/>
              <a:ext cx="246219" cy="36933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Verdana"/>
                </a:rPr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C14BE4-F2E8-4A66-89A2-D315D01526EF}"/>
                </a:ext>
              </a:extLst>
            </p:cNvPr>
            <p:cNvSpPr txBox="1"/>
            <p:nvPr/>
          </p:nvSpPr>
          <p:spPr>
            <a:xfrm>
              <a:off x="5252463" y="1331449"/>
              <a:ext cx="502700" cy="36933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Verdana"/>
                </a:rPr>
                <a:t>BH</a:t>
              </a:r>
              <a:r>
                <a:rPr kumimoji="0" lang="en-US" sz="1800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Verdana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2520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δ+"/>
          <p:cNvSpPr txBox="1"/>
          <p:nvPr/>
        </p:nvSpPr>
        <p:spPr>
          <a:xfrm>
            <a:off x="2256528" y="1771417"/>
            <a:ext cx="32388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>
                <a:solidFill>
                  <a:srgbClr val="0433FF"/>
                </a:solidFill>
              </a:defRPr>
            </a:pPr>
            <a:r>
              <a:t>δ</a:t>
            </a:r>
            <a:r>
              <a:rPr baseline="31999"/>
              <a:t>+</a:t>
            </a:r>
          </a:p>
        </p:txBody>
      </p:sp>
      <p:sp>
        <p:nvSpPr>
          <p:cNvPr id="1467" name="δ-"/>
          <p:cNvSpPr txBox="1"/>
          <p:nvPr/>
        </p:nvSpPr>
        <p:spPr>
          <a:xfrm>
            <a:off x="1857517" y="1771418"/>
            <a:ext cx="2776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>
                <a:solidFill>
                  <a:srgbClr val="FF2600"/>
                </a:solidFill>
              </a:defRPr>
            </a:pPr>
            <a:r>
              <a:rPr dirty="0"/>
              <a:t>δ</a:t>
            </a:r>
            <a:r>
              <a:rPr baseline="31999" dirty="0"/>
              <a:t>-</a:t>
            </a:r>
          </a:p>
        </p:txBody>
      </p:sp>
      <p:sp>
        <p:nvSpPr>
          <p:cNvPr id="1469" name="strong acid"/>
          <p:cNvSpPr txBox="1"/>
          <p:nvPr/>
        </p:nvSpPr>
        <p:spPr>
          <a:xfrm>
            <a:off x="4973439" y="3146595"/>
            <a:ext cx="1280157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941100"/>
                </a:solidFill>
              </a:defRPr>
            </a:lvl1pPr>
          </a:lstStyle>
          <a:p>
            <a:r>
              <a:rPr lang="it-IT" dirty="0"/>
              <a:t>Acido forte</a:t>
            </a:r>
            <a:endParaRPr dirty="0"/>
          </a:p>
        </p:txBody>
      </p:sp>
      <p:pic>
        <p:nvPicPr>
          <p:cNvPr id="1470" name="Image" descr="Image"/>
          <p:cNvPicPr>
            <a:picLocks noChangeAspect="1"/>
          </p:cNvPicPr>
          <p:nvPr/>
        </p:nvPicPr>
        <p:blipFill rotWithShape="1">
          <a:blip r:embed="rId3"/>
          <a:srcRect b="26077"/>
          <a:stretch/>
        </p:blipFill>
        <p:spPr>
          <a:xfrm>
            <a:off x="475928" y="3132729"/>
            <a:ext cx="4138652" cy="119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471" name="weak acid"/>
          <p:cNvSpPr txBox="1"/>
          <p:nvPr/>
        </p:nvSpPr>
        <p:spPr>
          <a:xfrm>
            <a:off x="4973439" y="3770551"/>
            <a:ext cx="1485341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941100"/>
                </a:solidFill>
              </a:defRPr>
            </a:lvl1pPr>
          </a:lstStyle>
          <a:p>
            <a:r>
              <a:rPr lang="it-IT" dirty="0"/>
              <a:t>Acido debole</a:t>
            </a:r>
            <a:endParaRPr dirty="0"/>
          </a:p>
        </p:txBody>
      </p:sp>
      <p:sp>
        <p:nvSpPr>
          <p:cNvPr id="1472" name="weak acid"/>
          <p:cNvSpPr txBox="1"/>
          <p:nvPr/>
        </p:nvSpPr>
        <p:spPr>
          <a:xfrm>
            <a:off x="4973439" y="4289374"/>
            <a:ext cx="218585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941100"/>
                </a:solidFill>
              </a:defRPr>
            </a:lvl1pPr>
          </a:lstStyle>
          <a:p>
            <a:r>
              <a:rPr lang="it-IT" dirty="0"/>
              <a:t>Acido molto debole</a:t>
            </a:r>
            <a:endParaRPr dirty="0"/>
          </a:p>
        </p:txBody>
      </p:sp>
      <p:sp>
        <p:nvSpPr>
          <p:cNvPr id="11" name="Brønsted-Lowry Acids and Bases">
            <a:extLst>
              <a:ext uri="{FF2B5EF4-FFF2-40B4-BE49-F238E27FC236}">
                <a16:creationId xmlns:a16="http://schemas.microsoft.com/office/drawing/2014/main" id="{3E0A1B2C-0A17-4484-84A8-CA0CAB0B406D}"/>
              </a:ext>
            </a:extLst>
          </p:cNvPr>
          <p:cNvSpPr txBox="1">
            <a:spLocks/>
          </p:cNvSpPr>
          <p:nvPr/>
        </p:nvSpPr>
        <p:spPr>
          <a:xfrm>
            <a:off x="475928" y="105862"/>
            <a:ext cx="8424862" cy="70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hangingPunct="1">
              <a:defRPr>
                <a:effectLst/>
              </a:defRPr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 di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Brønsted-Lowry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(BL)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6E9F31-67C7-4E8E-B2E5-7AF54233D1FE}"/>
              </a:ext>
            </a:extLst>
          </p:cNvPr>
          <p:cNvSpPr txBox="1"/>
          <p:nvPr/>
        </p:nvSpPr>
        <p:spPr>
          <a:xfrm>
            <a:off x="7113535" y="2749733"/>
            <a:ext cx="136787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pKa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= -</a:t>
            </a:r>
            <a:r>
              <a:rPr kumimoji="0" lang="it-IT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logKa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9FB0F4-51F6-4715-9EB8-30ABF1F05936}"/>
              </a:ext>
            </a:extLst>
          </p:cNvPr>
          <p:cNvSpPr txBox="1"/>
          <p:nvPr/>
        </p:nvSpPr>
        <p:spPr>
          <a:xfrm>
            <a:off x="7371391" y="3141330"/>
            <a:ext cx="3440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-7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044BC0-DC6F-485A-A1D0-1338F1ADE4B7}"/>
              </a:ext>
            </a:extLst>
          </p:cNvPr>
          <p:cNvSpPr txBox="1"/>
          <p:nvPr/>
        </p:nvSpPr>
        <p:spPr>
          <a:xfrm>
            <a:off x="7415473" y="3702452"/>
            <a:ext cx="25583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C10959-EB49-4A37-83DC-AFDEDB6A49CF}"/>
              </a:ext>
            </a:extLst>
          </p:cNvPr>
          <p:cNvSpPr txBox="1"/>
          <p:nvPr/>
        </p:nvSpPr>
        <p:spPr>
          <a:xfrm>
            <a:off x="7357731" y="4289374"/>
            <a:ext cx="4527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34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9178623-5092-40F2-9A2A-84C49496C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20783"/>
              </p:ext>
            </p:extLst>
          </p:nvPr>
        </p:nvGraphicFramePr>
        <p:xfrm>
          <a:off x="1885950" y="1219200"/>
          <a:ext cx="38290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4" imgW="3632962" imgH="698890" progId="ChemDraw.Document.6.0">
                  <p:embed/>
                </p:oleObj>
              </mc:Choice>
              <mc:Fallback>
                <p:oleObj name="CS ChemDraw Drawing" r:id="rId4" imgW="3632962" imgH="698890" progId="ChemDraw.Document.6.0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9178623-5092-40F2-9A2A-84C49496C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5950" y="1219200"/>
                        <a:ext cx="382905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1C8445-0AF7-403B-811F-C7BD62F43A5D}"/>
              </a:ext>
            </a:extLst>
          </p:cNvPr>
          <p:cNvSpPr txBox="1"/>
          <p:nvPr/>
        </p:nvSpPr>
        <p:spPr>
          <a:xfrm>
            <a:off x="530852" y="1068936"/>
            <a:ext cx="107176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In H</a:t>
            </a:r>
            <a:r>
              <a:rPr kumimoji="0" lang="it-IT" sz="2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2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O: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0C88FCFE-1011-4B15-8E2A-1FEFC3461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82366"/>
              </p:ext>
            </p:extLst>
          </p:nvPr>
        </p:nvGraphicFramePr>
        <p:xfrm>
          <a:off x="503238" y="4369745"/>
          <a:ext cx="3344862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S ChemDraw Drawing" r:id="rId6" imgW="3344934" imgH="269339" progId="ChemDraw.Document.6.0">
                  <p:embed/>
                </p:oleObj>
              </mc:Choice>
              <mc:Fallback>
                <p:oleObj name="CS ChemDraw Drawing" r:id="rId6" imgW="3344934" imgH="269339" progId="ChemDraw.Document.6.0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0C88FCFE-1011-4B15-8E2A-1FEFC3461E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238" y="4369745"/>
                        <a:ext cx="3344862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EA88584-6B1A-4CF2-A013-E6C252577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594448"/>
              </p:ext>
            </p:extLst>
          </p:nvPr>
        </p:nvGraphicFramePr>
        <p:xfrm>
          <a:off x="530852" y="4910723"/>
          <a:ext cx="339725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S ChemDraw Drawing" r:id="rId8" imgW="3398028" imgH="269339" progId="ChemDraw.Document.6.0">
                  <p:embed/>
                </p:oleObj>
              </mc:Choice>
              <mc:Fallback>
                <p:oleObj name="CS ChemDraw Drawing" r:id="rId8" imgW="3398028" imgH="269339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EA88584-6B1A-4CF2-A013-E6C252577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852" y="4910723"/>
                        <a:ext cx="3397250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43112B-FD04-4F85-9987-EB888DF88FC5}"/>
              </a:ext>
            </a:extLst>
          </p:cNvPr>
          <p:cNvSpPr txBox="1"/>
          <p:nvPr/>
        </p:nvSpPr>
        <p:spPr>
          <a:xfrm>
            <a:off x="7357731" y="4766568"/>
            <a:ext cx="4527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50</a:t>
            </a:r>
          </a:p>
        </p:txBody>
      </p:sp>
      <p:sp>
        <p:nvSpPr>
          <p:cNvPr id="21" name="weak acid">
            <a:extLst>
              <a:ext uri="{FF2B5EF4-FFF2-40B4-BE49-F238E27FC236}">
                <a16:creationId xmlns:a16="http://schemas.microsoft.com/office/drawing/2014/main" id="{C1F46FD8-3C70-4D5E-A054-DFEF69B3CF7A}"/>
              </a:ext>
            </a:extLst>
          </p:cNvPr>
          <p:cNvSpPr txBox="1"/>
          <p:nvPr/>
        </p:nvSpPr>
        <p:spPr>
          <a:xfrm>
            <a:off x="4927682" y="4803999"/>
            <a:ext cx="2185853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941100"/>
                </a:solidFill>
              </a:defRPr>
            </a:lvl1pPr>
          </a:lstStyle>
          <a:p>
            <a:r>
              <a:rPr lang="it-IT" dirty="0"/>
              <a:t>Acido molto debole</a:t>
            </a:r>
            <a:endParaRPr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16EDBA7-801F-439D-9A8E-E253EF3BB870}"/>
              </a:ext>
            </a:extLst>
          </p:cNvPr>
          <p:cNvSpPr txBox="1"/>
          <p:nvPr/>
        </p:nvSpPr>
        <p:spPr>
          <a:xfrm>
            <a:off x="7286483" y="1196642"/>
            <a:ext cx="117756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[H</a:t>
            </a:r>
            <a:r>
              <a:rPr kumimoji="0" lang="it-IT" sz="2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3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O</a:t>
            </a:r>
            <a:r>
              <a:rPr kumimoji="0" lang="it-IT" sz="20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+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][X</a:t>
            </a:r>
            <a:r>
              <a:rPr kumimoji="0" lang="it-IT" sz="20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-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]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97CB61B-52F1-47B7-B533-45BDA4719225}"/>
              </a:ext>
            </a:extLst>
          </p:cNvPr>
          <p:cNvCxnSpPr>
            <a:cxnSpLocks/>
          </p:cNvCxnSpPr>
          <p:nvPr/>
        </p:nvCxnSpPr>
        <p:spPr>
          <a:xfrm flipV="1">
            <a:off x="7366888" y="1595231"/>
            <a:ext cx="1139741" cy="1390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221C7AC-39A8-40A6-83B5-478F9FBC6ECA}"/>
              </a:ext>
            </a:extLst>
          </p:cNvPr>
          <p:cNvSpPr txBox="1"/>
          <p:nvPr/>
        </p:nvSpPr>
        <p:spPr>
          <a:xfrm>
            <a:off x="7535750" y="1602183"/>
            <a:ext cx="6790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[H-X]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BB0FD2-29BB-4972-909D-C13A534ECF75}"/>
              </a:ext>
            </a:extLst>
          </p:cNvPr>
          <p:cNvSpPr txBox="1"/>
          <p:nvPr/>
        </p:nvSpPr>
        <p:spPr>
          <a:xfrm>
            <a:off x="6677879" y="1410565"/>
            <a:ext cx="57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Ka =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A5CB3B1-F607-4F37-A52F-5FA5DB2D454D}"/>
              </a:ext>
            </a:extLst>
          </p:cNvPr>
          <p:cNvSpPr/>
          <p:nvPr/>
        </p:nvSpPr>
        <p:spPr>
          <a:xfrm>
            <a:off x="335647" y="5444134"/>
            <a:ext cx="870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forza di un acido di </a:t>
            </a:r>
            <a:r>
              <a:rPr lang="it-IT" dirty="0" err="1"/>
              <a:t>Brønsted-Lowry</a:t>
            </a:r>
            <a:r>
              <a:rPr lang="it-IT" dirty="0"/>
              <a:t> è espressa dal suo grado di </a:t>
            </a:r>
            <a:r>
              <a:rPr lang="en-US" dirty="0" err="1"/>
              <a:t>ionizzazione</a:t>
            </a:r>
            <a:r>
              <a:rPr lang="en-US" dirty="0"/>
              <a:t> in </a:t>
            </a:r>
            <a:r>
              <a:rPr lang="en-US" dirty="0" err="1"/>
              <a:t>acqua</a:t>
            </a:r>
            <a:r>
              <a:rPr lang="en-US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DAFC848-10A5-4870-9510-3E4A668ACA4D}"/>
              </a:ext>
            </a:extLst>
          </p:cNvPr>
          <p:cNvSpPr txBox="1"/>
          <p:nvPr/>
        </p:nvSpPr>
        <p:spPr>
          <a:xfrm>
            <a:off x="1830863" y="2102882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acido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D853BE4-44B5-44E0-8F31-76CBC4247439}"/>
              </a:ext>
            </a:extLst>
          </p:cNvPr>
          <p:cNvSpPr txBox="1"/>
          <p:nvPr/>
        </p:nvSpPr>
        <p:spPr>
          <a:xfrm>
            <a:off x="2809178" y="2100144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base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FB4A73A-A615-4F03-B36F-65A7772F3A6C}"/>
              </a:ext>
            </a:extLst>
          </p:cNvPr>
          <p:cNvSpPr txBox="1"/>
          <p:nvPr/>
        </p:nvSpPr>
        <p:spPr>
          <a:xfrm>
            <a:off x="4119889" y="2022058"/>
            <a:ext cx="90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acido </a:t>
            </a:r>
          </a:p>
          <a:p>
            <a:r>
              <a:rPr lang="it-IT" sz="1400" dirty="0"/>
              <a:t>coniugato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D85F919-D3EC-4F2B-99CC-8AE2170D5E94}"/>
              </a:ext>
            </a:extLst>
          </p:cNvPr>
          <p:cNvSpPr txBox="1"/>
          <p:nvPr/>
        </p:nvSpPr>
        <p:spPr>
          <a:xfrm>
            <a:off x="5289943" y="2021452"/>
            <a:ext cx="89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base </a:t>
            </a:r>
          </a:p>
          <a:p>
            <a:r>
              <a:rPr lang="it-IT" sz="1400" dirty="0"/>
              <a:t>coniugata</a:t>
            </a:r>
          </a:p>
        </p:txBody>
      </p:sp>
    </p:spTree>
    <p:extLst>
      <p:ext uri="{BB962C8B-B14F-4D97-AF65-F5344CB8AC3E}">
        <p14:creationId xmlns:p14="http://schemas.microsoft.com/office/powerpoint/2010/main" val="27491382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rønsted-Lowry Acids and Bases">
            <a:extLst>
              <a:ext uri="{FF2B5EF4-FFF2-40B4-BE49-F238E27FC236}">
                <a16:creationId xmlns:a16="http://schemas.microsoft.com/office/drawing/2014/main" id="{3E0A1B2C-0A17-4484-84A8-CA0CAB0B406D}"/>
              </a:ext>
            </a:extLst>
          </p:cNvPr>
          <p:cNvSpPr txBox="1">
            <a:spLocks/>
          </p:cNvSpPr>
          <p:nvPr/>
        </p:nvSpPr>
        <p:spPr>
          <a:xfrm>
            <a:off x="475928" y="105862"/>
            <a:ext cx="8424862" cy="706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9411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hangingPunct="1">
              <a:defRPr>
                <a:effectLst/>
              </a:defRPr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 di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Brønsted-Lowry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(BL)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6E9F31-67C7-4E8E-B2E5-7AF54233D1FE}"/>
              </a:ext>
            </a:extLst>
          </p:cNvPr>
          <p:cNvSpPr txBox="1"/>
          <p:nvPr/>
        </p:nvSpPr>
        <p:spPr>
          <a:xfrm>
            <a:off x="6004107" y="2898210"/>
            <a:ext cx="255120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pKa</a:t>
            </a:r>
            <a:endParaRPr kumimoji="0" lang="it-IT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 (dell’acido coniugato BH</a:t>
            </a:r>
            <a:r>
              <a:rPr kumimoji="0" lang="it-IT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+</a:t>
            </a:r>
            <a:r>
              <a:rPr kumimoji="0" lang="it-IT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C10959-EB49-4A37-83DC-AFDEDB6A49CF}"/>
              </a:ext>
            </a:extLst>
          </p:cNvPr>
          <p:cNvSpPr txBox="1"/>
          <p:nvPr/>
        </p:nvSpPr>
        <p:spPr>
          <a:xfrm>
            <a:off x="6831413" y="3559453"/>
            <a:ext cx="45277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10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1C8445-0AF7-403B-811F-C7BD62F43A5D}"/>
              </a:ext>
            </a:extLst>
          </p:cNvPr>
          <p:cNvSpPr txBox="1"/>
          <p:nvPr/>
        </p:nvSpPr>
        <p:spPr>
          <a:xfrm>
            <a:off x="530852" y="1068936"/>
            <a:ext cx="107176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In H</a:t>
            </a:r>
            <a:r>
              <a:rPr kumimoji="0" lang="it-IT" sz="2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2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O: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EA88584-6B1A-4CF2-A013-E6C252577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862371"/>
              </p:ext>
            </p:extLst>
          </p:nvPr>
        </p:nvGraphicFramePr>
        <p:xfrm>
          <a:off x="101117" y="3640304"/>
          <a:ext cx="399732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S ChemDraw Drawing" r:id="rId3" imgW="3996986" imgH="267949" progId="ChemDraw.Document.6.0">
                  <p:embed/>
                </p:oleObj>
              </mc:Choice>
              <mc:Fallback>
                <p:oleObj name="CS ChemDraw Drawing" r:id="rId3" imgW="3996986" imgH="267949" progId="ChemDraw.Document.6.0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EA88584-6B1A-4CF2-A013-E6C252577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117" y="3640304"/>
                        <a:ext cx="3997325" cy="26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43112B-FD04-4F85-9987-EB888DF88FC5}"/>
              </a:ext>
            </a:extLst>
          </p:cNvPr>
          <p:cNvSpPr txBox="1"/>
          <p:nvPr/>
        </p:nvSpPr>
        <p:spPr>
          <a:xfrm>
            <a:off x="6945658" y="4961981"/>
            <a:ext cx="45277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5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468DF9B-CC8F-4503-8161-DFF2375A8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152649"/>
              </p:ext>
            </p:extLst>
          </p:nvPr>
        </p:nvGraphicFramePr>
        <p:xfrm>
          <a:off x="1409151" y="1175031"/>
          <a:ext cx="42894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5" imgW="3437589" imgH="500796" progId="ChemDraw.Document.6.0">
                  <p:embed/>
                </p:oleObj>
              </mc:Choice>
              <mc:Fallback>
                <p:oleObj name="CS ChemDraw Drawing" r:id="rId5" imgW="3437589" imgH="500796" progId="ChemDraw.Document.6.0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468DF9B-CC8F-4503-8161-DFF2375A8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9151" y="1175031"/>
                        <a:ext cx="4289425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F0CABBE-9AB1-4B84-B66B-AC6905FE1B8A}"/>
              </a:ext>
            </a:extLst>
          </p:cNvPr>
          <p:cNvSpPr txBox="1"/>
          <p:nvPr/>
        </p:nvSpPr>
        <p:spPr>
          <a:xfrm>
            <a:off x="4490968" y="2939712"/>
            <a:ext cx="4177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pK</a:t>
            </a:r>
            <a:r>
              <a:rPr kumimoji="0" lang="it-IT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B</a:t>
            </a:r>
            <a:endParaRPr kumimoji="0" lang="it-IT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Verdana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66D2C9-9330-4E47-AEDF-450D1A455039}"/>
              </a:ext>
            </a:extLst>
          </p:cNvPr>
          <p:cNvSpPr txBox="1"/>
          <p:nvPr/>
        </p:nvSpPr>
        <p:spPr>
          <a:xfrm>
            <a:off x="4583602" y="3574393"/>
            <a:ext cx="2558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8C52A42-51EB-4CA3-836B-0C2D11173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50031"/>
            <a:ext cx="4061753" cy="512058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4407D3D-A4CD-4F24-8172-AE6F6DBF1D15}"/>
              </a:ext>
            </a:extLst>
          </p:cNvPr>
          <p:cNvSpPr txBox="1"/>
          <p:nvPr/>
        </p:nvSpPr>
        <p:spPr>
          <a:xfrm>
            <a:off x="4533242" y="4961981"/>
            <a:ext cx="2558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9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60BE1E-BF10-4DAE-958F-51D8AFD1BD86}"/>
              </a:ext>
            </a:extLst>
          </p:cNvPr>
          <p:cNvSpPr txBox="1"/>
          <p:nvPr/>
        </p:nvSpPr>
        <p:spPr>
          <a:xfrm>
            <a:off x="4572879" y="4197203"/>
            <a:ext cx="25583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5</a:t>
            </a:r>
          </a:p>
        </p:txBody>
      </p: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33BB9A7C-5FD1-472D-BC7B-BD26D278C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84135"/>
              </p:ext>
            </p:extLst>
          </p:nvPr>
        </p:nvGraphicFramePr>
        <p:xfrm>
          <a:off x="140754" y="4224219"/>
          <a:ext cx="32654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S ChemDraw Drawing" r:id="rId8" imgW="3265466" imgH="272466" progId="ChemDraw.Document.6.0">
                  <p:embed/>
                </p:oleObj>
              </mc:Choice>
              <mc:Fallback>
                <p:oleObj name="CS ChemDraw Drawing" r:id="rId8" imgW="3265466" imgH="272466" progId="ChemDraw.Document.6.0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33BB9A7C-5FD1-472D-BC7B-BD26D278C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0754" y="4224219"/>
                        <a:ext cx="3265487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B29BF43-06B6-494C-A38F-8107B77BEF03}"/>
              </a:ext>
            </a:extLst>
          </p:cNvPr>
          <p:cNvSpPr txBox="1"/>
          <p:nvPr/>
        </p:nvSpPr>
        <p:spPr>
          <a:xfrm>
            <a:off x="6945658" y="4160690"/>
            <a:ext cx="45277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9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478D3E-435C-4EE5-9C02-4F62173FDF21}"/>
              </a:ext>
            </a:extLst>
          </p:cNvPr>
          <p:cNvSpPr txBox="1"/>
          <p:nvPr/>
        </p:nvSpPr>
        <p:spPr>
          <a:xfrm>
            <a:off x="7556740" y="3559453"/>
            <a:ext cx="119840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+ basico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B6236B2-E78F-46D6-B1C0-2EC87052C1C0}"/>
              </a:ext>
            </a:extLst>
          </p:cNvPr>
          <p:cNvSpPr txBox="1"/>
          <p:nvPr/>
        </p:nvSpPr>
        <p:spPr>
          <a:xfrm>
            <a:off x="7603226" y="4961981"/>
            <a:ext cx="110542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Verdana"/>
              </a:rPr>
              <a:t>- basico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441A57-C5D6-47E8-AC44-0D287EBB4C17}"/>
              </a:ext>
            </a:extLst>
          </p:cNvPr>
          <p:cNvSpPr txBox="1"/>
          <p:nvPr/>
        </p:nvSpPr>
        <p:spPr>
          <a:xfrm>
            <a:off x="7490052" y="120757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[BH+][OH-]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CB97A22-11EA-4D1E-A7DE-B1FFE1EBB9FF}"/>
              </a:ext>
            </a:extLst>
          </p:cNvPr>
          <p:cNvCxnSpPr/>
          <p:nvPr/>
        </p:nvCxnSpPr>
        <p:spPr>
          <a:xfrm>
            <a:off x="7471954" y="1584817"/>
            <a:ext cx="1236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787886-D01B-4C5D-9DBE-C5F1B7F9D6C5}"/>
              </a:ext>
            </a:extLst>
          </p:cNvPr>
          <p:cNvSpPr txBox="1"/>
          <p:nvPr/>
        </p:nvSpPr>
        <p:spPr>
          <a:xfrm>
            <a:off x="7801835" y="157496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[BH]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3EE83B0-B6A6-4939-9E20-72DAA5D308C4}"/>
              </a:ext>
            </a:extLst>
          </p:cNvPr>
          <p:cNvSpPr txBox="1"/>
          <p:nvPr/>
        </p:nvSpPr>
        <p:spPr>
          <a:xfrm>
            <a:off x="6885881" y="1389021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K</a:t>
            </a:r>
            <a:r>
              <a:rPr lang="it-IT" baseline="-25000" dirty="0"/>
              <a:t>B </a:t>
            </a:r>
            <a:r>
              <a:rPr lang="it-IT" dirty="0"/>
              <a:t>=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CBB1166-9358-48C3-BC88-4DF052689C51}"/>
              </a:ext>
            </a:extLst>
          </p:cNvPr>
          <p:cNvSpPr txBox="1"/>
          <p:nvPr/>
        </p:nvSpPr>
        <p:spPr>
          <a:xfrm>
            <a:off x="2223457" y="182232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acido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94799B7-828B-4B7E-9C61-C7D533190615}"/>
              </a:ext>
            </a:extLst>
          </p:cNvPr>
          <p:cNvSpPr txBox="1"/>
          <p:nvPr/>
        </p:nvSpPr>
        <p:spPr>
          <a:xfrm>
            <a:off x="1327699" y="1824307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base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950D5DE-A265-42EC-873C-8B7AC8E90851}"/>
              </a:ext>
            </a:extLst>
          </p:cNvPr>
          <p:cNvSpPr txBox="1"/>
          <p:nvPr/>
        </p:nvSpPr>
        <p:spPr>
          <a:xfrm>
            <a:off x="4221696" y="1807105"/>
            <a:ext cx="90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acido </a:t>
            </a:r>
          </a:p>
          <a:p>
            <a:r>
              <a:rPr lang="it-IT" sz="1400" dirty="0"/>
              <a:t>coniugato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E9BC713-975E-46E3-97EF-706AC08733FB}"/>
              </a:ext>
            </a:extLst>
          </p:cNvPr>
          <p:cNvSpPr txBox="1"/>
          <p:nvPr/>
        </p:nvSpPr>
        <p:spPr>
          <a:xfrm>
            <a:off x="5125918" y="1815925"/>
            <a:ext cx="89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base </a:t>
            </a:r>
          </a:p>
          <a:p>
            <a:r>
              <a:rPr lang="it-IT" sz="1400" dirty="0"/>
              <a:t>coniugata</a:t>
            </a:r>
          </a:p>
        </p:txBody>
      </p:sp>
    </p:spTree>
    <p:extLst>
      <p:ext uri="{BB962C8B-B14F-4D97-AF65-F5344CB8AC3E}">
        <p14:creationId xmlns:p14="http://schemas.microsoft.com/office/powerpoint/2010/main" val="21400778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2" y="2741086"/>
            <a:ext cx="8325976" cy="7248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298328" y="3989411"/>
            <a:ext cx="6547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/>
              <a:t>1) Individuare le due specie acide, una a sinistra e una a destra della freccia di equilibrio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2027" y="3589165"/>
            <a:ext cx="11679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50" dirty="0" err="1"/>
              <a:t>Metil</a:t>
            </a:r>
            <a:r>
              <a:rPr lang="it-IT" sz="1350" dirty="0"/>
              <a:t> ammina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2487305" y="3589165"/>
            <a:ext cx="1351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Acido acetico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66AB517-BDD9-4148-9320-3DB76F0319BB}"/>
              </a:ext>
            </a:extLst>
          </p:cNvPr>
          <p:cNvSpPr/>
          <p:nvPr/>
        </p:nvSpPr>
        <p:spPr>
          <a:xfrm>
            <a:off x="2340529" y="2801399"/>
            <a:ext cx="1560352" cy="578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E987239-838E-4E93-A422-E90C86D372A4}"/>
              </a:ext>
            </a:extLst>
          </p:cNvPr>
          <p:cNvSpPr/>
          <p:nvPr/>
        </p:nvSpPr>
        <p:spPr>
          <a:xfrm>
            <a:off x="5681445" y="3932786"/>
            <a:ext cx="899719" cy="592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95B4718-5149-4916-A0C1-308A1B436E82}"/>
              </a:ext>
            </a:extLst>
          </p:cNvPr>
          <p:cNvSpPr/>
          <p:nvPr/>
        </p:nvSpPr>
        <p:spPr>
          <a:xfrm>
            <a:off x="4951602" y="2801399"/>
            <a:ext cx="1371600" cy="6645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BFEFA03-6360-402A-89E9-F5FF5085FAB2}"/>
              </a:ext>
            </a:extLst>
          </p:cNvPr>
          <p:cNvSpPr/>
          <p:nvPr/>
        </p:nvSpPr>
        <p:spPr>
          <a:xfrm>
            <a:off x="1298328" y="4368043"/>
            <a:ext cx="809407" cy="33694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705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2" y="2741086"/>
            <a:ext cx="8325976" cy="7248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298328" y="3815403"/>
            <a:ext cx="65473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arenR"/>
            </a:pPr>
            <a:r>
              <a:rPr lang="it-IT" sz="2100" dirty="0"/>
              <a:t>Individuare le due specie acide, una a destra e una a sinistra della freccia di equilibrio</a:t>
            </a:r>
          </a:p>
          <a:p>
            <a:pPr marL="385763" indent="-385763">
              <a:buAutoNum type="arabicParenR"/>
            </a:pPr>
            <a:r>
              <a:rPr lang="it-IT" sz="2100" dirty="0"/>
              <a:t>Assegnare il corretto </a:t>
            </a:r>
            <a:r>
              <a:rPr lang="it-IT" sz="2100" dirty="0" err="1"/>
              <a:t>pKa</a:t>
            </a:r>
            <a:r>
              <a:rPr lang="it-IT" sz="2100" dirty="0"/>
              <a:t> ai due acidi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69F16FD-0073-4645-AF35-F9BE9353ED22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Determinare la posizione di un equilibrio acido-base</a:t>
            </a:r>
            <a:endParaRPr lang="it-IT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26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2" y="2758503"/>
            <a:ext cx="8325976" cy="7248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298328" y="4188763"/>
            <a:ext cx="6547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arenR"/>
            </a:pPr>
            <a:r>
              <a:rPr lang="it-IT" sz="2100" dirty="0"/>
              <a:t>Individuare le due specie acide, una a destra e una a sinistra della freccia di equilibrio</a:t>
            </a:r>
          </a:p>
          <a:p>
            <a:pPr marL="385763" indent="-385763">
              <a:buAutoNum type="arabicParenR"/>
            </a:pPr>
            <a:r>
              <a:rPr lang="it-IT" sz="2100" dirty="0"/>
              <a:t>Assegnare il corretto </a:t>
            </a:r>
            <a:r>
              <a:rPr lang="it-IT" sz="2100" dirty="0" err="1"/>
              <a:t>pKa</a:t>
            </a:r>
            <a:r>
              <a:rPr lang="it-IT" sz="2100" dirty="0"/>
              <a:t> ai due acidi</a:t>
            </a:r>
          </a:p>
          <a:p>
            <a:pPr marL="385763" indent="-385763">
              <a:buAutoNum type="arabicParenR"/>
            </a:pPr>
            <a:r>
              <a:rPr lang="it-IT" sz="2100" dirty="0"/>
              <a:t>L’equilibrio è spostato verso l’acido </a:t>
            </a:r>
            <a:r>
              <a:rPr lang="it-IT" sz="2100"/>
              <a:t>più debole</a:t>
            </a:r>
            <a:endParaRPr lang="it-IT" sz="21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89663" y="3422987"/>
            <a:ext cx="11243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dirty="0" err="1"/>
              <a:t>pKa</a:t>
            </a:r>
            <a:r>
              <a:rPr lang="it-IT" sz="2100" dirty="0"/>
              <a:t>= 4.8</a:t>
            </a:r>
          </a:p>
        </p:txBody>
      </p:sp>
      <p:sp>
        <p:nvSpPr>
          <p:cNvPr id="6" name="Rettangolo 5"/>
          <p:cNvSpPr/>
          <p:nvPr/>
        </p:nvSpPr>
        <p:spPr>
          <a:xfrm>
            <a:off x="4987579" y="3465917"/>
            <a:ext cx="12606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100" dirty="0" err="1"/>
              <a:t>pKa</a:t>
            </a:r>
            <a:r>
              <a:rPr lang="it-IT" sz="2100" dirty="0"/>
              <a:t>= 10.6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C2CB563-FD32-4E2F-86F2-FBC49A0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Determinare la posizione di un equilibrio acido-base</a:t>
            </a:r>
          </a:p>
        </p:txBody>
      </p:sp>
    </p:spTree>
    <p:extLst>
      <p:ext uri="{BB962C8B-B14F-4D97-AF65-F5344CB8AC3E}">
        <p14:creationId xmlns:p14="http://schemas.microsoft.com/office/powerpoint/2010/main" val="364175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2page60_03.jpg">
            <a:extLst>
              <a:ext uri="{FF2B5EF4-FFF2-40B4-BE49-F238E27FC236}">
                <a16:creationId xmlns:a16="http://schemas.microsoft.com/office/drawing/2014/main" id="{04FAA094-8563-4589-8336-53A91CB36C0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6789"/>
          <a:stretch/>
        </p:blipFill>
        <p:spPr>
          <a:xfrm>
            <a:off x="1017165" y="1443791"/>
            <a:ext cx="6858000" cy="3477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4A23D20B-66CD-4817-A32A-39BD0D31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 di </a:t>
            </a:r>
            <a:r>
              <a:rPr lang="it-IT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Brønsted</a:t>
            </a:r>
            <a:r>
              <a:rPr lang="it-IT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Lowry</a:t>
            </a:r>
            <a:endParaRPr lang="it-IT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673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1167</Words>
  <Application>Microsoft Office PowerPoint</Application>
  <PresentationFormat>Presentazione su schermo (4:3)</PresentationFormat>
  <Paragraphs>237</Paragraphs>
  <Slides>27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Verdana</vt:lpstr>
      <vt:lpstr>Wingdings</vt:lpstr>
      <vt:lpstr>Tema di Office</vt:lpstr>
      <vt:lpstr>CS ChemDraw Drawing</vt:lpstr>
      <vt:lpstr>Presentazione standard di PowerPoint</vt:lpstr>
      <vt:lpstr>Acidi e basi</vt:lpstr>
      <vt:lpstr>Acidi e Basi di Brønsted-Lowry</vt:lpstr>
      <vt:lpstr>Presentazione standard di PowerPoint</vt:lpstr>
      <vt:lpstr>Presentazione standard di PowerPoint</vt:lpstr>
      <vt:lpstr>Determinare la posizione di un equilibrio acido-base</vt:lpstr>
      <vt:lpstr>Presentazione standard di PowerPoint</vt:lpstr>
      <vt:lpstr>Determinare la posizione di un equilibrio acido-base</vt:lpstr>
      <vt:lpstr>Acidi di Brønsted e Lowry</vt:lpstr>
      <vt:lpstr>Quando una molecola è un acido?</vt:lpstr>
      <vt:lpstr>Fattori che determinano la forza di un acido</vt:lpstr>
      <vt:lpstr>Effetto dell’elemento</vt:lpstr>
      <vt:lpstr>Effetto dell’elemento</vt:lpstr>
      <vt:lpstr>Effetto induttivo   </vt:lpstr>
      <vt:lpstr>Effetto della risonanza</vt:lpstr>
      <vt:lpstr>Effetto dell’ibridazione</vt:lpstr>
      <vt:lpstr>Acidi e Basi di Brønsted-Lowry</vt:lpstr>
      <vt:lpstr>Acidi e basi di Lewis</vt:lpstr>
      <vt:lpstr>Presentazione standard di PowerPoint</vt:lpstr>
      <vt:lpstr>Reazioni fra Acidi e Basi di Lewis</vt:lpstr>
      <vt:lpstr>Elettrofili e Nucleofili</vt:lpstr>
      <vt:lpstr>Elettrofili e Nucleofili</vt:lpstr>
      <vt:lpstr>Reazioni Organiche</vt:lpstr>
      <vt:lpstr>Sostituzioni</vt:lpstr>
      <vt:lpstr>Eliminazioni </vt:lpstr>
      <vt:lpstr>Addizioni </vt:lpstr>
      <vt:lpstr>Addizioni ed Eliminazioni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GAMBINI PAOLO</dc:creator>
  <cp:lastModifiedBy>FELLUGA FULVIA</cp:lastModifiedBy>
  <cp:revision>13</cp:revision>
  <dcterms:created xsi:type="dcterms:W3CDTF">2026-02-18T12:59:35Z</dcterms:created>
  <dcterms:modified xsi:type="dcterms:W3CDTF">2026-03-05T12:02:05Z</dcterms:modified>
</cp:coreProperties>
</file>