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1" r:id="rId2"/>
    <p:sldId id="322" r:id="rId3"/>
    <p:sldId id="323" r:id="rId4"/>
    <p:sldId id="324" r:id="rId5"/>
    <p:sldId id="326" r:id="rId6"/>
    <p:sldId id="327" r:id="rId7"/>
    <p:sldId id="328" r:id="rId8"/>
    <p:sldId id="329" r:id="rId9"/>
    <p:sldId id="331" r:id="rId10"/>
    <p:sldId id="330" r:id="rId11"/>
    <p:sldId id="332" r:id="rId12"/>
    <p:sldId id="333" r:id="rId13"/>
    <p:sldId id="334" r:id="rId14"/>
    <p:sldId id="335" r:id="rId15"/>
    <p:sldId id="336" r:id="rId16"/>
    <p:sldId id="337" r:id="rId17"/>
    <p:sldId id="338" r:id="rId18"/>
    <p:sldId id="339" r:id="rId19"/>
    <p:sldId id="340" r:id="rId20"/>
    <p:sldId id="341" r:id="rId21"/>
    <p:sldId id="342"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760204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85877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629810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493740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56422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55793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191607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56534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06016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164651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14/03/2026</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030416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14/03/2026</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23692786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47BFC34-CF82-C77E-1719-0A21989D2E26}"/>
              </a:ext>
            </a:extLst>
          </p:cNvPr>
          <p:cNvSpPr>
            <a:spLocks noGrp="1"/>
          </p:cNvSpPr>
          <p:nvPr>
            <p:ph idx="1"/>
          </p:nvPr>
        </p:nvSpPr>
        <p:spPr>
          <a:xfrm>
            <a:off x="838200" y="669956"/>
            <a:ext cx="10515600" cy="5507007"/>
          </a:xfrm>
        </p:spPr>
        <p:txBody>
          <a:bodyPr>
            <a:normAutofit fontScale="92500" lnSpcReduction="20000"/>
          </a:bodyPr>
          <a:lstStyle/>
          <a:p>
            <a:pPr algn="just"/>
            <a:r>
              <a:rPr lang="it-IT" dirty="0"/>
              <a:t>In tale contesto, la lotta politica diventa sempre più personale ed emergono in parlamento delle grandi personalità capaci di catalizzare attenzione e consenso da parte dell’opinione pubblica, Gladstone per i liberali e Disraeli per i conservatori</a:t>
            </a:r>
          </a:p>
          <a:p>
            <a:pPr algn="just"/>
            <a:r>
              <a:rPr lang="it-IT" dirty="0"/>
              <a:t>Il governo liberale di Gladstone realizza una serie di riforme, in particolare delle leggi anticorruzione, che stabiliscono che per gli impieghi pubblici sia necessario superare un concorso e non si possa essere nominati direttamente dal governo o dalla classe politica, e la segretezza del voto (1872)</a:t>
            </a:r>
          </a:p>
          <a:p>
            <a:pPr algn="just"/>
            <a:r>
              <a:rPr lang="it-IT" dirty="0"/>
              <a:t>Nel 1869 viene creata una Commissione sanitaria centrale per verificare che le amministrazioni locali attuino regolamenti per tutelare l’igiene e la salute pubblica (fognature, acqua potabile, smaltimento dei rifiuti, condizioni igieniche delle città)</a:t>
            </a:r>
          </a:p>
          <a:p>
            <a:pPr algn="just"/>
            <a:r>
              <a:rPr lang="it-IT" dirty="0"/>
              <a:t>Nel 1870 è approvato l’</a:t>
            </a:r>
            <a:r>
              <a:rPr lang="it-IT" dirty="0" err="1"/>
              <a:t>Education</a:t>
            </a:r>
            <a:r>
              <a:rPr lang="it-IT" dirty="0"/>
              <a:t> Act, che istituisce la scuola elementare pubblica, dal 1876 obbligatoria fino ai dieci anni</a:t>
            </a:r>
          </a:p>
          <a:p>
            <a:pPr algn="just"/>
            <a:r>
              <a:rPr lang="it-IT" dirty="0"/>
              <a:t>Tende sempre più ad affermarsi l’idea che lo Stato debba intervenire nella vita della nazione</a:t>
            </a:r>
          </a:p>
        </p:txBody>
      </p:sp>
    </p:spTree>
    <p:extLst>
      <p:ext uri="{BB962C8B-B14F-4D97-AF65-F5344CB8AC3E}">
        <p14:creationId xmlns:p14="http://schemas.microsoft.com/office/powerpoint/2010/main" val="795911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29A5A14-4AB4-34FA-3689-739537968AA0}"/>
              </a:ext>
            </a:extLst>
          </p:cNvPr>
          <p:cNvSpPr>
            <a:spLocks noGrp="1"/>
          </p:cNvSpPr>
          <p:nvPr>
            <p:ph idx="1"/>
          </p:nvPr>
        </p:nvSpPr>
        <p:spPr>
          <a:xfrm>
            <a:off x="838200" y="606582"/>
            <a:ext cx="10515600" cy="5570381"/>
          </a:xfrm>
        </p:spPr>
        <p:txBody>
          <a:bodyPr>
            <a:normAutofit/>
          </a:bodyPr>
          <a:lstStyle/>
          <a:p>
            <a:pPr algn="just"/>
            <a:r>
              <a:rPr lang="it-IT" dirty="0"/>
              <a:t>Il Regno d’Italia unitario nasce quindi dall’iniziativa politico-diplomatica di Cavour, dall’iniziativa autonoma di Garibaldi e dall’entusiasmo di una parte della popolazione italiana conquistata dalle idee di carattere nazional-patriottico</a:t>
            </a:r>
          </a:p>
          <a:p>
            <a:pPr algn="just"/>
            <a:r>
              <a:rPr lang="it-IT" dirty="0"/>
              <a:t>In realtà l’Italia, unificata politicamente, è divisa al suo interno da molti punti di vista</a:t>
            </a:r>
          </a:p>
          <a:p>
            <a:pPr algn="just"/>
            <a:r>
              <a:rPr lang="it-IT" dirty="0"/>
              <a:t>Solo il 10% della popolazione parlava abitualmente in italiano, mentre la grande maggioranza utilizzava dialetti locali</a:t>
            </a:r>
          </a:p>
          <a:p>
            <a:pPr algn="just"/>
            <a:r>
              <a:rPr lang="it-IT" dirty="0"/>
              <a:t>Solo il 20% della popolazione sapeva leggere e scrivere in italiano</a:t>
            </a:r>
          </a:p>
          <a:p>
            <a:pPr algn="just"/>
            <a:r>
              <a:rPr lang="it-IT" dirty="0"/>
              <a:t>Dal punto di vista economico-sociale l’Italia è similmente divisa</a:t>
            </a:r>
          </a:p>
          <a:p>
            <a:pPr algn="just"/>
            <a:r>
              <a:rPr lang="it-IT" dirty="0"/>
              <a:t>Nella Valle Padana ci sono aziende agricole capitalistiche, gestite da affittuari che utilizzano forza lavoro salariata</a:t>
            </a:r>
          </a:p>
          <a:p>
            <a:endParaRPr lang="it-IT" dirty="0"/>
          </a:p>
        </p:txBody>
      </p:sp>
    </p:spTree>
    <p:extLst>
      <p:ext uri="{BB962C8B-B14F-4D97-AF65-F5344CB8AC3E}">
        <p14:creationId xmlns:p14="http://schemas.microsoft.com/office/powerpoint/2010/main" val="1155208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8A9DC04-7A89-1EAC-B247-608A6B90C285}"/>
              </a:ext>
            </a:extLst>
          </p:cNvPr>
          <p:cNvSpPr>
            <a:spLocks noGrp="1"/>
          </p:cNvSpPr>
          <p:nvPr>
            <p:ph idx="1"/>
          </p:nvPr>
        </p:nvSpPr>
        <p:spPr>
          <a:xfrm>
            <a:off x="838200" y="660903"/>
            <a:ext cx="10515600" cy="5516060"/>
          </a:xfrm>
        </p:spPr>
        <p:txBody>
          <a:bodyPr/>
          <a:lstStyle/>
          <a:p>
            <a:pPr algn="just"/>
            <a:r>
              <a:rPr lang="it-IT" dirty="0"/>
              <a:t>Sempre in Italia settentrionale è presente la manifattura di filati e tessuti di seta e si diffonde anche la produzione di filati e tessuti di cotone e di lana</a:t>
            </a:r>
          </a:p>
          <a:p>
            <a:pPr algn="just"/>
            <a:r>
              <a:rPr lang="it-IT" dirty="0"/>
              <a:t>L’Italia centrale è caratterizzata da poderi più piccoli coltivati in base a contratti di mezzadria, per cui i contadini devono consegnare metà dei prodotti al proprietario: questa situazione non permette grandi investimenti e grandi profitti</a:t>
            </a:r>
          </a:p>
          <a:p>
            <a:pPr algn="just"/>
            <a:r>
              <a:rPr lang="it-IT" dirty="0"/>
              <a:t>Nell’Italia meridionale sono presenti vasti latifondi, gestiti da affittuari e lavorati da braccianti, coltivati prevalentemente a grano</a:t>
            </a:r>
          </a:p>
          <a:p>
            <a:pPr algn="just"/>
            <a:r>
              <a:rPr lang="it-IT" dirty="0"/>
              <a:t>Esiste però anche un’agricoltura specializzata, destinata in buona parte all’esportazione, basata su agrumi, vite e ulivo, che danno profitti molto più alti di quelli dei latifondi cerealicoli</a:t>
            </a:r>
          </a:p>
        </p:txBody>
      </p:sp>
    </p:spTree>
    <p:extLst>
      <p:ext uri="{BB962C8B-B14F-4D97-AF65-F5344CB8AC3E}">
        <p14:creationId xmlns:p14="http://schemas.microsoft.com/office/powerpoint/2010/main" val="1117031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E96CCEF-C71E-5584-7799-0926D34C3512}"/>
              </a:ext>
            </a:extLst>
          </p:cNvPr>
          <p:cNvSpPr>
            <a:spLocks noGrp="1"/>
          </p:cNvSpPr>
          <p:nvPr>
            <p:ph idx="1"/>
          </p:nvPr>
        </p:nvSpPr>
        <p:spPr>
          <a:xfrm>
            <a:off x="838200" y="760491"/>
            <a:ext cx="10515600" cy="5416472"/>
          </a:xfrm>
        </p:spPr>
        <p:txBody>
          <a:bodyPr/>
          <a:lstStyle/>
          <a:p>
            <a:pPr algn="just"/>
            <a:r>
              <a:rPr lang="it-IT" dirty="0"/>
              <a:t>Nell’Italia meridionale negli anni Sessanta dell’Ottocento si sviluppa il fenomeno del brigantaggio, una rivolta di bande contadine che si ribellano al Regno d’Italia nel nome dell’ex re delle Due Sicilie Francesco II di Borbone e di papa Pio IX</a:t>
            </a:r>
          </a:p>
          <a:p>
            <a:pPr algn="just"/>
            <a:r>
              <a:rPr lang="it-IT" dirty="0"/>
              <a:t>Le bande sono composte da ex militari borbonici e da contadini che rifiutano fra l’altro la coscrizione militare introdotta dal Regno d’Italia</a:t>
            </a:r>
          </a:p>
          <a:p>
            <a:pPr algn="just"/>
            <a:r>
              <a:rPr lang="it-IT" dirty="0"/>
              <a:t>L’esercito italiano reprime il brigantaggio spesso con brutalità</a:t>
            </a:r>
          </a:p>
          <a:p>
            <a:pPr algn="just"/>
            <a:r>
              <a:rPr lang="it-IT" dirty="0"/>
              <a:t>Sconfitto il brigantaggio, resta però nell’Italia meridionale un atteggiamento diffuso di distacco rispetto alle autorità dell’Italia unitaria</a:t>
            </a:r>
          </a:p>
          <a:p>
            <a:endParaRPr lang="it-IT" dirty="0"/>
          </a:p>
        </p:txBody>
      </p:sp>
    </p:spTree>
    <p:extLst>
      <p:ext uri="{BB962C8B-B14F-4D97-AF65-F5344CB8AC3E}">
        <p14:creationId xmlns:p14="http://schemas.microsoft.com/office/powerpoint/2010/main" val="1542219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B24B3E9-56ED-4653-1B6B-6F9EFD75A1CD}"/>
              </a:ext>
            </a:extLst>
          </p:cNvPr>
          <p:cNvSpPr>
            <a:spLocks noGrp="1"/>
          </p:cNvSpPr>
          <p:nvPr>
            <p:ph idx="1"/>
          </p:nvPr>
        </p:nvSpPr>
        <p:spPr>
          <a:xfrm>
            <a:off x="838200" y="769545"/>
            <a:ext cx="10515600" cy="5407418"/>
          </a:xfrm>
        </p:spPr>
        <p:txBody>
          <a:bodyPr/>
          <a:lstStyle/>
          <a:p>
            <a:pPr algn="just"/>
            <a:r>
              <a:rPr lang="it-IT" dirty="0"/>
              <a:t>Le classi dirigenti italiane (borghesia e in parte nobiltà) sono tuttavia soddisfatte del nuovo quadro dell’Italia unitaria, un paese caratterizzato da istituzioni monarchiche rappresentative</a:t>
            </a:r>
          </a:p>
          <a:p>
            <a:pPr algn="just"/>
            <a:r>
              <a:rPr lang="it-IT" dirty="0"/>
              <a:t>Il Regno d’Italia però si manifesta in continuità con il Regno di Sardegna: la stessa costituzione è lo Statuto Albertino e la capitale, per alcuni anni, sarà Torino</a:t>
            </a:r>
          </a:p>
          <a:p>
            <a:pPr algn="just"/>
            <a:r>
              <a:rPr lang="it-IT" dirty="0"/>
              <a:t>Dopo la morte di Cavour (giugno 1861) il governo sarà guidato dalla Destra Storica, di ispirazione cavouriana liberal-monarchica, fino al 1876</a:t>
            </a:r>
          </a:p>
          <a:p>
            <a:pPr algn="just"/>
            <a:r>
              <a:rPr lang="it-IT" dirty="0"/>
              <a:t>La Destra Storica crede che l’Italia debba essere guidata da una classe dirigente ristretta e per questo approva una legge elettorale molto limitata (diritto di voto al 2% della popolazione)</a:t>
            </a:r>
          </a:p>
        </p:txBody>
      </p:sp>
    </p:spTree>
    <p:extLst>
      <p:ext uri="{BB962C8B-B14F-4D97-AF65-F5344CB8AC3E}">
        <p14:creationId xmlns:p14="http://schemas.microsoft.com/office/powerpoint/2010/main" val="1053635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D827223-DD64-B6BB-4F5C-0CF44346DC49}"/>
              </a:ext>
            </a:extLst>
          </p:cNvPr>
          <p:cNvSpPr>
            <a:spLocks noGrp="1"/>
          </p:cNvSpPr>
          <p:nvPr>
            <p:ph idx="1"/>
          </p:nvPr>
        </p:nvSpPr>
        <p:spPr>
          <a:xfrm>
            <a:off x="838200" y="751438"/>
            <a:ext cx="10515600" cy="5425525"/>
          </a:xfrm>
        </p:spPr>
        <p:txBody>
          <a:bodyPr/>
          <a:lstStyle/>
          <a:p>
            <a:pPr algn="just"/>
            <a:r>
              <a:rPr lang="it-IT" dirty="0"/>
              <a:t>Inoltre, la Destra Storica persegue l’obiettivo dell’accentramento amministrativo, affidando ai prefetti il controllo del territorio</a:t>
            </a:r>
          </a:p>
          <a:p>
            <a:pPr algn="just"/>
            <a:r>
              <a:rPr lang="it-IT" dirty="0"/>
              <a:t>Si prosegue nella costruzione di infrastrutture (ferrovie, strade e porti) e nella separazione fra Stato e Chiesa</a:t>
            </a:r>
          </a:p>
          <a:p>
            <a:pPr algn="just"/>
            <a:r>
              <a:rPr lang="it-IT" dirty="0"/>
              <a:t>In politica economica la Destra Storica attua una strategia di tipo liberista, per favorire le esportazioni cerealicole, ma in tal modo penalizza la nascente industria italiana, che soffre la concorrenza straniera</a:t>
            </a:r>
          </a:p>
          <a:p>
            <a:pPr algn="just"/>
            <a:r>
              <a:rPr lang="it-IT" dirty="0"/>
              <a:t>La Destra allo scopo di arrivare al pareggio del bilancio usa in modo deciso il sistema impositivo e in particolare le imposte indirette sui beni di consumo, come la farina (tassa sul macinato, 1868), che va a pesare soprattutto sui ceti popolari</a:t>
            </a:r>
          </a:p>
        </p:txBody>
      </p:sp>
    </p:spTree>
    <p:extLst>
      <p:ext uri="{BB962C8B-B14F-4D97-AF65-F5344CB8AC3E}">
        <p14:creationId xmlns:p14="http://schemas.microsoft.com/office/powerpoint/2010/main" val="3493334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1350A401-29CB-3BE8-B271-6597E1122D5C}"/>
              </a:ext>
            </a:extLst>
          </p:cNvPr>
          <p:cNvSpPr>
            <a:spLocks noGrp="1"/>
          </p:cNvSpPr>
          <p:nvPr>
            <p:ph type="title"/>
          </p:nvPr>
        </p:nvSpPr>
        <p:spPr>
          <a:xfrm>
            <a:off x="838200" y="365126"/>
            <a:ext cx="10515600" cy="666970"/>
          </a:xfrm>
        </p:spPr>
        <p:txBody>
          <a:bodyPr>
            <a:normAutofit/>
          </a:bodyPr>
          <a:lstStyle/>
          <a:p>
            <a:pPr algn="ctr"/>
            <a:r>
              <a:rPr lang="it-IT" sz="2400" dirty="0"/>
              <a:t>La rete ferroviaria italiana nel 1868</a:t>
            </a:r>
          </a:p>
        </p:txBody>
      </p:sp>
      <p:pic>
        <p:nvPicPr>
          <p:cNvPr id="2050" name="Picture 2" descr="Nasce il Regno d'Italia con la sua Rete Ferroviaria Nazionale - Report  Difesa">
            <a:extLst>
              <a:ext uri="{FF2B5EF4-FFF2-40B4-BE49-F238E27FC236}">
                <a16:creationId xmlns:a16="http://schemas.microsoft.com/office/drawing/2014/main" id="{758E2B57-E612-D219-2FBB-57D1FCA8C42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74610" y="1032096"/>
            <a:ext cx="5042780" cy="5018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031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514571-F3E7-7EE1-F824-2360DE0536C8}"/>
              </a:ext>
            </a:extLst>
          </p:cNvPr>
          <p:cNvSpPr>
            <a:spLocks noGrp="1"/>
          </p:cNvSpPr>
          <p:nvPr>
            <p:ph idx="1"/>
          </p:nvPr>
        </p:nvSpPr>
        <p:spPr>
          <a:xfrm>
            <a:off x="838200" y="769545"/>
            <a:ext cx="10515600" cy="5407418"/>
          </a:xfrm>
        </p:spPr>
        <p:txBody>
          <a:bodyPr/>
          <a:lstStyle/>
          <a:p>
            <a:pPr algn="just"/>
            <a:r>
              <a:rPr lang="it-IT" dirty="0"/>
              <a:t>Prosegue la politica di laicizzazione, con la vendita di beni fondiari di enti ecclesiastici soppressi</a:t>
            </a:r>
          </a:p>
          <a:p>
            <a:pPr algn="just"/>
            <a:r>
              <a:rPr lang="it-IT" dirty="0"/>
              <a:t>Viene introdotto il matrimonio civile (1865)</a:t>
            </a:r>
          </a:p>
          <a:p>
            <a:pPr algn="just"/>
            <a:r>
              <a:rPr lang="it-IT" dirty="0"/>
              <a:t>All’opposizione in parlamento siedono i deputati della Sinistra liberale, in gran parte ex repubblicani, ex garibaldini ed ex mazziniani</a:t>
            </a:r>
          </a:p>
          <a:p>
            <a:pPr algn="just"/>
            <a:r>
              <a:rPr lang="it-IT" dirty="0"/>
              <a:t>La Sinistra vuole ampliare la base elettorale dello Stato e potenziare il sistema scolastico</a:t>
            </a:r>
          </a:p>
          <a:p>
            <a:pPr algn="just"/>
            <a:r>
              <a:rPr lang="it-IT" dirty="0"/>
              <a:t>Nel 1866 l’Italia si allea con la Prussia contro l’Austria</a:t>
            </a:r>
          </a:p>
          <a:p>
            <a:pPr algn="just"/>
            <a:r>
              <a:rPr lang="it-IT" dirty="0"/>
              <a:t>L’Italia subisce una dura sconfitta dall’Austria che tuttavia, battuta dalla Prussia, deve cedere all’Italia il Veneto e la provincia di Mantova</a:t>
            </a:r>
          </a:p>
        </p:txBody>
      </p:sp>
    </p:spTree>
    <p:extLst>
      <p:ext uri="{BB962C8B-B14F-4D97-AF65-F5344CB8AC3E}">
        <p14:creationId xmlns:p14="http://schemas.microsoft.com/office/powerpoint/2010/main" val="1357910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AB94D36-3432-7754-3C96-DDAA8E656E30}"/>
              </a:ext>
            </a:extLst>
          </p:cNvPr>
          <p:cNvSpPr>
            <a:spLocks noGrp="1"/>
          </p:cNvSpPr>
          <p:nvPr>
            <p:ph idx="1"/>
          </p:nvPr>
        </p:nvSpPr>
        <p:spPr>
          <a:xfrm>
            <a:off x="838200" y="688063"/>
            <a:ext cx="10515600" cy="5488900"/>
          </a:xfrm>
        </p:spPr>
        <p:txBody>
          <a:bodyPr/>
          <a:lstStyle/>
          <a:p>
            <a:pPr algn="just"/>
            <a:r>
              <a:rPr lang="it-IT" dirty="0"/>
              <a:t>Garibaldi per due volte (1862 e 1867) tenta di conquistare Roma ma viene bloccato dall’esercito italiano e da quello francese, che veglia sull’integrità dello stato pontificio</a:t>
            </a:r>
          </a:p>
          <a:p>
            <a:pPr algn="just"/>
            <a:r>
              <a:rPr lang="it-IT" dirty="0"/>
              <a:t>C’è quindi un’insoddisfazione da parte dell’opinione pubblica più orientata in senso democratico, che critica l’eccessiva cautela della Destra e la stessa impostazione elitaria assunta dallo Stato italiano</a:t>
            </a:r>
          </a:p>
          <a:p>
            <a:pPr algn="just"/>
            <a:r>
              <a:rPr lang="it-IT" dirty="0"/>
              <a:t>D’altra parte, papa Pio IX ha condannato lo Stato italiano già nel 1859-60, quando sono state realizzate le annessioni dell’Italia centrale, territori sottratti alla Chiesa</a:t>
            </a:r>
          </a:p>
          <a:p>
            <a:pPr algn="just"/>
            <a:r>
              <a:rPr lang="it-IT" dirty="0"/>
              <a:t>Nel 1864 il papa emana l’enciclica </a:t>
            </a:r>
            <a:r>
              <a:rPr lang="it-IT" i="1" dirty="0"/>
              <a:t>Quanta cura </a:t>
            </a:r>
            <a:r>
              <a:rPr lang="it-IT" dirty="0"/>
              <a:t>che contiene il </a:t>
            </a:r>
            <a:r>
              <a:rPr lang="it-IT" i="1" dirty="0"/>
              <a:t>Sillabo degli errori del nostro tempo</a:t>
            </a:r>
            <a:r>
              <a:rPr lang="it-IT" dirty="0"/>
              <a:t>, in cui condanna liberalismo, socialismo, ateismo e razionalismo</a:t>
            </a:r>
          </a:p>
        </p:txBody>
      </p:sp>
    </p:spTree>
    <p:extLst>
      <p:ext uri="{BB962C8B-B14F-4D97-AF65-F5344CB8AC3E}">
        <p14:creationId xmlns:p14="http://schemas.microsoft.com/office/powerpoint/2010/main" val="1325187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649E60-6AED-D477-9768-D228F704072A}"/>
              </a:ext>
            </a:extLst>
          </p:cNvPr>
          <p:cNvSpPr>
            <a:spLocks noGrp="1"/>
          </p:cNvSpPr>
          <p:nvPr>
            <p:ph idx="1"/>
          </p:nvPr>
        </p:nvSpPr>
        <p:spPr>
          <a:xfrm>
            <a:off x="838200" y="633743"/>
            <a:ext cx="10515600" cy="5543220"/>
          </a:xfrm>
        </p:spPr>
        <p:txBody>
          <a:bodyPr>
            <a:normAutofit lnSpcReduction="10000"/>
          </a:bodyPr>
          <a:lstStyle/>
          <a:p>
            <a:pPr algn="just"/>
            <a:r>
              <a:rPr lang="it-IT" dirty="0"/>
              <a:t>Nel Concilio Vaticano I viene inoltre proclamata l’infallibilità del pontefice (1870)</a:t>
            </a:r>
          </a:p>
          <a:p>
            <a:pPr algn="just"/>
            <a:r>
              <a:rPr lang="it-IT" dirty="0"/>
              <a:t>Il 20 settembre 1870, approfittando della sconfitta francese contro la Prussia, l’esercito italiano occupa Roma, ormai non più protetta dai soldati francesi</a:t>
            </a:r>
          </a:p>
          <a:p>
            <a:pPr algn="just"/>
            <a:r>
              <a:rPr lang="it-IT" dirty="0"/>
              <a:t>Da quel momento il papa si proclama prigioniero del Regno d’Italia che non riconosce e nemmeno la legge delle Guarentigie approvata dallo Stato italiano per compensare in parte la Chiesa riesce a riappacificare il papa con l’Italia</a:t>
            </a:r>
          </a:p>
          <a:p>
            <a:pPr algn="just"/>
            <a:r>
              <a:rPr lang="it-IT" dirty="0"/>
              <a:t>L’opinione pubblica italiana cattolica intransigente segue le direttive del papa e non riconosce le istituzioni italiane, non partecipando alle elezioni nazionali</a:t>
            </a:r>
          </a:p>
          <a:p>
            <a:pPr algn="just"/>
            <a:r>
              <a:rPr lang="it-IT" dirty="0"/>
              <a:t>Nel 1874 nasce l’Opera dei congressi, associazione cattolica che ha l’obiettivo di organizzare il cattolicesimo intransigente</a:t>
            </a:r>
          </a:p>
          <a:p>
            <a:endParaRPr lang="it-IT" dirty="0"/>
          </a:p>
        </p:txBody>
      </p:sp>
    </p:spTree>
    <p:extLst>
      <p:ext uri="{BB962C8B-B14F-4D97-AF65-F5344CB8AC3E}">
        <p14:creationId xmlns:p14="http://schemas.microsoft.com/office/powerpoint/2010/main" val="161076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F122632-AF91-2CD3-635C-21B8ED3F5DD2}"/>
              </a:ext>
            </a:extLst>
          </p:cNvPr>
          <p:cNvSpPr>
            <a:spLocks noGrp="1"/>
          </p:cNvSpPr>
          <p:nvPr>
            <p:ph idx="1"/>
          </p:nvPr>
        </p:nvSpPr>
        <p:spPr>
          <a:xfrm>
            <a:off x="838200" y="606582"/>
            <a:ext cx="10515600" cy="5570381"/>
          </a:xfrm>
        </p:spPr>
        <p:txBody>
          <a:bodyPr/>
          <a:lstStyle/>
          <a:p>
            <a:pPr algn="just"/>
            <a:r>
              <a:rPr lang="it-IT" dirty="0"/>
              <a:t>Nell’ottobre 1870 Roma e il Lazio vengono annesse al Regno d’Italia con un nuovo plebiscito, in seguito al quale Roma diventa la nuova capitale d’Italia (1871)</a:t>
            </a:r>
          </a:p>
          <a:p>
            <a:pPr algn="just"/>
            <a:r>
              <a:rPr lang="it-IT" dirty="0"/>
              <a:t>L’Italia quindi in dieci anni si è stabilizzata, pur permanendo molte contraddizioni di carattere politico ed economico-sociale al suo interno</a:t>
            </a:r>
          </a:p>
          <a:p>
            <a:pPr algn="just"/>
            <a:r>
              <a:rPr lang="it-IT" dirty="0"/>
              <a:t>Si tratta soprattutto di educare le masse italiane, in gran parte ancora analfabete, a riconoscersi nel nuovo Stato unitario</a:t>
            </a:r>
          </a:p>
          <a:p>
            <a:pPr algn="just"/>
            <a:r>
              <a:rPr lang="it-IT" dirty="0"/>
              <a:t>Per far questo è necessario educarle al culto della nazione, tramite la scuola primaria e l’esercito</a:t>
            </a:r>
          </a:p>
          <a:p>
            <a:endParaRPr lang="it-IT" dirty="0"/>
          </a:p>
        </p:txBody>
      </p:sp>
    </p:spTree>
    <p:extLst>
      <p:ext uri="{BB962C8B-B14F-4D97-AF65-F5344CB8AC3E}">
        <p14:creationId xmlns:p14="http://schemas.microsoft.com/office/powerpoint/2010/main" val="396704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2BEA42-AF0A-D635-11EF-D6E08295BB73}"/>
              </a:ext>
            </a:extLst>
          </p:cNvPr>
          <p:cNvSpPr>
            <a:spLocks noGrp="1"/>
          </p:cNvSpPr>
          <p:nvPr>
            <p:ph type="title"/>
          </p:nvPr>
        </p:nvSpPr>
        <p:spPr/>
        <p:txBody>
          <a:bodyPr/>
          <a:lstStyle/>
          <a:p>
            <a:r>
              <a:rPr lang="it-IT" dirty="0"/>
              <a:t>La Francia del Secondo Impero e l’Unità d’Italia</a:t>
            </a:r>
          </a:p>
        </p:txBody>
      </p:sp>
      <p:sp>
        <p:nvSpPr>
          <p:cNvPr id="3" name="Segnaposto contenuto 2">
            <a:extLst>
              <a:ext uri="{FF2B5EF4-FFF2-40B4-BE49-F238E27FC236}">
                <a16:creationId xmlns:a16="http://schemas.microsoft.com/office/drawing/2014/main" id="{AFA0A860-AA7F-DE52-2B03-4DDFC904888A}"/>
              </a:ext>
            </a:extLst>
          </p:cNvPr>
          <p:cNvSpPr>
            <a:spLocks noGrp="1"/>
          </p:cNvSpPr>
          <p:nvPr>
            <p:ph idx="1"/>
          </p:nvPr>
        </p:nvSpPr>
        <p:spPr/>
        <p:txBody>
          <a:bodyPr>
            <a:normAutofit fontScale="92500" lnSpcReduction="10000"/>
          </a:bodyPr>
          <a:lstStyle/>
          <a:p>
            <a:pPr algn="just"/>
            <a:r>
              <a:rPr lang="it-IT" dirty="0"/>
              <a:t>Fra il 1850 e il 1870 si affermano in Europa due grandi Stati unitari, l’Italia e la Germania</a:t>
            </a:r>
          </a:p>
          <a:p>
            <a:pPr algn="just"/>
            <a:r>
              <a:rPr lang="it-IT" dirty="0"/>
              <a:t>Inoltre, quasi tutti gli Stati assumono istituzioni monarchiche costituzionali e parlamentari, con l’eccezione dell’Impero russo e dell’Impero ottomano</a:t>
            </a:r>
          </a:p>
          <a:p>
            <a:pPr algn="just"/>
            <a:r>
              <a:rPr lang="it-IT" dirty="0"/>
              <a:t>Il 2 dicembre 1851 Luigi Napoleone Bonaparte, presidente della Seconda repubblica francese, attua un colpo di Stato, assumendo i pieni poteri tramite un plebiscito, in cui votano tutti i maschi adulti</a:t>
            </a:r>
          </a:p>
          <a:p>
            <a:pPr algn="just"/>
            <a:r>
              <a:rPr lang="it-IT" dirty="0"/>
              <a:t>Viene varata una costituzione autoritaria e Luigi Bonaparte è proclamato imperatore, in seguito ad un nuovo plebiscito tenutosi nel novembre 1852</a:t>
            </a:r>
          </a:p>
        </p:txBody>
      </p:sp>
    </p:spTree>
    <p:extLst>
      <p:ext uri="{BB962C8B-B14F-4D97-AF65-F5344CB8AC3E}">
        <p14:creationId xmlns:p14="http://schemas.microsoft.com/office/powerpoint/2010/main" val="221951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3212F5-AB84-C885-9842-0A817C3554D9}"/>
              </a:ext>
            </a:extLst>
          </p:cNvPr>
          <p:cNvSpPr>
            <a:spLocks noGrp="1"/>
          </p:cNvSpPr>
          <p:nvPr>
            <p:ph type="title"/>
          </p:nvPr>
        </p:nvSpPr>
        <p:spPr/>
        <p:txBody>
          <a:bodyPr/>
          <a:lstStyle/>
          <a:p>
            <a:r>
              <a:rPr lang="it-IT" dirty="0"/>
              <a:t>L’unificazione tedesca e le sue conseguenze</a:t>
            </a:r>
          </a:p>
        </p:txBody>
      </p:sp>
      <p:sp>
        <p:nvSpPr>
          <p:cNvPr id="3" name="Segnaposto contenuto 2">
            <a:extLst>
              <a:ext uri="{FF2B5EF4-FFF2-40B4-BE49-F238E27FC236}">
                <a16:creationId xmlns:a16="http://schemas.microsoft.com/office/drawing/2014/main" id="{BE15C41B-4C5F-33BC-981C-A7CC2A6A1B37}"/>
              </a:ext>
            </a:extLst>
          </p:cNvPr>
          <p:cNvSpPr>
            <a:spLocks noGrp="1"/>
          </p:cNvSpPr>
          <p:nvPr>
            <p:ph idx="1"/>
          </p:nvPr>
        </p:nvSpPr>
        <p:spPr/>
        <p:txBody>
          <a:bodyPr/>
          <a:lstStyle/>
          <a:p>
            <a:pPr algn="just"/>
            <a:r>
              <a:rPr lang="it-IT" dirty="0"/>
              <a:t>Analogamente al Regno di Sardegna per l’Italia, il Regno di Prussia assume la guida del processo di unificazione tedesca</a:t>
            </a:r>
          </a:p>
          <a:p>
            <a:pPr algn="just"/>
            <a:r>
              <a:rPr lang="it-IT" dirty="0"/>
              <a:t>Anche il Regno di Prussia ha conservato la costituzione del 1850, che prevede un parlamento bicamerale con una Camera elettiva a suffragio universale maschile, pur con una sproporzione della rappresentanza in funzione del reddito</a:t>
            </a:r>
          </a:p>
          <a:p>
            <a:pPr algn="just"/>
            <a:r>
              <a:rPr lang="it-IT" dirty="0"/>
              <a:t>Nelle province della Prussia orientale predomina il latifondo e il controllo politico dell’aristocrazia terriera degli Junker, di orientamento conservatore</a:t>
            </a:r>
          </a:p>
        </p:txBody>
      </p:sp>
    </p:spTree>
    <p:extLst>
      <p:ext uri="{BB962C8B-B14F-4D97-AF65-F5344CB8AC3E}">
        <p14:creationId xmlns:p14="http://schemas.microsoft.com/office/powerpoint/2010/main" val="1243096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16372D9-8F00-D692-7B23-6BE96D7F6B63}"/>
              </a:ext>
            </a:extLst>
          </p:cNvPr>
          <p:cNvSpPr>
            <a:spLocks noGrp="1"/>
          </p:cNvSpPr>
          <p:nvPr>
            <p:ph idx="1"/>
          </p:nvPr>
        </p:nvSpPr>
        <p:spPr>
          <a:xfrm>
            <a:off x="838200" y="733331"/>
            <a:ext cx="10515600" cy="5443632"/>
          </a:xfrm>
        </p:spPr>
        <p:txBody>
          <a:bodyPr>
            <a:normAutofit lnSpcReduction="10000"/>
          </a:bodyPr>
          <a:lstStyle/>
          <a:p>
            <a:pPr algn="just"/>
            <a:r>
              <a:rPr lang="it-IT" dirty="0"/>
              <a:t>Nelle regioni occidentali, avanzate e industrializzate, con presenza quindi di una consistente classe borghese, predominano gli orientamenti di tipo liberale</a:t>
            </a:r>
          </a:p>
          <a:p>
            <a:pPr algn="just"/>
            <a:r>
              <a:rPr lang="it-IT" dirty="0"/>
              <a:t>Importanza centrale dell’esercito, basato su un sistema di coscrizione obbligatoria, che produce importanti effetti nazionalizzanti</a:t>
            </a:r>
          </a:p>
          <a:p>
            <a:pPr algn="just"/>
            <a:r>
              <a:rPr lang="it-IT" dirty="0"/>
              <a:t>Il processo di unificazione tedesca avviene sotto la guida del re di Prussia Guglielmo I (1861-1888) e del cancelliere Otto von Bismarck (1862-1890)</a:t>
            </a:r>
          </a:p>
          <a:p>
            <a:pPr algn="just"/>
            <a:r>
              <a:rPr lang="it-IT" dirty="0"/>
              <a:t>Bismarck potenzia l’esercito anche contro il parere dei liberali</a:t>
            </a:r>
          </a:p>
          <a:p>
            <a:pPr algn="just"/>
            <a:r>
              <a:rPr lang="it-IT" dirty="0"/>
              <a:t>La grande industria siderurgica e meccanica prussiana della regione occidentale della Renania si sviluppa soprattutto grazie alla realizzazione di materiale bellico</a:t>
            </a:r>
          </a:p>
          <a:p>
            <a:endParaRPr lang="it-IT" dirty="0"/>
          </a:p>
        </p:txBody>
      </p:sp>
    </p:spTree>
    <p:extLst>
      <p:ext uri="{BB962C8B-B14F-4D97-AF65-F5344CB8AC3E}">
        <p14:creationId xmlns:p14="http://schemas.microsoft.com/office/powerpoint/2010/main" val="2140724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17246CD-873B-173A-0D7D-E51F38F07395}"/>
              </a:ext>
            </a:extLst>
          </p:cNvPr>
          <p:cNvSpPr>
            <a:spLocks noGrp="1"/>
          </p:cNvSpPr>
          <p:nvPr>
            <p:ph idx="1"/>
          </p:nvPr>
        </p:nvSpPr>
        <p:spPr>
          <a:xfrm>
            <a:off x="838200" y="733331"/>
            <a:ext cx="10515600" cy="5443632"/>
          </a:xfrm>
        </p:spPr>
        <p:txBody>
          <a:bodyPr>
            <a:normAutofit fontScale="92500" lnSpcReduction="10000"/>
          </a:bodyPr>
          <a:lstStyle/>
          <a:p>
            <a:pPr algn="just"/>
            <a:r>
              <a:rPr lang="it-IT" dirty="0"/>
              <a:t>Il 2 dicembre 1852 Luigi Napoleone è proclamato imperatore con il nome di Napoleone III, alla guida del Secondo Impero francese</a:t>
            </a:r>
          </a:p>
          <a:p>
            <a:pPr algn="just"/>
            <a:r>
              <a:rPr lang="it-IT" dirty="0"/>
              <a:t>La costituzione prevede un’Assemblea legislativa eletta a suffragio universale maschile e un Senato composto di membri nominati a vita, ma l’impianto costituzionale riserva poteri molto ampli all’imperatore</a:t>
            </a:r>
          </a:p>
          <a:p>
            <a:pPr algn="just"/>
            <a:r>
              <a:rPr lang="it-IT" dirty="0"/>
              <a:t>Napoleone III sviluppa tecnologia e economia francesi, amplia la rete ferroviaria e il sistema viario, attua una politica liberista tramite un accordo economico con il Regno Unito (1860)</a:t>
            </a:r>
          </a:p>
          <a:p>
            <a:pPr algn="just"/>
            <a:r>
              <a:rPr lang="it-IT" dirty="0"/>
              <a:t>Attua un ampio piano di lavori pubblici, assicurandosi il consenso della popolazione a cui ha dato lavoro</a:t>
            </a:r>
          </a:p>
          <a:p>
            <a:pPr algn="just"/>
            <a:r>
              <a:rPr lang="it-IT" dirty="0"/>
              <a:t>Attua una vasta ristrutturazione urbanistica di Parigi, con la costruzione di ampli boulevards: motivazione sia pratica che estetica, ma anche di controllo politico-sociale, in quanto gli ampli viali rendono più difficile costruire eventuali barricate in caso di insurrezioni popolari</a:t>
            </a:r>
          </a:p>
        </p:txBody>
      </p:sp>
    </p:spTree>
    <p:extLst>
      <p:ext uri="{BB962C8B-B14F-4D97-AF65-F5344CB8AC3E}">
        <p14:creationId xmlns:p14="http://schemas.microsoft.com/office/powerpoint/2010/main" val="3438793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BE7CE3-6072-91A3-7F1E-6CE9A509B5DA}"/>
              </a:ext>
            </a:extLst>
          </p:cNvPr>
          <p:cNvSpPr>
            <a:spLocks noGrp="1"/>
          </p:cNvSpPr>
          <p:nvPr>
            <p:ph idx="1"/>
          </p:nvPr>
        </p:nvSpPr>
        <p:spPr>
          <a:xfrm>
            <a:off x="838200" y="796705"/>
            <a:ext cx="10515600" cy="5380258"/>
          </a:xfrm>
        </p:spPr>
        <p:txBody>
          <a:bodyPr>
            <a:normAutofit/>
          </a:bodyPr>
          <a:lstStyle/>
          <a:p>
            <a:pPr algn="just"/>
            <a:r>
              <a:rPr lang="it-IT" dirty="0"/>
              <a:t>Napoleone III vuole poi, sulle orme dello zio Napoleone I, imprimere alla Francia una politica estera attiva</a:t>
            </a:r>
          </a:p>
          <a:p>
            <a:pPr algn="just"/>
            <a:r>
              <a:rPr lang="it-IT" dirty="0"/>
              <a:t>Nel 1853-55 la Francia, insieme al Regno Unito e al Regno di Sardegna, partecipa alla Guerra di Crimea contro l’Impero russo e a difesa dell’Impero ottomano, allo scopo di impedire un’espansione russa nei Balcani e di salvaguardare gli equilibri dell’Europa sud-orientale</a:t>
            </a:r>
          </a:p>
          <a:p>
            <a:pPr algn="just"/>
            <a:r>
              <a:rPr lang="it-IT" dirty="0"/>
              <a:t>In seguito alla sconfitta della Russia e alla conferenza della pace di Parigi (1856) la Francia riesce ad assicurarsi un ruolo da protagonista a livello europeo</a:t>
            </a:r>
          </a:p>
        </p:txBody>
      </p:sp>
    </p:spTree>
    <p:extLst>
      <p:ext uri="{BB962C8B-B14F-4D97-AF65-F5344CB8AC3E}">
        <p14:creationId xmlns:p14="http://schemas.microsoft.com/office/powerpoint/2010/main" val="3960468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E8590AD-6204-5FB6-DCB7-ACE3380CE2BE}"/>
              </a:ext>
            </a:extLst>
          </p:cNvPr>
          <p:cNvSpPr>
            <a:spLocks noGrp="1"/>
          </p:cNvSpPr>
          <p:nvPr>
            <p:ph idx="1"/>
          </p:nvPr>
        </p:nvSpPr>
        <p:spPr>
          <a:xfrm>
            <a:off x="838200" y="706170"/>
            <a:ext cx="10515600" cy="5470793"/>
          </a:xfrm>
        </p:spPr>
        <p:txBody>
          <a:bodyPr>
            <a:normAutofit/>
          </a:bodyPr>
          <a:lstStyle/>
          <a:p>
            <a:pPr algn="just"/>
            <a:r>
              <a:rPr lang="it-IT" dirty="0"/>
              <a:t>La Francia di Napoleone III inoltre diede un suo importante contributo alla formazione dello Stato unitario italiano</a:t>
            </a:r>
          </a:p>
          <a:p>
            <a:pPr algn="just"/>
            <a:r>
              <a:rPr lang="it-IT" dirty="0"/>
              <a:t>Negli Stati italiani negli anni Cinquanta erano falliti diversi tentativi insurrezionali mazziniani</a:t>
            </a:r>
          </a:p>
          <a:p>
            <a:pPr algn="just"/>
            <a:r>
              <a:rPr lang="it-IT" dirty="0"/>
              <a:t>I patrioti italiani puntano quindi sempre più sull’iniziativa del Regno di Sardegna, dove il nuovo re, Vittorio Emanuele II, nel 1849 conferma lo Statuto Albertino</a:t>
            </a:r>
          </a:p>
          <a:p>
            <a:pPr algn="just"/>
            <a:r>
              <a:rPr lang="it-IT" dirty="0"/>
              <a:t>Il governo del Regno di Sardegna, guidato da Massimo d’Azeglio, dà inoltre asilo politico a molti patrioti perseguitati nel resto d’Italia</a:t>
            </a:r>
          </a:p>
          <a:p>
            <a:pPr algn="just"/>
            <a:r>
              <a:rPr lang="it-IT" dirty="0"/>
              <a:t>Camillo Benso conte di Cavour, capo del governo dal 1852, porta avanti una serie di riforme di stampo liberale</a:t>
            </a:r>
          </a:p>
        </p:txBody>
      </p:sp>
    </p:spTree>
    <p:extLst>
      <p:ext uri="{BB962C8B-B14F-4D97-AF65-F5344CB8AC3E}">
        <p14:creationId xmlns:p14="http://schemas.microsoft.com/office/powerpoint/2010/main" val="146406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D502C71-C47E-5007-9151-CCEA622AA6E3}"/>
              </a:ext>
            </a:extLst>
          </p:cNvPr>
          <p:cNvSpPr>
            <a:spLocks noGrp="1"/>
          </p:cNvSpPr>
          <p:nvPr>
            <p:ph idx="1"/>
          </p:nvPr>
        </p:nvSpPr>
        <p:spPr>
          <a:xfrm>
            <a:off x="838200" y="651850"/>
            <a:ext cx="10515600" cy="5525113"/>
          </a:xfrm>
        </p:spPr>
        <p:txBody>
          <a:bodyPr/>
          <a:lstStyle/>
          <a:p>
            <a:pPr algn="just"/>
            <a:r>
              <a:rPr lang="it-IT" dirty="0"/>
              <a:t>Cavour continua a ridimensionare i privilegi ecclesiastici, politica già avviata in precedenza con le Leggi Siccardi (1850), abolendo le congregazioni religiose contemplative (1855)</a:t>
            </a:r>
          </a:p>
          <a:p>
            <a:pPr algn="just"/>
            <a:r>
              <a:rPr lang="it-IT" dirty="0"/>
              <a:t>Partecipando alla guerra di Crimea, a fianco di Francia e Regno Unito (1854-55), Cavour assicura una visibilità europea al Regno di Sardegna, portando all’attenzione internazionale la questione italiana</a:t>
            </a:r>
          </a:p>
          <a:p>
            <a:pPr algn="just"/>
            <a:r>
              <a:rPr lang="it-IT" dirty="0"/>
              <a:t>Nel 1858 Cavour e Napoleone III stipulano un accordo segreto per cui la Francia si impegnava ad aiutare militarmente il Regno di Sardegna contro l’Austria, con il progetto di realizzare in Italia una confederazione di Stati formata da Alta Italia, Centro Italia, Napoli e Roma, presieduta dal papa</a:t>
            </a:r>
          </a:p>
          <a:p>
            <a:endParaRPr lang="it-IT" dirty="0"/>
          </a:p>
          <a:p>
            <a:endParaRPr lang="it-IT" dirty="0"/>
          </a:p>
        </p:txBody>
      </p:sp>
    </p:spTree>
    <p:extLst>
      <p:ext uri="{BB962C8B-B14F-4D97-AF65-F5344CB8AC3E}">
        <p14:creationId xmlns:p14="http://schemas.microsoft.com/office/powerpoint/2010/main" val="2316161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07C8988-65EF-4116-24E8-C307E2801AC1}"/>
              </a:ext>
            </a:extLst>
          </p:cNvPr>
          <p:cNvSpPr>
            <a:spLocks noGrp="1"/>
          </p:cNvSpPr>
          <p:nvPr>
            <p:ph idx="1"/>
          </p:nvPr>
        </p:nvSpPr>
        <p:spPr>
          <a:xfrm>
            <a:off x="838200" y="660903"/>
            <a:ext cx="10515600" cy="5516060"/>
          </a:xfrm>
        </p:spPr>
        <p:txBody>
          <a:bodyPr/>
          <a:lstStyle/>
          <a:p>
            <a:pPr algn="just"/>
            <a:r>
              <a:rPr lang="it-IT" dirty="0"/>
              <a:t>Provocato, l’Impero d’Austria attacca il Regno di Sardegna, appoggiato dalla Francia</a:t>
            </a:r>
          </a:p>
          <a:p>
            <a:pPr algn="just"/>
            <a:r>
              <a:rPr lang="it-IT" dirty="0"/>
              <a:t>Nel luglio 1859 Napoleone III interrompe le ostilità con l’armistizio di Villafranca con l’Austria</a:t>
            </a:r>
          </a:p>
          <a:p>
            <a:pPr algn="just"/>
            <a:r>
              <a:rPr lang="it-IT" dirty="0"/>
              <a:t>Napoleone III è infatti preoccupato da una serie di moti rivoluzionari scoppiati in Centro Italia tra aprile e giugno 1859, con l’obiettivo di unire questi territori al nuovo Stato nato con la sconfitta austriaca, formato da Regno di Sardegna e Lombardia</a:t>
            </a:r>
          </a:p>
          <a:p>
            <a:pPr algn="just"/>
            <a:r>
              <a:rPr lang="it-IT" dirty="0"/>
              <a:t>Nel marzo 1860 in Italia centrale si tengono dei plebisciti che portano all’unificazione con il Regno di Sardegna</a:t>
            </a:r>
          </a:p>
          <a:p>
            <a:endParaRPr lang="it-IT" dirty="0"/>
          </a:p>
          <a:p>
            <a:endParaRPr lang="it-IT" dirty="0"/>
          </a:p>
        </p:txBody>
      </p:sp>
    </p:spTree>
    <p:extLst>
      <p:ext uri="{BB962C8B-B14F-4D97-AF65-F5344CB8AC3E}">
        <p14:creationId xmlns:p14="http://schemas.microsoft.com/office/powerpoint/2010/main" val="4136808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5C0CC71-1832-42F1-0846-9B0DD3F27F2E}"/>
              </a:ext>
            </a:extLst>
          </p:cNvPr>
          <p:cNvSpPr>
            <a:spLocks noGrp="1"/>
          </p:cNvSpPr>
          <p:nvPr>
            <p:ph idx="1"/>
          </p:nvPr>
        </p:nvSpPr>
        <p:spPr>
          <a:xfrm>
            <a:off x="838200" y="769545"/>
            <a:ext cx="10515600" cy="5407418"/>
          </a:xfrm>
        </p:spPr>
        <p:txBody>
          <a:bodyPr>
            <a:normAutofit lnSpcReduction="10000"/>
          </a:bodyPr>
          <a:lstStyle/>
          <a:p>
            <a:pPr algn="just"/>
            <a:r>
              <a:rPr lang="it-IT" dirty="0"/>
              <a:t>Nel maggio 1860 Garibaldi attua una spedizione antiborbonica in Sicilia, autonoma ma tollerata dal Regno di Sardegna</a:t>
            </a:r>
          </a:p>
          <a:p>
            <a:pPr algn="just"/>
            <a:r>
              <a:rPr lang="it-IT" dirty="0"/>
              <a:t>Garibaldi sconfigge l’esercito borbonico e entra a Napoli nel settembre 1860</a:t>
            </a:r>
          </a:p>
          <a:p>
            <a:pPr algn="just"/>
            <a:r>
              <a:rPr lang="it-IT" dirty="0"/>
              <a:t>Garibaldi è appoggiato anche dai contadini siciliani che sperano in una redistribuzione delle terre, ma è poi pronto a reprimere le insurrezioni contadine e a riportare l’ordine</a:t>
            </a:r>
          </a:p>
          <a:p>
            <a:pPr algn="just"/>
            <a:r>
              <a:rPr lang="it-IT" dirty="0"/>
              <a:t>Nell’ottobre 1860 in seguito a plebisciti anche l’Italia meridionale  e la Sicilia vengono annesse al nuovo stato unitario italiano in formazione</a:t>
            </a:r>
          </a:p>
          <a:p>
            <a:pPr algn="just"/>
            <a:r>
              <a:rPr lang="it-IT" dirty="0"/>
              <a:t>In seguito agli ultimi plebisciti nelle Marche  e nell’Umbria (novembre 1860) si è così formato uno Stato unitario italiano, sotto la guida di Vittorio Emanuele II di Savoia</a:t>
            </a:r>
          </a:p>
        </p:txBody>
      </p:sp>
    </p:spTree>
    <p:extLst>
      <p:ext uri="{BB962C8B-B14F-4D97-AF65-F5344CB8AC3E}">
        <p14:creationId xmlns:p14="http://schemas.microsoft.com/office/powerpoint/2010/main" val="83097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06B194-7395-65C0-F95F-D56D013D95C9}"/>
              </a:ext>
            </a:extLst>
          </p:cNvPr>
          <p:cNvSpPr>
            <a:spLocks noGrp="1"/>
          </p:cNvSpPr>
          <p:nvPr>
            <p:ph type="title"/>
          </p:nvPr>
        </p:nvSpPr>
        <p:spPr>
          <a:xfrm>
            <a:off x="838200" y="365126"/>
            <a:ext cx="10515600" cy="766558"/>
          </a:xfrm>
        </p:spPr>
        <p:txBody>
          <a:bodyPr>
            <a:normAutofit/>
          </a:bodyPr>
          <a:lstStyle/>
          <a:p>
            <a:pPr algn="ctr"/>
            <a:r>
              <a:rPr lang="it-IT" sz="2400" dirty="0"/>
              <a:t>Unificazione dell’Italia 1859-1870</a:t>
            </a:r>
          </a:p>
        </p:txBody>
      </p:sp>
      <p:pic>
        <p:nvPicPr>
          <p:cNvPr id="1026" name="Picture 2">
            <a:extLst>
              <a:ext uri="{FF2B5EF4-FFF2-40B4-BE49-F238E27FC236}">
                <a16:creationId xmlns:a16="http://schemas.microsoft.com/office/drawing/2014/main" id="{3E03E2BF-7D55-0C9F-52B7-4615ECC3F4A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47037" y="1131684"/>
            <a:ext cx="4897925" cy="4737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5721687"/>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2045</Words>
  <Application>Microsoft Office PowerPoint</Application>
  <PresentationFormat>Widescreen</PresentationFormat>
  <Paragraphs>87</Paragraphs>
  <Slides>21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21</vt:i4>
      </vt:variant>
    </vt:vector>
  </HeadingPairs>
  <TitlesOfParts>
    <vt:vector size="25" baseType="lpstr">
      <vt:lpstr>Aptos</vt:lpstr>
      <vt:lpstr>Aptos Display</vt:lpstr>
      <vt:lpstr>Arial</vt:lpstr>
      <vt:lpstr>1_Tema di Office</vt:lpstr>
      <vt:lpstr>Presentazione standard di PowerPoint</vt:lpstr>
      <vt:lpstr>La Francia del Secondo Impero e l’Unità d’Italia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Unificazione dell’Italia 1859-1870</vt:lpstr>
      <vt:lpstr>Presentazione standard di PowerPoint</vt:lpstr>
      <vt:lpstr>Presentazione standard di PowerPoint</vt:lpstr>
      <vt:lpstr>Presentazione standard di PowerPoint</vt:lpstr>
      <vt:lpstr>Presentazione standard di PowerPoint</vt:lpstr>
      <vt:lpstr>Presentazione standard di PowerPoint</vt:lpstr>
      <vt:lpstr>La rete ferroviaria italiana nel 1868</vt:lpstr>
      <vt:lpstr>Presentazione standard di PowerPoint</vt:lpstr>
      <vt:lpstr>Presentazione standard di PowerPoint</vt:lpstr>
      <vt:lpstr>Presentazione standard di PowerPoint</vt:lpstr>
      <vt:lpstr>Presentazione standard di PowerPoint</vt:lpstr>
      <vt:lpstr>L’unificazione tedesca e le sue conseguenze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2026-03-14T09:29:09Z</dcterms:created>
  <dcterms:modified xsi:type="dcterms:W3CDTF">2026-03-14T09:29:43Z</dcterms:modified>
</cp:coreProperties>
</file>