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3"/>
  </p:notesMasterIdLst>
  <p:sldIdLst>
    <p:sldId id="261" r:id="rId2"/>
    <p:sldId id="318" r:id="rId3"/>
    <p:sldId id="319" r:id="rId4"/>
    <p:sldId id="321" r:id="rId5"/>
    <p:sldId id="320" r:id="rId6"/>
    <p:sldId id="322"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 id="338" r:id="rId23"/>
    <p:sldId id="339" r:id="rId24"/>
    <p:sldId id="340" r:id="rId25"/>
    <p:sldId id="341" r:id="rId26"/>
    <p:sldId id="342" r:id="rId27"/>
    <p:sldId id="343" r:id="rId28"/>
    <p:sldId id="344" r:id="rId29"/>
    <p:sldId id="345" r:id="rId30"/>
    <p:sldId id="346" r:id="rId31"/>
    <p:sldId id="347" r:id="rId32"/>
    <p:sldId id="348" r:id="rId33"/>
    <p:sldId id="349" r:id="rId34"/>
    <p:sldId id="305" r:id="rId35"/>
    <p:sldId id="307" r:id="rId36"/>
    <p:sldId id="624" r:id="rId37"/>
    <p:sldId id="308" r:id="rId38"/>
    <p:sldId id="309" r:id="rId39"/>
    <p:sldId id="310" r:id="rId40"/>
    <p:sldId id="625" r:id="rId41"/>
    <p:sldId id="292" r:id="rId42"/>
  </p:sldIdLst>
  <p:sldSz cx="18288000" cy="10287000"/>
  <p:notesSz cx="6858000" cy="9144000"/>
  <p:embeddedFontLst>
    <p:embeddedFont>
      <p:font typeface="Glacial Indifference" panose="020B0604020202020204" charset="0"/>
      <p:regular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22" autoAdjust="0"/>
  </p:normalViewPr>
  <p:slideViewPr>
    <p:cSldViewPr>
      <p:cViewPr varScale="1">
        <p:scale>
          <a:sx n="60" d="100"/>
          <a:sy n="60" d="100"/>
        </p:scale>
        <p:origin x="24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4CA1CB-DECA-4BF6-B9B4-001431FA6D77}" type="datetimeFigureOut">
              <a:rPr lang="it-IT" smtClean="0"/>
              <a:t>15/03/2026</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A1807C-9576-486A-B70C-E55E30D5E475}" type="slidenum">
              <a:rPr lang="it-IT" smtClean="0"/>
              <a:t>‹N›</a:t>
            </a:fld>
            <a:endParaRPr lang="it-IT"/>
          </a:p>
        </p:txBody>
      </p:sp>
    </p:spTree>
    <p:extLst>
      <p:ext uri="{BB962C8B-B14F-4D97-AF65-F5344CB8AC3E}">
        <p14:creationId xmlns:p14="http://schemas.microsoft.com/office/powerpoint/2010/main" val="1484115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1BEAD5-1CD8-474E-87F9-B64E49C7C90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9293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3/15/2026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hyperlink" Target="https://www.glossaire-islam.fr/"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youtu.be/qinDSErBUx8"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s://www.huffingtonpost.fr/actualites/article/video-daech-plutot-que-l-etat-islamique-vers-la-fin-de-la-guerre-des-mots-pour-francois-hollande_58540.html" TargetMode="External"/><Relationship Id="rId7" Type="http://schemas.openxmlformats.org/officeDocument/2006/relationships/hyperlink" Target="https://www.nouvelobs.com/rue89/rue89-nos-vies-connectees/20151118.RUE1377/tout-le-monde-dit-daeeche-hollande-dit-dache-qui-a-raison.html" TargetMode="External"/><Relationship Id="rId2" Type="http://schemas.openxmlformats.org/officeDocument/2006/relationships/hyperlink" Target="https://www.lexpress.fr/politique/attentats-a-paris-marion-marechal-le-pen-positivement-surprise-par-hollande_1738371.html" TargetMode="External"/><Relationship Id="rId1" Type="http://schemas.openxmlformats.org/officeDocument/2006/relationships/slideLayout" Target="../slideLayouts/slideLayout7.xml"/><Relationship Id="rId6" Type="http://schemas.openxmlformats.org/officeDocument/2006/relationships/hyperlink" Target="https://www.franceinfo.fr/societe/religion/religion-laicite/trois-questions-sur-le-livre-musulmans-en-occident-publie-par-la-grande-mosquee-de-paris_7794413.html" TargetMode="External"/><Relationship Id="rId5" Type="http://schemas.openxmlformats.org/officeDocument/2006/relationships/hyperlink" Target="https://www.lemonde.fr/societe/article/2026/02/09/la-grande-mosquee-publie-un-guide-pour-adapter-l-islam-a-la-france_6666058_3224.html#:~:text=Une%20somme%20de%201%20000%20pages%20pr%C3%A9sent%C3%A9e,recteur%20de%20la%20mosqu%C3%A9e%2C%20il%20y%20a" TargetMode="External"/><Relationship Id="rId4" Type="http://schemas.openxmlformats.org/officeDocument/2006/relationships/hyperlink" Target="https://www.glossaire-islam.fr/"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9530292-5EED-E2AD-F8DC-19DA0ED1794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5BD8181-F992-6F69-7F63-79840B393C59}"/>
              </a:ext>
            </a:extLst>
          </p:cNvPr>
          <p:cNvSpPr/>
          <p:nvPr/>
        </p:nvSpPr>
        <p:spPr>
          <a:xfrm rot="5400000">
            <a:off x="8691691" y="690694"/>
            <a:ext cx="8657591" cy="10535025"/>
          </a:xfrm>
          <a:custGeom>
            <a:avLst/>
            <a:gdLst/>
            <a:ahLst/>
            <a:cxnLst/>
            <a:rect l="l" t="t" r="r" b="b"/>
            <a:pathLst>
              <a:path w="20694040" h="19012649">
                <a:moveTo>
                  <a:pt x="0" y="0"/>
                </a:moveTo>
                <a:lnTo>
                  <a:pt x="20694040" y="0"/>
                </a:lnTo>
                <a:lnTo>
                  <a:pt x="20694040" y="19012649"/>
                </a:lnTo>
                <a:lnTo>
                  <a:pt x="0" y="19012649"/>
                </a:lnTo>
                <a:lnTo>
                  <a:pt x="0" y="0"/>
                </a:lnTo>
                <a:close/>
              </a:path>
            </a:pathLst>
          </a:custGeom>
          <a:blipFill>
            <a:blip r:embed="rId2"/>
            <a:stretch>
              <a:fillRect t="-80471" r="-139028"/>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TextBox 3">
            <a:extLst>
              <a:ext uri="{FF2B5EF4-FFF2-40B4-BE49-F238E27FC236}">
                <a16:creationId xmlns:a16="http://schemas.microsoft.com/office/drawing/2014/main" id="{348DD5FA-D74B-132B-EA30-49A2AF103FB1}"/>
              </a:ext>
            </a:extLst>
          </p:cNvPr>
          <p:cNvSpPr txBox="1"/>
          <p:nvPr/>
        </p:nvSpPr>
        <p:spPr>
          <a:xfrm>
            <a:off x="1333500" y="904875"/>
            <a:ext cx="15430500" cy="1359346"/>
          </a:xfrm>
          <a:prstGeom prst="rect">
            <a:avLst/>
          </a:prstGeom>
        </p:spPr>
        <p:txBody>
          <a:bodyPr wrap="square" lIns="0" tIns="0" rIns="0" bIns="0" rtlCol="0" anchor="t">
            <a:spAutoFit/>
          </a:bodyPr>
          <a:lstStyle/>
          <a:p>
            <a:pPr marL="0" marR="0" lvl="0" indent="0" algn="l" defTabSz="914400" rtl="0" eaLnBrk="1" fontAlgn="auto" latinLnBrk="0" hangingPunct="1">
              <a:lnSpc>
                <a:spcPts val="1800"/>
              </a:lnSpc>
              <a:spcBef>
                <a:spcPct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800" b="0" i="0" u="none" strike="noStrike" kern="1200" cap="none" spc="0" normalizeH="0" baseline="0" noProof="0" dirty="0">
                <a:ln>
                  <a:noFill/>
                </a:ln>
                <a:solidFill>
                  <a:srgbClr val="FFFFFF"/>
                </a:solidFill>
                <a:effectLst/>
                <a:uLnTx/>
                <a:uFillTx/>
                <a:latin typeface="Glacial Indifference"/>
                <a:ea typeface="+mn-ea"/>
                <a:cs typeface="+mn-cs"/>
              </a:rPr>
              <a:t>Un guide pour l’islam en France</a:t>
            </a:r>
          </a:p>
        </p:txBody>
      </p:sp>
    </p:spTree>
    <p:extLst>
      <p:ext uri="{BB962C8B-B14F-4D97-AF65-F5344CB8AC3E}">
        <p14:creationId xmlns:p14="http://schemas.microsoft.com/office/powerpoint/2010/main" val="2609368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6CFD967-8082-444F-F345-9A189D39233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B83760B-3A9C-0433-6655-7CD5774F557E}"/>
              </a:ext>
            </a:extLst>
          </p:cNvPr>
          <p:cNvSpPr txBox="1"/>
          <p:nvPr/>
        </p:nvSpPr>
        <p:spPr>
          <a:xfrm>
            <a:off x="1028700" y="114300"/>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Un guide pour l’islam en France</a:t>
            </a:r>
          </a:p>
        </p:txBody>
      </p:sp>
      <p:sp>
        <p:nvSpPr>
          <p:cNvPr id="7" name="TextBox 7">
            <a:extLst>
              <a:ext uri="{FF2B5EF4-FFF2-40B4-BE49-F238E27FC236}">
                <a16:creationId xmlns:a16="http://schemas.microsoft.com/office/drawing/2014/main" id="{99099AB3-28B0-92DF-1DD6-6D7947C0B6F5}"/>
              </a:ext>
            </a:extLst>
          </p:cNvPr>
          <p:cNvSpPr txBox="1"/>
          <p:nvPr/>
        </p:nvSpPr>
        <p:spPr>
          <a:xfrm>
            <a:off x="1040892" y="1333500"/>
            <a:ext cx="16408908" cy="9020931"/>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800"/>
              </a:spcAft>
              <a:buClrTx/>
              <a:buSzTx/>
              <a:buFontTx/>
              <a:buNone/>
              <a:tabLst/>
              <a:defRPr/>
            </a:pPr>
            <a:r>
              <a:rPr lang="fr-FR" sz="3400" dirty="0">
                <a:solidFill>
                  <a:srgbClr val="F9FAFD"/>
                </a:solidFill>
                <a:latin typeface="Glacial Indifference" panose="020B0604020202020204" charset="0"/>
              </a:rPr>
              <a:t>« </a:t>
            </a:r>
            <a:r>
              <a:rPr lang="fr-FR" sz="3400" u="sng" dirty="0">
                <a:solidFill>
                  <a:srgbClr val="F9FAFD"/>
                </a:solidFill>
                <a:latin typeface="Glacial Indifference" panose="020B0604020202020204" charset="0"/>
              </a:rPr>
              <a:t>Que contient cet ouvrage ?</a:t>
            </a:r>
          </a:p>
          <a:p>
            <a:pPr marL="0" marR="0" lvl="0" indent="0" algn="just" defTabSz="914400" rtl="0" eaLnBrk="1" fontAlgn="auto" latinLnBrk="0" hangingPunct="1">
              <a:lnSpc>
                <a:spcPct val="110000"/>
              </a:lnSpc>
              <a:spcBef>
                <a:spcPts val="0"/>
              </a:spcBef>
              <a:spcAft>
                <a:spcPts val="0"/>
              </a:spcAft>
              <a:buClrTx/>
              <a:buSzTx/>
              <a:buFontTx/>
              <a:buNone/>
              <a:tabLst/>
              <a:defRPr/>
            </a:pPr>
            <a:r>
              <a:rPr lang="fr-FR" sz="3200" dirty="0">
                <a:solidFill>
                  <a:srgbClr val="F9FAFD"/>
                </a:solidFill>
                <a:latin typeface="Glacial Indifference" panose="020B0604020202020204" charset="0"/>
              </a:rPr>
              <a:t>Le guide s'adresse </a:t>
            </a:r>
            <a:r>
              <a:rPr lang="fr-FR" sz="3200" u="sng" dirty="0">
                <a:solidFill>
                  <a:srgbClr val="F9FAFD"/>
                </a:solidFill>
                <a:latin typeface="Glacial Indifference" panose="020B0604020202020204" charset="0"/>
              </a:rPr>
              <a:t>aussi bien aux musulmans</a:t>
            </a:r>
            <a:r>
              <a:rPr lang="fr-FR" sz="3200" dirty="0">
                <a:solidFill>
                  <a:srgbClr val="F9FAFD"/>
                </a:solidFill>
                <a:latin typeface="Glacial Indifference" panose="020B0604020202020204" charset="0"/>
              </a:rPr>
              <a:t> désireux de mieux comprendre et pratiquer leur foi </a:t>
            </a:r>
            <a:r>
              <a:rPr lang="fr-FR" sz="3200" u="sng" dirty="0">
                <a:solidFill>
                  <a:srgbClr val="F9FAFD"/>
                </a:solidFill>
                <a:latin typeface="Glacial Indifference" panose="020B0604020202020204" charset="0"/>
              </a:rPr>
              <a:t>qu'aux non-musulmans "curieux de découvrir cette religion"</a:t>
            </a:r>
            <a:r>
              <a:rPr lang="fr-FR" sz="3200" dirty="0">
                <a:solidFill>
                  <a:srgbClr val="F9FAFD"/>
                </a:solidFill>
                <a:latin typeface="Glacial Indifference" panose="020B0604020202020204" charset="0"/>
              </a:rPr>
              <a:t>. Il inclut une charte, un glossaire et le compte-rendu intégral des auditions qui ont permis la rédaction de ce guide.</a:t>
            </a:r>
          </a:p>
          <a:p>
            <a:pPr marL="0" marR="0" lvl="0" indent="0" algn="just" defTabSz="914400" rtl="0" eaLnBrk="1" fontAlgn="auto" latinLnBrk="0" hangingPunct="1">
              <a:lnSpc>
                <a:spcPct val="110000"/>
              </a:lnSpc>
              <a:spcBef>
                <a:spcPts val="0"/>
              </a:spcBef>
              <a:spcAft>
                <a:spcPts val="0"/>
              </a:spcAft>
              <a:buClrTx/>
              <a:buSzTx/>
              <a:buFontTx/>
              <a:buNone/>
              <a:tabLst/>
              <a:defRPr/>
            </a:pPr>
            <a:r>
              <a:rPr lang="fr-FR" sz="3200" dirty="0">
                <a:solidFill>
                  <a:srgbClr val="F9FAFD"/>
                </a:solidFill>
                <a:latin typeface="Glacial Indifference" panose="020B0604020202020204" charset="0"/>
              </a:rPr>
              <a:t>Le </a:t>
            </a:r>
            <a:r>
              <a:rPr lang="fr-FR" sz="3200" dirty="0">
                <a:solidFill>
                  <a:schemeClr val="bg1"/>
                </a:solidFill>
                <a:latin typeface="Glacial Indifference" panose="020B0604020202020204" charset="0"/>
                <a:hlinkClick r:id="rId2">
                  <a:extLst>
                    <a:ext uri="{A12FA001-AC4F-418D-AE19-62706E023703}">
                      <ahyp:hlinkClr xmlns:ahyp="http://schemas.microsoft.com/office/drawing/2018/hyperlinkcolor" val="tx"/>
                    </a:ext>
                  </a:extLst>
                </a:hlinkClick>
              </a:rPr>
              <a:t>glossaire</a:t>
            </a:r>
            <a:r>
              <a:rPr lang="fr-FR" sz="3200" dirty="0">
                <a:solidFill>
                  <a:srgbClr val="F9FAFD"/>
                </a:solidFill>
                <a:latin typeface="Glacial Indifference" panose="020B0604020202020204" charset="0"/>
              </a:rPr>
              <a:t> "sur l'adaptation du discours religieux musulman en Occident", également accessible en ligne, entend clarifier quelque 200 notions. Il rappelle notamment que le jihad signifie "effort" et qu'une fatwa "désigne un avis juridique ou religieux" et non, "contrairement à une idée répandue", une condamnation ni une sentence judiciaire.</a:t>
            </a:r>
          </a:p>
          <a:p>
            <a:pPr marL="0" marR="0" lvl="0" indent="0" algn="just" defTabSz="914400" rtl="0" eaLnBrk="1" fontAlgn="auto" latinLnBrk="0" hangingPunct="1">
              <a:lnSpc>
                <a:spcPct val="110000"/>
              </a:lnSpc>
              <a:spcBef>
                <a:spcPts val="0"/>
              </a:spcBef>
              <a:spcAft>
                <a:spcPts val="0"/>
              </a:spcAft>
              <a:buClrTx/>
              <a:buSzTx/>
              <a:buFontTx/>
              <a:buNone/>
              <a:tabLst/>
              <a:defRPr/>
            </a:pPr>
            <a:r>
              <a:rPr lang="fr-FR" sz="3200" dirty="0">
                <a:solidFill>
                  <a:srgbClr val="F9FAFD"/>
                </a:solidFill>
                <a:latin typeface="Glacial Indifference" panose="020B0604020202020204" charset="0"/>
              </a:rPr>
              <a:t>Le livre présente également une </a:t>
            </a:r>
            <a:r>
              <a:rPr lang="fr-FR" sz="3200" u="sng" dirty="0">
                <a:solidFill>
                  <a:srgbClr val="F9FAFD"/>
                </a:solidFill>
                <a:latin typeface="Glacial Indifference" panose="020B0604020202020204" charset="0"/>
              </a:rPr>
              <a:t>charte de recommandations concrètes</a:t>
            </a:r>
            <a:r>
              <a:rPr lang="fr-FR" sz="3200" dirty="0">
                <a:solidFill>
                  <a:srgbClr val="F9FAFD"/>
                </a:solidFill>
                <a:latin typeface="Glacial Indifference" panose="020B0604020202020204" charset="0"/>
              </a:rPr>
              <a:t> […]. Sont abordés par exemple les thèmes de l'égalité hommes-femmes, de la compatibilité entre islam et science et du port du voile. Le texte rappelle que le port (ou non) du voile "relève d'un choix personnel qui doit être respecté", que le mariage civil est "préalable au mariage religieux", et rejette toute instrumentalisation de la laïcité qui est "une chance pour les musulmans".</a:t>
            </a:r>
          </a:p>
          <a:p>
            <a:pPr marL="0" marR="0" lvl="0" indent="0" algn="just" defTabSz="914400" rtl="0" eaLnBrk="1" fontAlgn="auto" latinLnBrk="0" hangingPunct="1">
              <a:lnSpc>
                <a:spcPct val="110000"/>
              </a:lnSpc>
              <a:spcBef>
                <a:spcPts val="0"/>
              </a:spcBef>
              <a:spcAft>
                <a:spcPts val="1200"/>
              </a:spcAft>
              <a:buClrTx/>
              <a:buSzTx/>
              <a:buFontTx/>
              <a:buNone/>
              <a:tabLst/>
              <a:defRPr/>
            </a:pPr>
            <a:r>
              <a:rPr lang="fr-FR" sz="3200" dirty="0">
                <a:solidFill>
                  <a:srgbClr val="F9FAFD"/>
                </a:solidFill>
                <a:latin typeface="Glacial Indifference" panose="020B0604020202020204" charset="0"/>
              </a:rPr>
              <a:t>Il est écrit que l'antisémitisme "est contraire aux principes de justice et de respect mutuel prônés par l'islam", et "il n'est pas question d'imposer une peine à l'apostat" ».</a:t>
            </a:r>
            <a:endPar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France info</a:t>
            </a:r>
            <a:r>
              <a:rPr kumimoji="0" lang="fr-FR" sz="2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9 février 2026</a:t>
            </a:r>
          </a:p>
        </p:txBody>
      </p:sp>
    </p:spTree>
    <p:extLst>
      <p:ext uri="{BB962C8B-B14F-4D97-AF65-F5344CB8AC3E}">
        <p14:creationId xmlns:p14="http://schemas.microsoft.com/office/powerpoint/2010/main" val="2302624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6CFD967-8082-444F-F345-9A189D39233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B83760B-3A9C-0433-6655-7CD5774F557E}"/>
              </a:ext>
            </a:extLst>
          </p:cNvPr>
          <p:cNvSpPr txBox="1"/>
          <p:nvPr/>
        </p:nvSpPr>
        <p:spPr>
          <a:xfrm>
            <a:off x="1028700" y="876300"/>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Un guide pour l’islam en France</a:t>
            </a:r>
          </a:p>
        </p:txBody>
      </p:sp>
      <p:sp>
        <p:nvSpPr>
          <p:cNvPr id="7" name="TextBox 7">
            <a:extLst>
              <a:ext uri="{FF2B5EF4-FFF2-40B4-BE49-F238E27FC236}">
                <a16:creationId xmlns:a16="http://schemas.microsoft.com/office/drawing/2014/main" id="{99099AB3-28B0-92DF-1DD6-6D7947C0B6F5}"/>
              </a:ext>
            </a:extLst>
          </p:cNvPr>
          <p:cNvSpPr txBox="1"/>
          <p:nvPr/>
        </p:nvSpPr>
        <p:spPr>
          <a:xfrm>
            <a:off x="1028700" y="2552700"/>
            <a:ext cx="16192500" cy="4315027"/>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2400"/>
              </a:spcAft>
              <a:buClrTx/>
              <a:buSzTx/>
              <a:buFontTx/>
              <a:buNone/>
              <a:tabLst/>
              <a:defRPr/>
            </a:pPr>
            <a:r>
              <a:rPr lang="fr-FR" sz="3400" dirty="0">
                <a:solidFill>
                  <a:srgbClr val="F9FAFD"/>
                </a:solidFill>
                <a:latin typeface="Glacial Indifference" panose="020B0604020202020204" charset="0"/>
              </a:rPr>
              <a:t>« </a:t>
            </a:r>
            <a:r>
              <a:rPr lang="fr-FR" sz="3400" u="sng" dirty="0">
                <a:solidFill>
                  <a:srgbClr val="F9FAFD"/>
                </a:solidFill>
                <a:latin typeface="Glacial Indifference" panose="020B0604020202020204" charset="0"/>
              </a:rPr>
              <a:t>Quelles sont les spécificités françaises ?</a:t>
            </a:r>
          </a:p>
          <a:p>
            <a:pPr marL="0" marR="0" lvl="0" indent="0" algn="just" defTabSz="914400" rtl="0" eaLnBrk="1" fontAlgn="auto" latinLnBrk="0" hangingPunct="1">
              <a:lnSpc>
                <a:spcPct val="110000"/>
              </a:lnSpc>
              <a:spcBef>
                <a:spcPts val="0"/>
              </a:spcBef>
              <a:spcAft>
                <a:spcPts val="0"/>
              </a:spcAft>
              <a:buClrTx/>
              <a:buSzTx/>
              <a:buFontTx/>
              <a:buNone/>
              <a:tabLst/>
              <a:defRPr/>
            </a:pPr>
            <a:r>
              <a:rPr lang="fr-FR" sz="3400" dirty="0">
                <a:solidFill>
                  <a:srgbClr val="F9FAFD"/>
                </a:solidFill>
                <a:latin typeface="Glacial Indifference" panose="020B0604020202020204" charset="0"/>
              </a:rPr>
              <a:t>Plusieurs entrées se penchent sur les spécificités de la société française, que ce soit la laïcité, les règles des aumôneries ou du port du voile. L'école fait ainsi l'objet d'une longue entrée détaillant, articles de loi à l'appui, les règles concernant les sorties scolaires, les signes ostensibles ou les cantines.</a:t>
            </a:r>
          </a:p>
          <a:p>
            <a:pPr marL="0" marR="0" lvl="0" indent="0" algn="just" defTabSz="914400" rtl="0" eaLnBrk="1" fontAlgn="auto" latinLnBrk="0" hangingPunct="1">
              <a:lnSpc>
                <a:spcPct val="110000"/>
              </a:lnSpc>
              <a:spcBef>
                <a:spcPts val="0"/>
              </a:spcBef>
              <a:spcAft>
                <a:spcPts val="1200"/>
              </a:spcAft>
              <a:buClrTx/>
              <a:buSzTx/>
              <a:buFontTx/>
              <a:buNone/>
              <a:tabLst/>
              <a:defRPr/>
            </a:pPr>
            <a:r>
              <a:rPr lang="fr-FR" sz="3400" dirty="0">
                <a:solidFill>
                  <a:srgbClr val="F9FAFD"/>
                </a:solidFill>
                <a:latin typeface="Glacial Indifference" panose="020B0604020202020204" charset="0"/>
              </a:rPr>
              <a:t>Régulièrement, une comparaison est faite avec les positions des autres cultes ».</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France info</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9 février 2026</a:t>
            </a:r>
          </a:p>
        </p:txBody>
      </p:sp>
    </p:spTree>
    <p:extLst>
      <p:ext uri="{BB962C8B-B14F-4D97-AF65-F5344CB8AC3E}">
        <p14:creationId xmlns:p14="http://schemas.microsoft.com/office/powerpoint/2010/main" val="2310869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6CFD967-8082-444F-F345-9A189D39233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B83760B-3A9C-0433-6655-7CD5774F557E}"/>
              </a:ext>
            </a:extLst>
          </p:cNvPr>
          <p:cNvSpPr txBox="1"/>
          <p:nvPr/>
        </p:nvSpPr>
        <p:spPr>
          <a:xfrm>
            <a:off x="952500" y="357386"/>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Un guide pour l’islam en France</a:t>
            </a:r>
          </a:p>
        </p:txBody>
      </p:sp>
      <p:sp>
        <p:nvSpPr>
          <p:cNvPr id="7" name="TextBox 7">
            <a:extLst>
              <a:ext uri="{FF2B5EF4-FFF2-40B4-BE49-F238E27FC236}">
                <a16:creationId xmlns:a16="http://schemas.microsoft.com/office/drawing/2014/main" id="{99099AB3-28B0-92DF-1DD6-6D7947C0B6F5}"/>
              </a:ext>
            </a:extLst>
          </p:cNvPr>
          <p:cNvSpPr txBox="1"/>
          <p:nvPr/>
        </p:nvSpPr>
        <p:spPr>
          <a:xfrm>
            <a:off x="1028700" y="1835676"/>
            <a:ext cx="16192500" cy="7956024"/>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2400"/>
              </a:spcAft>
              <a:buClrTx/>
              <a:buSzTx/>
              <a:buFontTx/>
              <a:buNone/>
              <a:tabLst/>
              <a:defRPr/>
            </a:pPr>
            <a:r>
              <a:rPr lang="fr-FR" sz="3600" u="sng" dirty="0">
                <a:solidFill>
                  <a:srgbClr val="F9FAFD"/>
                </a:solidFill>
                <a:latin typeface="Glacial Indifference" panose="020B0604020202020204" charset="0"/>
              </a:rPr>
              <a:t>Entrée « Laïcité »</a:t>
            </a:r>
          </a:p>
          <a:p>
            <a:pPr marL="0" marR="0" lvl="0" indent="0" algn="just" defTabSz="914400" rtl="0" eaLnBrk="1" fontAlgn="auto" latinLnBrk="0" hangingPunct="1">
              <a:lnSpc>
                <a:spcPct val="110000"/>
              </a:lnSpc>
              <a:spcBef>
                <a:spcPts val="0"/>
              </a:spcBef>
              <a:spcAft>
                <a:spcPts val="0"/>
              </a:spcAft>
              <a:buClrTx/>
              <a:buSzTx/>
              <a:buFontTx/>
              <a:buNone/>
              <a:tabLst/>
              <a:defRPr/>
            </a:pPr>
            <a:r>
              <a:rPr lang="fr-FR" sz="3400" dirty="0">
                <a:solidFill>
                  <a:srgbClr val="F9FAFD"/>
                </a:solidFill>
                <a:latin typeface="Glacial Indifference" panose="020B0604020202020204" charset="0"/>
              </a:rPr>
              <a:t>« Le terme "laïcité" trouve son origine dans le mot grec </a:t>
            </a:r>
            <a:r>
              <a:rPr lang="fr-FR" sz="3400" i="1" dirty="0" err="1">
                <a:solidFill>
                  <a:srgbClr val="F9FAFD"/>
                </a:solidFill>
                <a:latin typeface="Glacial Indifference" panose="020B0604020202020204" charset="0"/>
              </a:rPr>
              <a:t>laos</a:t>
            </a:r>
            <a:r>
              <a:rPr lang="fr-FR" sz="3400" dirty="0">
                <a:solidFill>
                  <a:srgbClr val="F9FAFD"/>
                </a:solidFill>
                <a:latin typeface="Glacial Indifference" panose="020B0604020202020204" charset="0"/>
              </a:rPr>
              <a:t>, qui signifie "peuple". Historiquement, "laïque" désignait ainsi une personne qui n’était pas membre du clergé. </a:t>
            </a:r>
            <a:r>
              <a:rPr lang="fr-FR" sz="3400" u="sng" dirty="0">
                <a:solidFill>
                  <a:srgbClr val="F9FAFD"/>
                </a:solidFill>
                <a:latin typeface="Glacial Indifference" panose="020B0604020202020204" charset="0"/>
              </a:rPr>
              <a:t>En France</a:t>
            </a:r>
            <a:r>
              <a:rPr lang="fr-FR" sz="3400" dirty="0">
                <a:solidFill>
                  <a:srgbClr val="F9FAFD"/>
                </a:solidFill>
                <a:latin typeface="Glacial Indifference" panose="020B0604020202020204" charset="0"/>
              </a:rPr>
              <a:t>, la </a:t>
            </a:r>
            <a:r>
              <a:rPr lang="fr-FR" sz="3400" u="sng" dirty="0">
                <a:solidFill>
                  <a:srgbClr val="F9FAFD"/>
                </a:solidFill>
                <a:latin typeface="Glacial Indifference" panose="020B0604020202020204" charset="0"/>
              </a:rPr>
              <a:t>notion moderne de laïcité</a:t>
            </a:r>
            <a:r>
              <a:rPr lang="fr-FR" sz="3400" dirty="0">
                <a:solidFill>
                  <a:srgbClr val="F9FAFD"/>
                </a:solidFill>
                <a:latin typeface="Glacial Indifference" panose="020B0604020202020204" charset="0"/>
              </a:rPr>
              <a:t> […] a été consacrée juridiquement par la loi du 9 décembre </a:t>
            </a:r>
            <a:r>
              <a:rPr lang="fr-FR" sz="3400" u="sng" dirty="0">
                <a:solidFill>
                  <a:srgbClr val="F9FAFD"/>
                </a:solidFill>
                <a:latin typeface="Glacial Indifference" panose="020B0604020202020204" charset="0"/>
              </a:rPr>
              <a:t>1905</a:t>
            </a:r>
            <a:r>
              <a:rPr lang="fr-FR" sz="3400" dirty="0">
                <a:solidFill>
                  <a:srgbClr val="F9FAFD"/>
                </a:solidFill>
                <a:latin typeface="Glacial Indifference" panose="020B0604020202020204"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endParaRPr lang="fr-FR" sz="3400" dirty="0">
              <a:solidFill>
                <a:srgbClr val="F9FAFD"/>
              </a:solidFill>
              <a:latin typeface="Glacial Indifference" panose="020B0604020202020204" charset="0"/>
            </a:endParaRPr>
          </a:p>
          <a:p>
            <a:pPr marL="0" marR="0" lvl="0" indent="0" algn="just" defTabSz="914400" rtl="0" eaLnBrk="1" fontAlgn="auto" latinLnBrk="0" hangingPunct="1">
              <a:lnSpc>
                <a:spcPct val="110000"/>
              </a:lnSpc>
              <a:spcBef>
                <a:spcPts val="0"/>
              </a:spcBef>
              <a:spcAft>
                <a:spcPts val="1200"/>
              </a:spcAft>
              <a:buClrTx/>
              <a:buSzTx/>
              <a:buFontTx/>
              <a:buNone/>
              <a:tabLst/>
              <a:defRPr/>
            </a:pPr>
            <a:r>
              <a:rPr lang="fr-FR" sz="3400" u="sng" dirty="0">
                <a:solidFill>
                  <a:srgbClr val="F9FAFD"/>
                </a:solidFill>
                <a:latin typeface="Glacial Indifference" panose="020B0604020202020204" charset="0"/>
              </a:rPr>
              <a:t>Le cadre juridique français</a:t>
            </a:r>
          </a:p>
          <a:p>
            <a:pPr marL="0" marR="0" lvl="0" indent="0" algn="just" defTabSz="914400" rtl="0" eaLnBrk="1" fontAlgn="auto" latinLnBrk="0" hangingPunct="1">
              <a:lnSpc>
                <a:spcPct val="110000"/>
              </a:lnSpc>
              <a:spcBef>
                <a:spcPts val="0"/>
              </a:spcBef>
              <a:spcAft>
                <a:spcPts val="1800"/>
              </a:spcAft>
              <a:buClrTx/>
              <a:buSzTx/>
              <a:buFontTx/>
              <a:buNone/>
              <a:tabLst/>
              <a:defRPr/>
            </a:pPr>
            <a:r>
              <a:rPr lang="fr-FR" sz="3400" dirty="0">
                <a:solidFill>
                  <a:srgbClr val="F9FAFD"/>
                </a:solidFill>
                <a:latin typeface="Glacial Indifference" panose="020B0604020202020204" charset="0"/>
              </a:rPr>
              <a:t>L’</a:t>
            </a:r>
            <a:r>
              <a:rPr lang="fr-FR" sz="3400" u="sng" dirty="0">
                <a:solidFill>
                  <a:srgbClr val="F9FAFD"/>
                </a:solidFill>
                <a:latin typeface="Glacial Indifference" panose="020B0604020202020204" charset="0"/>
              </a:rPr>
              <a:t>article 1</a:t>
            </a:r>
            <a:r>
              <a:rPr lang="fr-FR" sz="3400" u="sng" baseline="30000" dirty="0">
                <a:solidFill>
                  <a:srgbClr val="F9FAFD"/>
                </a:solidFill>
                <a:latin typeface="Glacial Indifference" panose="020B0604020202020204" charset="0"/>
              </a:rPr>
              <a:t>er</a:t>
            </a:r>
            <a:r>
              <a:rPr lang="fr-FR" sz="3400" dirty="0">
                <a:solidFill>
                  <a:srgbClr val="F9FAFD"/>
                </a:solidFill>
                <a:latin typeface="Glacial Indifference" panose="020B0604020202020204" charset="0"/>
              </a:rPr>
              <a:t> de cette loi affirme : "La République assure la liberté de conscience. Elle garantit le libre exercice des cultes sous les seules restrictions édictées ci-après dans l’intérêt de l’ordre public". L’</a:t>
            </a:r>
            <a:r>
              <a:rPr lang="fr-FR" sz="3400" u="sng" dirty="0">
                <a:solidFill>
                  <a:srgbClr val="F9FAFD"/>
                </a:solidFill>
                <a:latin typeface="Glacial Indifference" panose="020B0604020202020204" charset="0"/>
              </a:rPr>
              <a:t>article 2</a:t>
            </a:r>
            <a:r>
              <a:rPr lang="fr-FR" sz="3400" dirty="0">
                <a:solidFill>
                  <a:srgbClr val="F9FAFD"/>
                </a:solidFill>
                <a:latin typeface="Glacial Indifference" panose="020B0604020202020204" charset="0"/>
              </a:rPr>
              <a:t> ajoute : "La République ne reconnaît, ne salarie ni ne subventionne aucun culte". La laïcité repose donc sur une double garantie : la liberté religieuse des citoyens et la neutralité de l’État ».</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Glossaire sur l’adaptation du discours religieux musulman en Occident</a:t>
            </a:r>
            <a:endPar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806265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6CFD967-8082-444F-F345-9A189D39233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B83760B-3A9C-0433-6655-7CD5774F557E}"/>
              </a:ext>
            </a:extLst>
          </p:cNvPr>
          <p:cNvSpPr txBox="1"/>
          <p:nvPr/>
        </p:nvSpPr>
        <p:spPr>
          <a:xfrm>
            <a:off x="952500" y="114300"/>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Un guide pour l’islam en France</a:t>
            </a:r>
          </a:p>
        </p:txBody>
      </p:sp>
      <p:sp>
        <p:nvSpPr>
          <p:cNvPr id="7" name="TextBox 7">
            <a:extLst>
              <a:ext uri="{FF2B5EF4-FFF2-40B4-BE49-F238E27FC236}">
                <a16:creationId xmlns:a16="http://schemas.microsoft.com/office/drawing/2014/main" id="{99099AB3-28B0-92DF-1DD6-6D7947C0B6F5}"/>
              </a:ext>
            </a:extLst>
          </p:cNvPr>
          <p:cNvSpPr txBox="1"/>
          <p:nvPr/>
        </p:nvSpPr>
        <p:spPr>
          <a:xfrm>
            <a:off x="1028700" y="1326508"/>
            <a:ext cx="16192500" cy="9074792"/>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2400"/>
              </a:spcAft>
              <a:buClrTx/>
              <a:buSzTx/>
              <a:buFontTx/>
              <a:buNone/>
              <a:tabLst/>
              <a:defRPr/>
            </a:pPr>
            <a:r>
              <a:rPr lang="fr-FR" sz="3600" u="sng" dirty="0">
                <a:solidFill>
                  <a:srgbClr val="F9FAFD"/>
                </a:solidFill>
                <a:latin typeface="Glacial Indifference" panose="020B0604020202020204" charset="0"/>
              </a:rPr>
              <a:t>Entrée « Laïcité »</a:t>
            </a:r>
          </a:p>
          <a:p>
            <a:pPr marL="0" marR="0" lvl="0" indent="0" algn="just" defTabSz="914400" rtl="0" eaLnBrk="1" fontAlgn="auto" latinLnBrk="0" hangingPunct="1">
              <a:lnSpc>
                <a:spcPct val="110000"/>
              </a:lnSpc>
              <a:spcBef>
                <a:spcPts val="0"/>
              </a:spcBef>
              <a:spcAft>
                <a:spcPts val="1200"/>
              </a:spcAft>
              <a:buClrTx/>
              <a:buSzTx/>
              <a:buFontTx/>
              <a:buNone/>
              <a:tabLst/>
              <a:defRPr/>
            </a:pPr>
            <a:r>
              <a:rPr lang="fr-FR" sz="3400" dirty="0">
                <a:solidFill>
                  <a:srgbClr val="F9FAFD"/>
                </a:solidFill>
                <a:latin typeface="Glacial Indifference" panose="020B0604020202020204" charset="0"/>
              </a:rPr>
              <a:t>« </a:t>
            </a:r>
            <a:r>
              <a:rPr lang="fr-FR" sz="3300" u="sng" dirty="0">
                <a:solidFill>
                  <a:srgbClr val="F9FAFD"/>
                </a:solidFill>
                <a:latin typeface="Glacial Indifference" panose="020B0604020202020204" charset="0"/>
              </a:rPr>
              <a:t>La laïcité, protection de la liberté de conscience</a:t>
            </a:r>
            <a:endParaRPr lang="fr-FR" sz="3300" dirty="0">
              <a:solidFill>
                <a:srgbClr val="F9FAFD"/>
              </a:solidFill>
              <a:latin typeface="Glacial Indifference" panose="020B0604020202020204" charset="0"/>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lang="fr-FR" sz="3300" dirty="0">
                <a:solidFill>
                  <a:srgbClr val="F9FAFD"/>
                </a:solidFill>
                <a:latin typeface="Glacial Indifference" panose="020B0604020202020204" charset="0"/>
              </a:rPr>
              <a:t>La laïcité permet à chacun de croire ou de ne pas croire, et de pratiquer librement sa religion dans les limites du respect de l’ordre public. Ce principe n’est </a:t>
            </a:r>
            <a:r>
              <a:rPr lang="fr-FR" sz="3300" u="sng" dirty="0">
                <a:solidFill>
                  <a:srgbClr val="F9FAFD"/>
                </a:solidFill>
                <a:latin typeface="Glacial Indifference" panose="020B0604020202020204" charset="0"/>
              </a:rPr>
              <a:t>pas hostile envers les religions, mais se propose comme un cadre pour leur coexistence pacifique</a:t>
            </a:r>
            <a:r>
              <a:rPr lang="fr-FR" sz="3300" dirty="0">
                <a:solidFill>
                  <a:srgbClr val="F9FAFD"/>
                </a:solidFill>
                <a:latin typeface="Glacial Indifference" panose="020B0604020202020204" charset="0"/>
              </a:rPr>
              <a:t>. La laïcité </a:t>
            </a:r>
            <a:r>
              <a:rPr lang="fr-FR" sz="3300" u="sng" dirty="0">
                <a:solidFill>
                  <a:srgbClr val="F9FAFD"/>
                </a:solidFill>
                <a:latin typeface="Glacial Indifference" panose="020B0604020202020204" charset="0"/>
              </a:rPr>
              <a:t>assure également l’égalité des citoyens</a:t>
            </a:r>
            <a:r>
              <a:rPr lang="fr-FR" sz="3300" dirty="0">
                <a:solidFill>
                  <a:srgbClr val="F9FAFD"/>
                </a:solidFill>
                <a:latin typeface="Glacial Indifference" panose="020B0604020202020204" charset="0"/>
              </a:rPr>
              <a:t>, quelles que soient leurs convictions, et impose la neutralité des agents publics.</a:t>
            </a:r>
          </a:p>
          <a:p>
            <a:pPr marL="0" marR="0" lvl="0" indent="0" algn="just" defTabSz="914400" rtl="0" eaLnBrk="1" fontAlgn="auto" latinLnBrk="0" hangingPunct="1">
              <a:lnSpc>
                <a:spcPct val="110000"/>
              </a:lnSpc>
              <a:spcBef>
                <a:spcPts val="0"/>
              </a:spcBef>
              <a:spcAft>
                <a:spcPts val="0"/>
              </a:spcAft>
              <a:buClrTx/>
              <a:buSzTx/>
              <a:buFontTx/>
              <a:buNone/>
              <a:tabLst/>
              <a:defRPr/>
            </a:pPr>
            <a:endParaRPr lang="fr-FR" sz="2800" dirty="0">
              <a:solidFill>
                <a:srgbClr val="F9FAFD"/>
              </a:solidFill>
              <a:latin typeface="Glacial Indifference" panose="020B0604020202020204" charset="0"/>
            </a:endParaRPr>
          </a:p>
          <a:p>
            <a:pPr marL="0" marR="0" lvl="0" indent="0" algn="just" defTabSz="914400" rtl="0" eaLnBrk="1" fontAlgn="auto" latinLnBrk="0" hangingPunct="1">
              <a:lnSpc>
                <a:spcPct val="110000"/>
              </a:lnSpc>
              <a:spcBef>
                <a:spcPts val="0"/>
              </a:spcBef>
              <a:spcAft>
                <a:spcPts val="1200"/>
              </a:spcAft>
              <a:buClrTx/>
              <a:buSzTx/>
              <a:buFontTx/>
              <a:buNone/>
              <a:tabLst/>
              <a:defRPr/>
            </a:pPr>
            <a:r>
              <a:rPr lang="fr-FR" sz="3300" u="sng" dirty="0">
                <a:solidFill>
                  <a:srgbClr val="F9FAFD"/>
                </a:solidFill>
                <a:latin typeface="Glacial Indifference" panose="020B0604020202020204" charset="0"/>
              </a:rPr>
              <a:t>La laïcité et la tradition musulmane</a:t>
            </a:r>
          </a:p>
          <a:p>
            <a:pPr marL="0" marR="0" lvl="0" indent="0" algn="just" defTabSz="914400" rtl="0" eaLnBrk="1" fontAlgn="auto" latinLnBrk="0" hangingPunct="1">
              <a:lnSpc>
                <a:spcPct val="110000"/>
              </a:lnSpc>
              <a:spcBef>
                <a:spcPts val="0"/>
              </a:spcBef>
              <a:spcAft>
                <a:spcPts val="1200"/>
              </a:spcAft>
              <a:buClrTx/>
              <a:buSzTx/>
              <a:buFontTx/>
              <a:buNone/>
              <a:tabLst/>
              <a:defRPr/>
            </a:pPr>
            <a:r>
              <a:rPr lang="fr-FR" sz="3300" dirty="0">
                <a:solidFill>
                  <a:srgbClr val="F9FAFD"/>
                </a:solidFill>
                <a:latin typeface="Glacial Indifference" panose="020B0604020202020204" charset="0"/>
              </a:rPr>
              <a:t>Bien que la notion de laïcité n’ait </a:t>
            </a:r>
            <a:r>
              <a:rPr lang="fr-FR" sz="3300" u="sng" dirty="0">
                <a:solidFill>
                  <a:srgbClr val="F9FAFD"/>
                </a:solidFill>
                <a:latin typeface="Glacial Indifference" panose="020B0604020202020204" charset="0"/>
              </a:rPr>
              <a:t>pas d’équivalent textuel exact dans la tradition musulmane</a:t>
            </a:r>
            <a:r>
              <a:rPr lang="fr-FR" sz="3300" dirty="0">
                <a:solidFill>
                  <a:srgbClr val="F9FAFD"/>
                </a:solidFill>
                <a:latin typeface="Glacial Indifference" panose="020B0604020202020204" charset="0"/>
              </a:rPr>
              <a:t>, certains de ses principes fondamentaux y trouvent un écho manifeste. Le Coran affirme la </a:t>
            </a:r>
            <a:r>
              <a:rPr lang="fr-FR" sz="3300" u="sng" dirty="0">
                <a:solidFill>
                  <a:srgbClr val="F9FAFD"/>
                </a:solidFill>
                <a:latin typeface="Glacial Indifference" panose="020B0604020202020204" charset="0"/>
              </a:rPr>
              <a:t>liberté de conscience</a:t>
            </a:r>
            <a:r>
              <a:rPr lang="fr-FR" sz="3300" dirty="0">
                <a:solidFill>
                  <a:srgbClr val="F9FAFD"/>
                </a:solidFill>
                <a:latin typeface="Glacial Indifference" panose="020B0604020202020204" charset="0"/>
              </a:rPr>
              <a:t> : ﴾Nulle contrainte en religion) (2, 256) ; ﴾À vous votre religion, à moi la mienne) (109, 6) ; ﴾Et dis : “La vérité émane de votre Seigneur”. Quiconque le veut, qu’il croie, et quiconque le veut qu’il mécroie) (18, 29) […] ».</a:t>
            </a:r>
            <a:endPar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Glossaire sur l’adaptation du discours religieux musulman en Occident</a:t>
            </a:r>
            <a:endPar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1636611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6CFD967-8082-444F-F345-9A189D39233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B83760B-3A9C-0433-6655-7CD5774F557E}"/>
              </a:ext>
            </a:extLst>
          </p:cNvPr>
          <p:cNvSpPr txBox="1"/>
          <p:nvPr/>
        </p:nvSpPr>
        <p:spPr>
          <a:xfrm>
            <a:off x="952500" y="433586"/>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Un guide pour l’islam en France</a:t>
            </a:r>
          </a:p>
        </p:txBody>
      </p:sp>
      <p:sp>
        <p:nvSpPr>
          <p:cNvPr id="7" name="TextBox 7">
            <a:extLst>
              <a:ext uri="{FF2B5EF4-FFF2-40B4-BE49-F238E27FC236}">
                <a16:creationId xmlns:a16="http://schemas.microsoft.com/office/drawing/2014/main" id="{99099AB3-28B0-92DF-1DD6-6D7947C0B6F5}"/>
              </a:ext>
            </a:extLst>
          </p:cNvPr>
          <p:cNvSpPr txBox="1"/>
          <p:nvPr/>
        </p:nvSpPr>
        <p:spPr>
          <a:xfrm>
            <a:off x="1028700" y="1859503"/>
            <a:ext cx="16192500" cy="7855997"/>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2400"/>
              </a:spcAft>
              <a:buClrTx/>
              <a:buSzTx/>
              <a:buFontTx/>
              <a:buNone/>
              <a:tabLst/>
              <a:defRPr/>
            </a:pPr>
            <a:r>
              <a:rPr lang="fr-FR" sz="3600" u="sng" dirty="0">
                <a:solidFill>
                  <a:srgbClr val="F9FAFD"/>
                </a:solidFill>
                <a:latin typeface="Glacial Indifference" panose="020B0604020202020204" charset="0"/>
              </a:rPr>
              <a:t>Entrée « Laïcité »</a:t>
            </a:r>
          </a:p>
          <a:p>
            <a:pPr marL="0" marR="0" lvl="0" indent="0" algn="just" defTabSz="914400" rtl="0" eaLnBrk="1" fontAlgn="auto" latinLnBrk="0" hangingPunct="1">
              <a:lnSpc>
                <a:spcPct val="110000"/>
              </a:lnSpc>
              <a:spcBef>
                <a:spcPts val="0"/>
              </a:spcBef>
              <a:spcAft>
                <a:spcPts val="1200"/>
              </a:spcAft>
              <a:buClrTx/>
              <a:buSzTx/>
              <a:buFontTx/>
              <a:buNone/>
              <a:tabLst/>
              <a:defRPr/>
            </a:pPr>
            <a:r>
              <a:rPr lang="fr-FR" sz="3400" dirty="0">
                <a:solidFill>
                  <a:srgbClr val="F9FAFD"/>
                </a:solidFill>
                <a:latin typeface="Glacial Indifference" panose="020B0604020202020204" charset="0"/>
              </a:rPr>
              <a:t>« </a:t>
            </a:r>
            <a:r>
              <a:rPr lang="fr-FR" sz="3300" u="sng" dirty="0">
                <a:solidFill>
                  <a:srgbClr val="F9FAFD"/>
                </a:solidFill>
                <a:latin typeface="Glacial Indifference" panose="020B0604020202020204" charset="0"/>
              </a:rPr>
              <a:t>Vers une articulation contemporaine</a:t>
            </a:r>
            <a:endParaRPr lang="fr-FR" sz="3300" dirty="0">
              <a:solidFill>
                <a:srgbClr val="F9FAFD"/>
              </a:solidFill>
              <a:latin typeface="Glacial Indifference" panose="020B0604020202020204" charset="0"/>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lang="fr-FR" sz="3300" dirty="0">
                <a:solidFill>
                  <a:srgbClr val="F9FAFD"/>
                </a:solidFill>
                <a:latin typeface="Glacial Indifference" panose="020B0604020202020204" charset="0"/>
              </a:rPr>
              <a:t>Certains intellectuels musulmans contemporains considèrent que la laïcité, comprise comme garantie de la liberté de conscience et de la neutralité politique de l’État, peut s’inscrire dans une lecture ouverte des textes fondateurs. […]</a:t>
            </a:r>
          </a:p>
          <a:p>
            <a:pPr marL="0" marR="0" lvl="0" indent="0" algn="just" defTabSz="914400" rtl="0" eaLnBrk="1" fontAlgn="auto" latinLnBrk="0" hangingPunct="1">
              <a:lnSpc>
                <a:spcPct val="110000"/>
              </a:lnSpc>
              <a:spcBef>
                <a:spcPts val="0"/>
              </a:spcBef>
              <a:spcAft>
                <a:spcPts val="0"/>
              </a:spcAft>
              <a:buClrTx/>
              <a:buSzTx/>
              <a:buFontTx/>
              <a:buNone/>
              <a:tabLst/>
              <a:defRPr/>
            </a:pPr>
            <a:endParaRPr lang="fr-FR" sz="2800" dirty="0">
              <a:solidFill>
                <a:srgbClr val="F9FAFD"/>
              </a:solidFill>
              <a:latin typeface="Glacial Indifference" panose="020B0604020202020204" charset="0"/>
            </a:endParaRPr>
          </a:p>
          <a:p>
            <a:pPr marL="0" marR="0" lvl="0" indent="0" algn="just" defTabSz="914400" rtl="0" eaLnBrk="1" fontAlgn="auto" latinLnBrk="0" hangingPunct="1">
              <a:lnSpc>
                <a:spcPct val="110000"/>
              </a:lnSpc>
              <a:spcBef>
                <a:spcPts val="0"/>
              </a:spcBef>
              <a:spcAft>
                <a:spcPts val="1200"/>
              </a:spcAft>
              <a:buClrTx/>
              <a:buSzTx/>
              <a:buFontTx/>
              <a:buNone/>
              <a:tabLst/>
              <a:defRPr/>
            </a:pPr>
            <a:r>
              <a:rPr lang="fr-FR" sz="3300" u="sng" dirty="0">
                <a:solidFill>
                  <a:srgbClr val="F9FAFD"/>
                </a:solidFill>
                <a:latin typeface="Glacial Indifference" panose="020B0604020202020204" charset="0"/>
              </a:rPr>
              <a:t>Un héritage historique complexe</a:t>
            </a:r>
          </a:p>
          <a:p>
            <a:pPr marL="0" marR="0" lvl="0" indent="0" algn="just" defTabSz="914400" rtl="0" eaLnBrk="1" fontAlgn="auto" latinLnBrk="0" hangingPunct="1">
              <a:lnSpc>
                <a:spcPct val="110000"/>
              </a:lnSpc>
              <a:spcBef>
                <a:spcPts val="0"/>
              </a:spcBef>
              <a:spcAft>
                <a:spcPts val="1200"/>
              </a:spcAft>
              <a:buClrTx/>
              <a:buSzTx/>
              <a:buFontTx/>
              <a:buNone/>
              <a:tabLst/>
              <a:defRPr/>
            </a:pPr>
            <a:r>
              <a:rPr lang="fr-FR" sz="3300" dirty="0">
                <a:solidFill>
                  <a:srgbClr val="F9FAFD"/>
                </a:solidFill>
                <a:latin typeface="Glacial Indifference" panose="020B0604020202020204" charset="0"/>
              </a:rPr>
              <a:t>La relation entre Islam et laïcité en France est aussi marquée par l’histoire coloniale, notamment en Algérie, où la loi de 1905 n’a pas été appliquée. Cela a pu nourrir une méfiance durable. Aujourd’hui, une meilleure compréhension mutuelle passe par une lecture juste de l’histoire et la reconnaissance des figures musulmanes ayant pensé une articulation possible entre foi et libertés actuelles ».</a:t>
            </a:r>
            <a:endPar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Glossaire sur l’adaptation du discours religieux musulman en Occident</a:t>
            </a:r>
            <a:endPar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1439021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6CFD967-8082-444F-F345-9A189D39233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B83760B-3A9C-0433-6655-7CD5774F557E}"/>
              </a:ext>
            </a:extLst>
          </p:cNvPr>
          <p:cNvSpPr txBox="1"/>
          <p:nvPr/>
        </p:nvSpPr>
        <p:spPr>
          <a:xfrm>
            <a:off x="952500" y="128786"/>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Un guide pour l’islam en France</a:t>
            </a:r>
          </a:p>
        </p:txBody>
      </p:sp>
      <p:sp>
        <p:nvSpPr>
          <p:cNvPr id="7" name="TextBox 7">
            <a:extLst>
              <a:ext uri="{FF2B5EF4-FFF2-40B4-BE49-F238E27FC236}">
                <a16:creationId xmlns:a16="http://schemas.microsoft.com/office/drawing/2014/main" id="{99099AB3-28B0-92DF-1DD6-6D7947C0B6F5}"/>
              </a:ext>
            </a:extLst>
          </p:cNvPr>
          <p:cNvSpPr txBox="1"/>
          <p:nvPr/>
        </p:nvSpPr>
        <p:spPr>
          <a:xfrm>
            <a:off x="1028700" y="1333500"/>
            <a:ext cx="16192500" cy="9308702"/>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800"/>
              </a:spcAft>
              <a:buClrTx/>
              <a:buSzTx/>
              <a:buFontTx/>
              <a:buNone/>
              <a:tabLst/>
              <a:defRPr/>
            </a:pPr>
            <a:r>
              <a:rPr lang="fr-FR" sz="3600" u="sng" dirty="0">
                <a:solidFill>
                  <a:srgbClr val="F9FAFD"/>
                </a:solidFill>
                <a:latin typeface="Glacial Indifference" panose="020B0604020202020204" charset="0"/>
              </a:rPr>
              <a:t>Entrée « Laïcité »</a:t>
            </a:r>
          </a:p>
          <a:p>
            <a:pPr marL="0" marR="0" lvl="0" indent="0" algn="just" defTabSz="914400" rtl="0" eaLnBrk="1" fontAlgn="auto" latinLnBrk="0" hangingPunct="1">
              <a:lnSpc>
                <a:spcPct val="110000"/>
              </a:lnSpc>
              <a:spcBef>
                <a:spcPts val="0"/>
              </a:spcBef>
              <a:spcAft>
                <a:spcPts val="1200"/>
              </a:spcAft>
              <a:buClrTx/>
              <a:buSzTx/>
              <a:buFontTx/>
              <a:buNone/>
              <a:tabLst/>
              <a:defRPr/>
            </a:pPr>
            <a:r>
              <a:rPr lang="fr-FR" sz="3400" dirty="0">
                <a:solidFill>
                  <a:srgbClr val="F9FAFD"/>
                </a:solidFill>
                <a:latin typeface="Glacial Indifference" panose="020B0604020202020204" charset="0"/>
              </a:rPr>
              <a:t>« </a:t>
            </a:r>
            <a:r>
              <a:rPr lang="fr-FR" sz="3300" u="sng" dirty="0">
                <a:solidFill>
                  <a:srgbClr val="F9FAFD"/>
                </a:solidFill>
                <a:latin typeface="Glacial Indifference" panose="020B0604020202020204" charset="0"/>
              </a:rPr>
              <a:t>Une organisation de l’Islam en construction</a:t>
            </a:r>
            <a:endParaRPr lang="fr-FR" sz="3300" dirty="0">
              <a:solidFill>
                <a:srgbClr val="F9FAFD"/>
              </a:solidFill>
              <a:latin typeface="Glacial Indifference" panose="020B0604020202020204" charset="0"/>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lang="fr-FR" sz="3200" dirty="0">
                <a:solidFill>
                  <a:srgbClr val="F9FAFD"/>
                </a:solidFill>
                <a:latin typeface="Glacial Indifference" panose="020B0604020202020204" charset="0"/>
              </a:rPr>
              <a:t>L’autre raison de la difficulté d’un récit musulman fédérateur sur la laïcité renvoie à la question de l’organisation des musulmans en France. L’Islam pratiqué en France reste en grande partie influencé par les pays d’origine des musulmans français, ce qui pose un défi de représentation. […]</a:t>
            </a:r>
          </a:p>
          <a:p>
            <a:pPr marL="0" marR="0" lvl="0" indent="0" algn="just" defTabSz="914400" rtl="0" eaLnBrk="1" fontAlgn="auto" latinLnBrk="0" hangingPunct="1">
              <a:lnSpc>
                <a:spcPct val="110000"/>
              </a:lnSpc>
              <a:spcBef>
                <a:spcPts val="0"/>
              </a:spcBef>
              <a:spcAft>
                <a:spcPts val="0"/>
              </a:spcAft>
              <a:buClrTx/>
              <a:buSzTx/>
              <a:buFontTx/>
              <a:buNone/>
              <a:tabLst/>
              <a:defRPr/>
            </a:pPr>
            <a:r>
              <a:rPr lang="fr-FR" sz="3200" dirty="0">
                <a:solidFill>
                  <a:srgbClr val="F9FAFD"/>
                </a:solidFill>
                <a:latin typeface="Glacial Indifference" panose="020B0604020202020204" charset="0"/>
              </a:rPr>
              <a:t>La laïcité peut […] être perçue, par certains musulmans, comme une forme de </a:t>
            </a:r>
            <a:r>
              <a:rPr lang="fr-FR" sz="3200" u="sng" dirty="0">
                <a:solidFill>
                  <a:srgbClr val="F9FAFD"/>
                </a:solidFill>
                <a:latin typeface="Glacial Indifference" panose="020B0604020202020204" charset="0"/>
              </a:rPr>
              <a:t>sécularisme antireligieux</a:t>
            </a:r>
            <a:r>
              <a:rPr lang="fr-FR" sz="3200" dirty="0">
                <a:solidFill>
                  <a:srgbClr val="F9FAFD"/>
                </a:solidFill>
                <a:latin typeface="Glacial Indifference" panose="020B0604020202020204" charset="0"/>
              </a:rPr>
              <a:t> ou comme une </a:t>
            </a:r>
            <a:r>
              <a:rPr lang="fr-FR" sz="3200" u="sng" dirty="0">
                <a:solidFill>
                  <a:srgbClr val="F9FAFD"/>
                </a:solidFill>
                <a:latin typeface="Glacial Indifference" panose="020B0604020202020204" charset="0"/>
              </a:rPr>
              <a:t>injonction à s’adapter à un modèle culturel imposé</a:t>
            </a:r>
            <a:r>
              <a:rPr lang="fr-FR" sz="3200" dirty="0">
                <a:solidFill>
                  <a:srgbClr val="F9FAFD"/>
                </a:solidFill>
                <a:latin typeface="Glacial Indifference" panose="020B0604020202020204" charset="0"/>
              </a:rPr>
              <a:t>. Ce ressenti est parfois hérité d’une </a:t>
            </a:r>
            <a:r>
              <a:rPr lang="fr-FR" sz="3200" u="sng" dirty="0">
                <a:solidFill>
                  <a:srgbClr val="F9FAFD"/>
                </a:solidFill>
                <a:latin typeface="Glacial Indifference" panose="020B0604020202020204" charset="0"/>
              </a:rPr>
              <a:t>mémoire coloniale</a:t>
            </a:r>
            <a:r>
              <a:rPr lang="fr-FR" sz="3200" dirty="0">
                <a:solidFill>
                  <a:srgbClr val="F9FAFD"/>
                </a:solidFill>
                <a:latin typeface="Glacial Indifference" panose="020B0604020202020204" charset="0"/>
              </a:rPr>
              <a:t>, où la promesse d’égalité et de séparation n’a pas été tenue.</a:t>
            </a:r>
          </a:p>
          <a:p>
            <a:pPr marL="0" marR="0" lvl="0" indent="0" algn="just" defTabSz="914400" rtl="0" eaLnBrk="1" fontAlgn="auto" latinLnBrk="0" hangingPunct="1">
              <a:lnSpc>
                <a:spcPct val="110000"/>
              </a:lnSpc>
              <a:spcBef>
                <a:spcPts val="0"/>
              </a:spcBef>
              <a:spcAft>
                <a:spcPts val="0"/>
              </a:spcAft>
              <a:buClrTx/>
              <a:buSzTx/>
              <a:buFontTx/>
              <a:buNone/>
              <a:tabLst/>
              <a:defRPr/>
            </a:pPr>
            <a:r>
              <a:rPr lang="fr-FR" sz="3200" dirty="0">
                <a:solidFill>
                  <a:srgbClr val="F9FAFD"/>
                </a:solidFill>
                <a:latin typeface="Glacial Indifference" panose="020B0604020202020204" charset="0"/>
              </a:rPr>
              <a:t>Pour relever ce défi, un double travail semble nécessaire : prospectif, car la majorité des musulmans en France se projettent pleinement dans l’avenir national et valorisent la laïcité comme principe de liberté ; rétrospectif, car une relecture de l’histoire musulmane permettrait de mieux reconnaître les penseurs, mystiques et responsables politiques ayant porté des valeurs compatibles avec la laïcité ».</a:t>
            </a:r>
            <a:endPar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Glossaire sur l’adaptation du discours religieux musulman en Occident</a:t>
            </a:r>
            <a:endPar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2103234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6CFD967-8082-444F-F345-9A189D39233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B83760B-3A9C-0433-6655-7CD5774F557E}"/>
              </a:ext>
            </a:extLst>
          </p:cNvPr>
          <p:cNvSpPr txBox="1"/>
          <p:nvPr/>
        </p:nvSpPr>
        <p:spPr>
          <a:xfrm>
            <a:off x="952500" y="585986"/>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Un guide pour l’islam en France</a:t>
            </a:r>
          </a:p>
        </p:txBody>
      </p:sp>
      <p:sp>
        <p:nvSpPr>
          <p:cNvPr id="7" name="TextBox 7">
            <a:extLst>
              <a:ext uri="{FF2B5EF4-FFF2-40B4-BE49-F238E27FC236}">
                <a16:creationId xmlns:a16="http://schemas.microsoft.com/office/drawing/2014/main" id="{99099AB3-28B0-92DF-1DD6-6D7947C0B6F5}"/>
              </a:ext>
            </a:extLst>
          </p:cNvPr>
          <p:cNvSpPr txBox="1"/>
          <p:nvPr/>
        </p:nvSpPr>
        <p:spPr>
          <a:xfrm>
            <a:off x="1028700" y="1946425"/>
            <a:ext cx="16192500" cy="7692875"/>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2400"/>
              </a:spcAft>
              <a:buClrTx/>
              <a:buSzTx/>
              <a:buFontTx/>
              <a:buNone/>
              <a:tabLst/>
              <a:defRPr/>
            </a:pPr>
            <a:r>
              <a:rPr lang="fr-FR" sz="3600" u="sng" dirty="0">
                <a:solidFill>
                  <a:srgbClr val="F9FAFD"/>
                </a:solidFill>
                <a:latin typeface="Glacial Indifference" panose="020B0604020202020204" charset="0"/>
              </a:rPr>
              <a:t>Entrée « École »</a:t>
            </a:r>
          </a:p>
          <a:p>
            <a:pPr marL="0" marR="0" lvl="0" indent="0" algn="just" defTabSz="914400" rtl="0" eaLnBrk="1" fontAlgn="auto" latinLnBrk="0" hangingPunct="1">
              <a:lnSpc>
                <a:spcPct val="110000"/>
              </a:lnSpc>
              <a:spcBef>
                <a:spcPts val="0"/>
              </a:spcBef>
              <a:buClrTx/>
              <a:buSzTx/>
              <a:buFontTx/>
              <a:buNone/>
              <a:tabLst/>
              <a:defRPr/>
            </a:pPr>
            <a:r>
              <a:rPr lang="fr-FR" sz="3300" dirty="0">
                <a:solidFill>
                  <a:srgbClr val="F9FAFD"/>
                </a:solidFill>
                <a:latin typeface="Glacial Indifference" panose="020B0604020202020204" charset="0"/>
              </a:rPr>
              <a:t>« L’Islam accorde une grande importance à l’éducation et à la formation intellectuelle, morale et spirituelle des enfants et de la jeunesse en général. […] L’Islam encourage l’éducation pour tous, hommes et femmes. Le Prophète Mohammed souligné l’importance de ce point, en disant : "Acquérir des connaissances est obligatoire pour tout musulman et toute musulmane" (Ibn Mâjah, 224).</a:t>
            </a:r>
          </a:p>
          <a:p>
            <a:pPr marL="0" marR="0" lvl="0" indent="0" algn="just" defTabSz="914400" rtl="0" eaLnBrk="1" fontAlgn="auto" latinLnBrk="0" hangingPunct="1">
              <a:lnSpc>
                <a:spcPct val="110000"/>
              </a:lnSpc>
              <a:spcBef>
                <a:spcPts val="0"/>
              </a:spcBef>
              <a:spcAft>
                <a:spcPts val="1800"/>
              </a:spcAft>
              <a:buClrTx/>
              <a:buSzTx/>
              <a:buFontTx/>
              <a:buNone/>
              <a:tabLst/>
              <a:defRPr/>
            </a:pPr>
            <a:r>
              <a:rPr lang="fr-FR" sz="3300" dirty="0">
                <a:solidFill>
                  <a:srgbClr val="F9FAFD"/>
                </a:solidFill>
                <a:latin typeface="Glacial Indifference" panose="020B0604020202020204" charset="0"/>
              </a:rPr>
              <a:t>Les valeurs musulmanes sont donc en parfaite harmonie avec les valeurs occidentales concernant la place de l’école et du savoir comme socle de la société et de la citoyenneté. De la même manière, l’Islam accorde une grande importance et un très haut statut aux transmetteurs du savoir, les enseignants. Les </a:t>
            </a:r>
            <a:r>
              <a:rPr lang="fr-FR" sz="3300" u="sng" dirty="0">
                <a:solidFill>
                  <a:srgbClr val="F9FAFD"/>
                </a:solidFill>
                <a:latin typeface="Glacial Indifference" panose="020B0604020202020204" charset="0"/>
              </a:rPr>
              <a:t>débats autour de l’Islam et l’école en contexte occidental</a:t>
            </a:r>
            <a:r>
              <a:rPr lang="fr-FR" sz="3300" dirty="0">
                <a:solidFill>
                  <a:srgbClr val="F9FAFD"/>
                </a:solidFill>
                <a:latin typeface="Glacial Indifference" panose="020B0604020202020204" charset="0"/>
              </a:rPr>
              <a:t> – notamment en France – tiennent en fait essentiellement à </a:t>
            </a:r>
            <a:r>
              <a:rPr lang="fr-FR" sz="3300" u="sng" dirty="0">
                <a:solidFill>
                  <a:srgbClr val="F9FAFD"/>
                </a:solidFill>
                <a:latin typeface="Glacial Indifference" panose="020B0604020202020204" charset="0"/>
              </a:rPr>
              <a:t>l’application et à la compréhension des principes de la laïcité</a:t>
            </a:r>
            <a:r>
              <a:rPr lang="fr-FR" sz="3300" dirty="0">
                <a:solidFill>
                  <a:srgbClr val="F9FAFD"/>
                </a:solidFill>
                <a:latin typeface="Glacial Indifference" panose="020B0604020202020204" charset="0"/>
              </a:rPr>
              <a:t> ».</a:t>
            </a:r>
            <a:endPar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Glossaire sur l’adaptation du discours religieux musulman en Occident</a:t>
            </a:r>
            <a:endPar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2035725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6CFD967-8082-444F-F345-9A189D39233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B83760B-3A9C-0433-6655-7CD5774F557E}"/>
              </a:ext>
            </a:extLst>
          </p:cNvPr>
          <p:cNvSpPr txBox="1"/>
          <p:nvPr/>
        </p:nvSpPr>
        <p:spPr>
          <a:xfrm>
            <a:off x="952500" y="509786"/>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Un guide pour l’islam en France</a:t>
            </a:r>
          </a:p>
        </p:txBody>
      </p:sp>
      <p:sp>
        <p:nvSpPr>
          <p:cNvPr id="7" name="TextBox 7">
            <a:extLst>
              <a:ext uri="{FF2B5EF4-FFF2-40B4-BE49-F238E27FC236}">
                <a16:creationId xmlns:a16="http://schemas.microsoft.com/office/drawing/2014/main" id="{99099AB3-28B0-92DF-1DD6-6D7947C0B6F5}"/>
              </a:ext>
            </a:extLst>
          </p:cNvPr>
          <p:cNvSpPr txBox="1"/>
          <p:nvPr/>
        </p:nvSpPr>
        <p:spPr>
          <a:xfrm>
            <a:off x="1028700" y="1866900"/>
            <a:ext cx="16192500" cy="7863691"/>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2400"/>
              </a:spcAft>
              <a:buClrTx/>
              <a:buSzTx/>
              <a:buFontTx/>
              <a:buNone/>
              <a:tabLst/>
              <a:defRPr/>
            </a:pPr>
            <a:r>
              <a:rPr lang="fr-FR" sz="3600" u="sng" dirty="0">
                <a:solidFill>
                  <a:srgbClr val="F9FAFD"/>
                </a:solidFill>
                <a:latin typeface="Glacial Indifference" panose="020B0604020202020204" charset="0"/>
              </a:rPr>
              <a:t>Entrée « École »</a:t>
            </a:r>
          </a:p>
          <a:p>
            <a:pPr marL="0" marR="0" lvl="0" indent="0" algn="just" defTabSz="914400" rtl="0" eaLnBrk="1" fontAlgn="auto" latinLnBrk="0" hangingPunct="1">
              <a:lnSpc>
                <a:spcPct val="110000"/>
              </a:lnSpc>
              <a:spcBef>
                <a:spcPts val="0"/>
              </a:spcBef>
              <a:spcAft>
                <a:spcPts val="1200"/>
              </a:spcAft>
              <a:buClrTx/>
              <a:buSzTx/>
              <a:buFontTx/>
              <a:buNone/>
              <a:tabLst/>
              <a:defRPr/>
            </a:pPr>
            <a:r>
              <a:rPr lang="fr-FR" sz="3400" dirty="0">
                <a:solidFill>
                  <a:srgbClr val="F9FAFD"/>
                </a:solidFill>
                <a:latin typeface="Glacial Indifference" panose="020B0604020202020204" charset="0"/>
              </a:rPr>
              <a:t>« </a:t>
            </a:r>
            <a:r>
              <a:rPr lang="fr-FR" sz="3300" u="sng" dirty="0">
                <a:solidFill>
                  <a:srgbClr val="F9FAFD"/>
                </a:solidFill>
                <a:latin typeface="Glacial Indifference" panose="020B0604020202020204" charset="0"/>
              </a:rPr>
              <a:t>La question de la laïcité dans l’école publique</a:t>
            </a:r>
            <a:endParaRPr lang="fr-FR" sz="3300" dirty="0">
              <a:solidFill>
                <a:srgbClr val="F9FAFD"/>
              </a:solidFill>
              <a:latin typeface="Glacial Indifference" panose="020B0604020202020204" charset="0"/>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lang="fr-FR" sz="3300" dirty="0">
                <a:solidFill>
                  <a:srgbClr val="F9FAFD"/>
                </a:solidFill>
                <a:latin typeface="Glacial Indifference" panose="020B0604020202020204" charset="0"/>
              </a:rPr>
              <a:t>En France, suivant le principe posé par la Constitution, l’État assure aux élèves des établissements publics la possibilité de recevoir un enseignement conforme à leurs aptitudes </a:t>
            </a:r>
            <a:r>
              <a:rPr lang="fr-FR" sz="3300" u="sng" dirty="0">
                <a:solidFill>
                  <a:srgbClr val="F9FAFD"/>
                </a:solidFill>
                <a:latin typeface="Glacial Indifference" panose="020B0604020202020204" charset="0"/>
              </a:rPr>
              <a:t>dans un égal respect de toutes les croyances</a:t>
            </a:r>
            <a:r>
              <a:rPr lang="fr-FR" sz="3300" dirty="0">
                <a:solidFill>
                  <a:srgbClr val="F9FAFD"/>
                </a:solidFill>
                <a:latin typeface="Glacial Indifference" panose="020B0604020202020204"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lang="fr-FR" sz="3300" dirty="0">
                <a:solidFill>
                  <a:srgbClr val="F9FAFD"/>
                </a:solidFill>
                <a:latin typeface="Glacial Indifference" panose="020B0604020202020204" charset="0"/>
              </a:rPr>
              <a:t>Comme l’affirme l’article 6 de la Charte de la laïcité à l’École : "La laïcité de l’École offre aux élèves les conditions pour forger leur personnalité, exercer leur libre arbitre et faire l’apprentissage de la citoyenneté. Elle les protège de tout prosélytisme et de toute pression qui les empêcheraient de faire leurs propres choix".</a:t>
            </a:r>
          </a:p>
          <a:p>
            <a:pPr marL="0" marR="0" lvl="0" indent="0" algn="just" defTabSz="914400" rtl="0" eaLnBrk="1" fontAlgn="auto" latinLnBrk="0" hangingPunct="1">
              <a:lnSpc>
                <a:spcPct val="110000"/>
              </a:lnSpc>
              <a:spcBef>
                <a:spcPts val="0"/>
              </a:spcBef>
              <a:spcAft>
                <a:spcPts val="1800"/>
              </a:spcAft>
              <a:buClrTx/>
              <a:buSzTx/>
              <a:buFontTx/>
              <a:buNone/>
              <a:tabLst/>
              <a:defRPr/>
            </a:pPr>
            <a:r>
              <a:rPr lang="fr-FR" sz="3300" dirty="0">
                <a:solidFill>
                  <a:srgbClr val="F9FAFD"/>
                </a:solidFill>
                <a:latin typeface="Glacial Indifference" panose="020B0604020202020204" charset="0"/>
              </a:rPr>
              <a:t>Dans les collèges et les lycées, les élèves disposent, dans le respect du pluralisme et du principe de neutralité, de la liberté d’information et de la liberté d’expression, mais l’exercice de ces libertés ne peut porter atteinte aux activités d’enseignement ».</a:t>
            </a:r>
            <a:endPar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Glossaire sur l’adaptation du discours religieux musulman en Occident</a:t>
            </a:r>
            <a:endPar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871324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6CFD967-8082-444F-F345-9A189D39233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B83760B-3A9C-0433-6655-7CD5774F557E}"/>
              </a:ext>
            </a:extLst>
          </p:cNvPr>
          <p:cNvSpPr txBox="1"/>
          <p:nvPr/>
        </p:nvSpPr>
        <p:spPr>
          <a:xfrm>
            <a:off x="952500" y="585986"/>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Un guide pour l’islam en France</a:t>
            </a:r>
          </a:p>
        </p:txBody>
      </p:sp>
      <p:sp>
        <p:nvSpPr>
          <p:cNvPr id="7" name="TextBox 7">
            <a:extLst>
              <a:ext uri="{FF2B5EF4-FFF2-40B4-BE49-F238E27FC236}">
                <a16:creationId xmlns:a16="http://schemas.microsoft.com/office/drawing/2014/main" id="{99099AB3-28B0-92DF-1DD6-6D7947C0B6F5}"/>
              </a:ext>
            </a:extLst>
          </p:cNvPr>
          <p:cNvSpPr txBox="1"/>
          <p:nvPr/>
        </p:nvSpPr>
        <p:spPr>
          <a:xfrm>
            <a:off x="1028700" y="2105623"/>
            <a:ext cx="16192500" cy="7305077"/>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2400"/>
              </a:spcAft>
              <a:buClrTx/>
              <a:buSzTx/>
              <a:buFontTx/>
              <a:buNone/>
              <a:tabLst/>
              <a:defRPr/>
            </a:pPr>
            <a:r>
              <a:rPr lang="fr-FR" sz="3600" u="sng" dirty="0">
                <a:solidFill>
                  <a:srgbClr val="F9FAFD"/>
                </a:solidFill>
                <a:latin typeface="Glacial Indifference" panose="020B0604020202020204" charset="0"/>
              </a:rPr>
              <a:t>Entrée « École »</a:t>
            </a:r>
          </a:p>
          <a:p>
            <a:pPr marL="0" marR="0" lvl="0" indent="0" algn="just" defTabSz="914400" rtl="0" eaLnBrk="1" fontAlgn="auto" latinLnBrk="0" hangingPunct="1">
              <a:lnSpc>
                <a:spcPct val="110000"/>
              </a:lnSpc>
              <a:spcBef>
                <a:spcPts val="0"/>
              </a:spcBef>
              <a:spcAft>
                <a:spcPts val="1200"/>
              </a:spcAft>
              <a:buClrTx/>
              <a:buSzTx/>
              <a:buFontTx/>
              <a:buNone/>
              <a:tabLst/>
              <a:defRPr/>
            </a:pPr>
            <a:r>
              <a:rPr lang="fr-FR" sz="3400" dirty="0">
                <a:solidFill>
                  <a:srgbClr val="F9FAFD"/>
                </a:solidFill>
                <a:latin typeface="Glacial Indifference" panose="020B0604020202020204" charset="0"/>
              </a:rPr>
              <a:t>« </a:t>
            </a:r>
            <a:r>
              <a:rPr lang="fr-FR" sz="3300" u="sng" dirty="0">
                <a:solidFill>
                  <a:srgbClr val="F9FAFD"/>
                </a:solidFill>
                <a:latin typeface="Glacial Indifference" panose="020B0604020202020204" charset="0"/>
              </a:rPr>
              <a:t>L’interdit législatif depuis 2004</a:t>
            </a:r>
            <a:endParaRPr lang="fr-FR" sz="3300" dirty="0">
              <a:solidFill>
                <a:srgbClr val="F9FAFD"/>
              </a:solidFill>
              <a:latin typeface="Glacial Indifference" panose="020B0604020202020204" charset="0"/>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lang="fr-FR" sz="3300" dirty="0">
                <a:solidFill>
                  <a:srgbClr val="F9FAFD"/>
                </a:solidFill>
                <a:latin typeface="Glacial Indifference" panose="020B0604020202020204" charset="0"/>
              </a:rPr>
              <a:t>Le texte de référence est l’article L.141-5-1 du Code de l’éducation, introduit en 2004 : "Dans les écoles, les collèges et les lycées </a:t>
            </a:r>
            <a:r>
              <a:rPr lang="fr-FR" sz="3300" u="sng" dirty="0">
                <a:solidFill>
                  <a:srgbClr val="F9FAFD"/>
                </a:solidFill>
                <a:latin typeface="Glacial Indifference" panose="020B0604020202020204" charset="0"/>
              </a:rPr>
              <a:t>publics</a:t>
            </a:r>
            <a:r>
              <a:rPr lang="fr-FR" sz="3300" dirty="0">
                <a:solidFill>
                  <a:srgbClr val="F9FAFD"/>
                </a:solidFill>
                <a:latin typeface="Glacial Indifference" panose="020B0604020202020204" charset="0"/>
              </a:rPr>
              <a:t>, le port de signes ou tenues par lesquels les élèves manifestent ostensiblement une appartenance religieuse est interdit".</a:t>
            </a:r>
          </a:p>
          <a:p>
            <a:pPr marL="0" marR="0" lvl="0" indent="0" algn="just" defTabSz="914400" rtl="0" eaLnBrk="1" fontAlgn="auto" latinLnBrk="0" hangingPunct="1">
              <a:lnSpc>
                <a:spcPct val="110000"/>
              </a:lnSpc>
              <a:spcBef>
                <a:spcPts val="0"/>
              </a:spcBef>
              <a:spcAft>
                <a:spcPts val="0"/>
              </a:spcAft>
              <a:buClrTx/>
              <a:buSzTx/>
              <a:buFontTx/>
              <a:buNone/>
              <a:tabLst/>
              <a:defRPr/>
            </a:pPr>
            <a:r>
              <a:rPr lang="fr-FR" sz="3300" dirty="0">
                <a:solidFill>
                  <a:srgbClr val="F9FAFD"/>
                </a:solidFill>
                <a:latin typeface="Glacial Indifference" panose="020B0604020202020204" charset="0"/>
              </a:rPr>
              <a:t>L’article L.141-5-1 du Code de l’éducation s’applique à tous les élèves scolarisés dans une école, un collège ou un lycée public. Dans les lycées, la loi s’applique à l’ensemble des élèves, y compris à ceux qui sont inscrits dans des formations post-baccalauréat, comme les classes préparatoires aux grandes écoles ou les sections de techniciens supérieurs.</a:t>
            </a:r>
          </a:p>
          <a:p>
            <a:pPr marL="0" marR="0" lvl="0" indent="0" algn="just" defTabSz="914400" rtl="0" eaLnBrk="1" fontAlgn="auto" latinLnBrk="0" hangingPunct="1">
              <a:lnSpc>
                <a:spcPct val="110000"/>
              </a:lnSpc>
              <a:spcBef>
                <a:spcPts val="0"/>
              </a:spcBef>
              <a:spcAft>
                <a:spcPts val="1800"/>
              </a:spcAft>
              <a:buClrTx/>
              <a:buSzTx/>
              <a:buFontTx/>
              <a:buNone/>
              <a:tabLst/>
              <a:defRPr/>
            </a:pPr>
            <a:r>
              <a:rPr lang="fr-FR" sz="3300" dirty="0">
                <a:solidFill>
                  <a:srgbClr val="F9FAFD"/>
                </a:solidFill>
                <a:latin typeface="Glacial Indifference" panose="020B0604020202020204" charset="0"/>
              </a:rPr>
              <a:t>En revanche, les élèves scolarisés dans un établissement d’enseignement scolaire </a:t>
            </a:r>
            <a:r>
              <a:rPr lang="fr-FR" sz="3300" u="sng" dirty="0">
                <a:solidFill>
                  <a:srgbClr val="F9FAFD"/>
                </a:solidFill>
                <a:latin typeface="Glacial Indifference" panose="020B0604020202020204" charset="0"/>
              </a:rPr>
              <a:t>privé</a:t>
            </a:r>
            <a:r>
              <a:rPr lang="fr-FR" sz="3300" dirty="0">
                <a:solidFill>
                  <a:srgbClr val="F9FAFD"/>
                </a:solidFill>
                <a:latin typeface="Glacial Indifference" panose="020B0604020202020204" charset="0"/>
              </a:rPr>
              <a:t>, y compris sous contrat, ne sont pas concernés ».</a:t>
            </a:r>
            <a:endPar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Glossaire sur l’adaptation du discours religieux musulman en Occident</a:t>
            </a:r>
            <a:endPar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1671642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6CFD967-8082-444F-F345-9A189D39233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B83760B-3A9C-0433-6655-7CD5774F557E}"/>
              </a:ext>
            </a:extLst>
          </p:cNvPr>
          <p:cNvSpPr txBox="1"/>
          <p:nvPr/>
        </p:nvSpPr>
        <p:spPr>
          <a:xfrm>
            <a:off x="838200" y="204986"/>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Un guide pour l’islam en France</a:t>
            </a:r>
          </a:p>
        </p:txBody>
      </p:sp>
      <p:sp>
        <p:nvSpPr>
          <p:cNvPr id="7" name="TextBox 7">
            <a:extLst>
              <a:ext uri="{FF2B5EF4-FFF2-40B4-BE49-F238E27FC236}">
                <a16:creationId xmlns:a16="http://schemas.microsoft.com/office/drawing/2014/main" id="{99099AB3-28B0-92DF-1DD6-6D7947C0B6F5}"/>
              </a:ext>
            </a:extLst>
          </p:cNvPr>
          <p:cNvSpPr txBox="1"/>
          <p:nvPr/>
        </p:nvSpPr>
        <p:spPr>
          <a:xfrm>
            <a:off x="838200" y="1409700"/>
            <a:ext cx="16573500" cy="8713154"/>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200"/>
              </a:spcAft>
              <a:buClrTx/>
              <a:buSzTx/>
              <a:buFontTx/>
              <a:buNone/>
              <a:tabLst/>
              <a:defRPr/>
            </a:pPr>
            <a:r>
              <a:rPr lang="fr-FR" sz="3400" dirty="0">
                <a:solidFill>
                  <a:srgbClr val="F9FAFD"/>
                </a:solidFill>
                <a:latin typeface="Glacial Indifference" panose="020B0604020202020204" charset="0"/>
              </a:rPr>
              <a:t>« </a:t>
            </a:r>
            <a:r>
              <a:rPr lang="fr-FR" sz="3300" u="sng" dirty="0">
                <a:solidFill>
                  <a:srgbClr val="F9FAFD"/>
                </a:solidFill>
                <a:latin typeface="Glacial Indifference" panose="020B0604020202020204" charset="0"/>
              </a:rPr>
              <a:t>Interprétation de la loi – 1. Interdiction des signes ostensibles</a:t>
            </a:r>
          </a:p>
          <a:p>
            <a:pPr marL="0" marR="0" lvl="0" indent="0" algn="just" defTabSz="914400" rtl="0" eaLnBrk="1" fontAlgn="auto" latinLnBrk="0" hangingPunct="1">
              <a:lnSpc>
                <a:spcPct val="110000"/>
              </a:lnSpc>
              <a:spcBef>
                <a:spcPts val="0"/>
              </a:spcBef>
              <a:spcAft>
                <a:spcPts val="0"/>
              </a:spcAft>
              <a:buClrTx/>
              <a:buSzTx/>
              <a:buFontTx/>
              <a:buNone/>
              <a:tabLst/>
              <a:defRPr/>
            </a:pPr>
            <a:r>
              <a:rPr lang="fr-FR" sz="3200" dirty="0">
                <a:solidFill>
                  <a:srgbClr val="F9FAFD"/>
                </a:solidFill>
                <a:latin typeface="Glacial Indifference" panose="020B0604020202020204" charset="0"/>
              </a:rPr>
              <a:t>Les élèves peuvent porter des </a:t>
            </a:r>
            <a:r>
              <a:rPr lang="fr-FR" sz="3200" u="sng" dirty="0">
                <a:solidFill>
                  <a:srgbClr val="F9FAFD"/>
                </a:solidFill>
                <a:latin typeface="Glacial Indifference" panose="020B0604020202020204" charset="0"/>
              </a:rPr>
              <a:t>signes religieux discrets</a:t>
            </a:r>
            <a:r>
              <a:rPr lang="fr-FR" sz="3200" dirty="0">
                <a:solidFill>
                  <a:srgbClr val="F9FAFD"/>
                </a:solidFill>
                <a:latin typeface="Glacial Indifference" panose="020B0604020202020204" charset="0"/>
              </a:rPr>
              <a:t>, mais sont interdits les signes et tenues dont le port conduit à se faire immédiatement reconnaître par son appartenance religieuse, tels que le foulard, la kippa, le turban sikh, le bindi hindou ou une croix de dimension excessive.</a:t>
            </a:r>
          </a:p>
          <a:p>
            <a:pPr marL="0" marR="0" lvl="0" indent="0" algn="just" defTabSz="914400" rtl="0" eaLnBrk="1" fontAlgn="auto" latinLnBrk="0" hangingPunct="1">
              <a:lnSpc>
                <a:spcPct val="110000"/>
              </a:lnSpc>
              <a:spcBef>
                <a:spcPts val="0"/>
              </a:spcBef>
              <a:spcAft>
                <a:spcPts val="0"/>
              </a:spcAft>
              <a:buClrTx/>
              <a:buSzTx/>
              <a:buFontTx/>
              <a:buNone/>
              <a:tabLst/>
              <a:defRPr/>
            </a:pPr>
            <a:r>
              <a:rPr lang="fr-FR" sz="3200" dirty="0">
                <a:solidFill>
                  <a:srgbClr val="F9FAFD"/>
                </a:solidFill>
                <a:latin typeface="Glacial Indifference" panose="020B0604020202020204" charset="0"/>
              </a:rPr>
              <a:t>La loi n’interdit pas les accessoires et les tenues qui sont portés communément par des élèves en dehors de toute signification religieuse. En revanche, la loi interdit à un élève de se prévaloir du caractère religieux qu’il y attacherait, par exemple, pour refuser de se conformer aux règles applicables à la tenue des élèves au sein de l’établissement.</a:t>
            </a:r>
          </a:p>
          <a:p>
            <a:pPr marL="0" marR="0" lvl="0" indent="0" algn="just" defTabSz="914400" rtl="0" eaLnBrk="1" fontAlgn="auto" latinLnBrk="0" hangingPunct="1">
              <a:lnSpc>
                <a:spcPct val="110000"/>
              </a:lnSpc>
              <a:spcBef>
                <a:spcPts val="0"/>
              </a:spcBef>
              <a:spcAft>
                <a:spcPts val="0"/>
              </a:spcAft>
              <a:buClrTx/>
              <a:buSzTx/>
              <a:buFontTx/>
              <a:buNone/>
              <a:tabLst/>
              <a:defRPr/>
            </a:pPr>
            <a:r>
              <a:rPr lang="fr-FR" sz="3200" dirty="0">
                <a:solidFill>
                  <a:srgbClr val="F9FAFD"/>
                </a:solidFill>
                <a:latin typeface="Glacial Indifference" panose="020B0604020202020204" charset="0"/>
              </a:rPr>
              <a:t>L’interdiction vise non pas l’objet lui-même, mais la manière dont il est porté comme un signe religieux visible. Ainsi, un vêtement ou un accessoire qui n’a pas de signification religieuse en soi peut être interdit s’il est utilisé ou revendiqué par l’élève comme une expression de son appartenance religieuse. Le Conseil d’État a ainsi confirmé la sanction prise à l’encontre d’une élève de collège qui avait systématiquement refusé de retirer un bandana et donné à ce dernier le caractère d’un signe manifestant de manière ostensible son appartenance religieuse ».</a:t>
            </a:r>
            <a:endPar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Glossaire sur l’adaptation du discours religieux musulman en Occident</a:t>
            </a:r>
            <a:endPar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1032751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6CFD967-8082-444F-F345-9A189D39233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B83760B-3A9C-0433-6655-7CD5774F557E}"/>
              </a:ext>
            </a:extLst>
          </p:cNvPr>
          <p:cNvSpPr txBox="1"/>
          <p:nvPr/>
        </p:nvSpPr>
        <p:spPr>
          <a:xfrm>
            <a:off x="952500" y="952500"/>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Un guide pour l’islam en France</a:t>
            </a:r>
          </a:p>
        </p:txBody>
      </p:sp>
      <p:sp>
        <p:nvSpPr>
          <p:cNvPr id="7" name="TextBox 7">
            <a:extLst>
              <a:ext uri="{FF2B5EF4-FFF2-40B4-BE49-F238E27FC236}">
                <a16:creationId xmlns:a16="http://schemas.microsoft.com/office/drawing/2014/main" id="{99099AB3-28B0-92DF-1DD6-6D7947C0B6F5}"/>
              </a:ext>
            </a:extLst>
          </p:cNvPr>
          <p:cNvSpPr txBox="1"/>
          <p:nvPr/>
        </p:nvSpPr>
        <p:spPr>
          <a:xfrm>
            <a:off x="1028700" y="2819311"/>
            <a:ext cx="16192500" cy="6463308"/>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lang="fr-FR" sz="3400" dirty="0">
                <a:solidFill>
                  <a:srgbClr val="F9FAFD"/>
                </a:solidFill>
                <a:latin typeface="Glacial Indifference" panose="020B0604020202020204" charset="0"/>
              </a:rPr>
              <a:t>« </a:t>
            </a:r>
            <a:r>
              <a:rPr lang="fr-FR" sz="3400" u="sng" dirty="0">
                <a:solidFill>
                  <a:srgbClr val="F9FAFD"/>
                </a:solidFill>
                <a:latin typeface="Glacial Indifference" panose="020B0604020202020204" charset="0"/>
              </a:rPr>
              <a:t>La Grande Mosquée publie un guide pour adapter l’islam à la France</a:t>
            </a:r>
          </a:p>
          <a:p>
            <a:pPr marL="0" marR="0" lvl="0" indent="0" algn="just" defTabSz="914400" rtl="0" eaLnBrk="1" fontAlgn="auto" latinLnBrk="0" hangingPunct="1">
              <a:lnSpc>
                <a:spcPct val="110000"/>
              </a:lnSpc>
              <a:spcBef>
                <a:spcPts val="0"/>
              </a:spcBef>
              <a:spcAft>
                <a:spcPts val="0"/>
              </a:spcAft>
              <a:buClrTx/>
              <a:buSzTx/>
              <a:buFontTx/>
              <a:buNone/>
              <a:tabLst/>
              <a:defRPr/>
            </a:pPr>
            <a:endParaRPr lang="fr-FR" sz="3400" dirty="0">
              <a:solidFill>
                <a:srgbClr val="F9FAFD"/>
              </a:solidFill>
              <a:latin typeface="Glacial Indifference" panose="020B0604020202020204" charset="0"/>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lang="fr-FR" sz="3400" dirty="0">
                <a:solidFill>
                  <a:srgbClr val="F9FAFD"/>
                </a:solidFill>
                <a:latin typeface="Glacial Indifference" panose="020B0604020202020204" charset="0"/>
              </a:rPr>
              <a:t>Pour </a:t>
            </a:r>
            <a:r>
              <a:rPr lang="fr-FR" sz="3400" u="sng" dirty="0">
                <a:solidFill>
                  <a:srgbClr val="F9FAFD"/>
                </a:solidFill>
                <a:latin typeface="Glacial Indifference" panose="020B0604020202020204" charset="0"/>
              </a:rPr>
              <a:t>Chems-Eddine Hafiz</a:t>
            </a:r>
            <a:r>
              <a:rPr lang="fr-FR" sz="3400" dirty="0">
                <a:solidFill>
                  <a:srgbClr val="F9FAFD"/>
                </a:solidFill>
                <a:latin typeface="Glacial Indifference" panose="020B0604020202020204" charset="0"/>
              </a:rPr>
              <a:t>, le </a:t>
            </a:r>
            <a:r>
              <a:rPr lang="fr-FR" sz="3400" u="sng" dirty="0">
                <a:solidFill>
                  <a:srgbClr val="F9FAFD"/>
                </a:solidFill>
                <a:latin typeface="Glacial Indifference" panose="020B0604020202020204" charset="0"/>
              </a:rPr>
              <a:t>recteur</a:t>
            </a:r>
            <a:r>
              <a:rPr lang="fr-FR" sz="3400" dirty="0">
                <a:solidFill>
                  <a:srgbClr val="F9FAFD"/>
                </a:solidFill>
                <a:latin typeface="Glacial Indifference" panose="020B0604020202020204" charset="0"/>
              </a:rPr>
              <a:t>* de ce lieu de culte musulman emblématique de Paris, « il faut qu’on explique l’islam à la République et qu’on explique aux musulmans la République ».</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Monde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9 février 2026</a:t>
            </a:r>
          </a:p>
          <a:p>
            <a:pPr marL="0" marR="0" lvl="0" indent="0" algn="just" defTabSz="914400" rtl="0" eaLnBrk="1" fontAlgn="auto" latinLnBrk="0" hangingPunct="1">
              <a:lnSpc>
                <a:spcPct val="100000"/>
              </a:lnSpc>
              <a:spcBef>
                <a:spcPts val="0"/>
              </a:spcBef>
              <a:spcAft>
                <a:spcPts val="600"/>
              </a:spcAft>
              <a:buClrTx/>
              <a:buSzTx/>
              <a:buFontTx/>
              <a:buNone/>
              <a:tabLst/>
              <a:defRPr/>
            </a:pPr>
            <a:endPar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00000"/>
              </a:lnSpc>
              <a:spcBef>
                <a:spcPts val="0"/>
              </a:spcBef>
              <a:spcAft>
                <a:spcPts val="600"/>
              </a:spcAft>
              <a:buClrTx/>
              <a:buSzTx/>
              <a:buFontTx/>
              <a:buNone/>
              <a:tabLst/>
              <a:defRPr/>
            </a:pPr>
            <a:endPar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00000"/>
              </a:lnSpc>
              <a:spcBef>
                <a:spcPts val="0"/>
              </a:spcBef>
              <a:spcAft>
                <a:spcPts val="600"/>
              </a:spcAft>
              <a:buClrTx/>
              <a:buSzTx/>
              <a:buFontTx/>
              <a:buNone/>
              <a:tabLst/>
              <a:defRPr/>
            </a:pPr>
            <a:r>
              <a:rPr lang="fr-FR" sz="3200" dirty="0">
                <a:solidFill>
                  <a:srgbClr val="F9FAFD"/>
                </a:solidFill>
                <a:latin typeface="Glacial Indifference" panose="020B0604020202020204" charset="0"/>
              </a:rPr>
              <a:t>* Le recteur de la mosquée exerce des fonctions à la fois religieuses, institutionnelles et politiques. Il essaye de favoriser le dialogue interreligieux et intervient régulièrement sur des sujets sociétaux, plaidant pour un islam compatible avec les valeurs de la République française → voir </a:t>
            </a:r>
            <a:r>
              <a:rPr lang="fr-FR" sz="3200" dirty="0">
                <a:solidFill>
                  <a:schemeClr val="bg1"/>
                </a:solidFill>
                <a:latin typeface="Glacial Indifference" panose="020B0604020202020204" charset="0"/>
                <a:hlinkClick r:id="rId2">
                  <a:extLst>
                    <a:ext uri="{A12FA001-AC4F-418D-AE19-62706E023703}">
                      <ahyp:hlinkClr xmlns:ahyp="http://schemas.microsoft.com/office/drawing/2018/hyperlinkcolor" val="tx"/>
                    </a:ext>
                  </a:extLst>
                </a:hlinkClick>
              </a:rPr>
              <a:t>l’entrevue</a:t>
            </a:r>
            <a:r>
              <a:rPr lang="fr-FR" sz="3200" dirty="0">
                <a:solidFill>
                  <a:srgbClr val="F9FAFD"/>
                </a:solidFill>
                <a:latin typeface="Glacial Indifference" panose="020B0604020202020204" charset="0"/>
              </a:rPr>
              <a:t> </a:t>
            </a:r>
            <a:endPar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31292921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6CFD967-8082-444F-F345-9A189D39233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B83760B-3A9C-0433-6655-7CD5774F557E}"/>
              </a:ext>
            </a:extLst>
          </p:cNvPr>
          <p:cNvSpPr txBox="1"/>
          <p:nvPr/>
        </p:nvSpPr>
        <p:spPr>
          <a:xfrm>
            <a:off x="838200" y="128786"/>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Un guide pour l’islam en France</a:t>
            </a:r>
          </a:p>
        </p:txBody>
      </p:sp>
      <p:sp>
        <p:nvSpPr>
          <p:cNvPr id="7" name="TextBox 7">
            <a:extLst>
              <a:ext uri="{FF2B5EF4-FFF2-40B4-BE49-F238E27FC236}">
                <a16:creationId xmlns:a16="http://schemas.microsoft.com/office/drawing/2014/main" id="{99099AB3-28B0-92DF-1DD6-6D7947C0B6F5}"/>
              </a:ext>
            </a:extLst>
          </p:cNvPr>
          <p:cNvSpPr txBox="1"/>
          <p:nvPr/>
        </p:nvSpPr>
        <p:spPr>
          <a:xfrm>
            <a:off x="838200" y="1333500"/>
            <a:ext cx="16573500" cy="8867043"/>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200"/>
              </a:spcAft>
              <a:buClrTx/>
              <a:buSzTx/>
              <a:buFontTx/>
              <a:buNone/>
              <a:tabLst/>
              <a:defRPr/>
            </a:pPr>
            <a:r>
              <a:rPr lang="fr-FR" sz="3400" dirty="0">
                <a:solidFill>
                  <a:srgbClr val="F9FAFD"/>
                </a:solidFill>
                <a:latin typeface="Glacial Indifference" panose="020B0604020202020204" charset="0"/>
              </a:rPr>
              <a:t>« </a:t>
            </a:r>
            <a:r>
              <a:rPr lang="fr-FR" sz="3300" u="sng" dirty="0">
                <a:solidFill>
                  <a:srgbClr val="F9FAFD"/>
                </a:solidFill>
                <a:latin typeface="Glacial Indifference" panose="020B0604020202020204" charset="0"/>
              </a:rPr>
              <a:t>Interprétation de la loi – 2. Sorties scolaires</a:t>
            </a:r>
          </a:p>
          <a:p>
            <a:pPr marL="0" marR="0" lvl="0" indent="0" algn="just" defTabSz="914400" rtl="0" eaLnBrk="1" fontAlgn="auto" latinLnBrk="0" hangingPunct="1">
              <a:lnSpc>
                <a:spcPct val="110000"/>
              </a:lnSpc>
              <a:spcBef>
                <a:spcPts val="0"/>
              </a:spcBef>
              <a:spcAft>
                <a:spcPts val="0"/>
              </a:spcAft>
              <a:buClrTx/>
              <a:buSzTx/>
              <a:buFontTx/>
              <a:buNone/>
              <a:tabLst/>
              <a:defRPr/>
            </a:pPr>
            <a:r>
              <a:rPr lang="fr-FR" sz="3200" dirty="0">
                <a:solidFill>
                  <a:srgbClr val="F9FAFD"/>
                </a:solidFill>
                <a:latin typeface="Glacial Indifference" panose="020B0604020202020204" charset="0"/>
              </a:rPr>
              <a:t>La règle posée à l’article L.141-5-1 du Code de l’éducation, qui s’applique à l’intérieur des établissements, concerne aussi toutes les </a:t>
            </a:r>
            <a:r>
              <a:rPr lang="fr-FR" sz="3200" u="sng" dirty="0">
                <a:solidFill>
                  <a:srgbClr val="F9FAFD"/>
                </a:solidFill>
                <a:latin typeface="Glacial Indifference" panose="020B0604020202020204" charset="0"/>
              </a:rPr>
              <a:t>activités</a:t>
            </a:r>
            <a:r>
              <a:rPr lang="fr-FR" sz="3200" dirty="0">
                <a:solidFill>
                  <a:srgbClr val="F9FAFD"/>
                </a:solidFill>
                <a:latin typeface="Glacial Indifference" panose="020B0604020202020204" charset="0"/>
              </a:rPr>
              <a:t> placées sous la responsabilité des écoles, des établissements ou des enseignants, y compris celles qui se déroulent en dehors de l’enceinte scolaire, comme les sorties, les voyages scolaires, les activités dans les stades et équipements sportifs.</a:t>
            </a:r>
          </a:p>
          <a:p>
            <a:pPr marL="0" marR="0" lvl="0" indent="0" algn="just" defTabSz="914400" rtl="0" eaLnBrk="1" fontAlgn="auto" latinLnBrk="0" hangingPunct="1">
              <a:lnSpc>
                <a:spcPct val="110000"/>
              </a:lnSpc>
              <a:spcBef>
                <a:spcPts val="0"/>
              </a:spcBef>
              <a:spcAft>
                <a:spcPts val="0"/>
              </a:spcAft>
              <a:buClrTx/>
              <a:buSzTx/>
              <a:buFontTx/>
              <a:buNone/>
              <a:tabLst/>
              <a:defRPr/>
            </a:pPr>
            <a:r>
              <a:rPr lang="fr-FR" sz="3200" dirty="0">
                <a:solidFill>
                  <a:srgbClr val="F9FAFD"/>
                </a:solidFill>
                <a:latin typeface="Glacial Indifference" panose="020B0604020202020204" charset="0"/>
              </a:rPr>
              <a:t>Cela concerne d’abord les sorties scolaires obligatoires, qui constituent une modalité de l’enseignement prévoyant un déplacement hors de l’établissement ou de l’école pendant le temps scolaire, qui peuvent être récurrentes ou occasionnelles, mais aussi les sorties scolaires facultatives, avec ou sans nuitée. Dans ce dernier cas, les responsables légaux peuvent décider de la participation ou non de l’enfant à la sortie proposée, mais si l’élève est inscrit comme participant, les règles générales s’appliquent.</a:t>
            </a:r>
          </a:p>
          <a:p>
            <a:pPr marL="0" marR="0" lvl="0" indent="0" algn="just" defTabSz="914400" rtl="0" eaLnBrk="1" fontAlgn="auto" latinLnBrk="0" hangingPunct="1">
              <a:lnSpc>
                <a:spcPct val="110000"/>
              </a:lnSpc>
              <a:spcBef>
                <a:spcPts val="0"/>
              </a:spcBef>
              <a:spcAft>
                <a:spcPts val="1200"/>
              </a:spcAft>
              <a:buClrTx/>
              <a:buSzTx/>
              <a:buFontTx/>
              <a:buNone/>
              <a:tabLst/>
              <a:defRPr/>
            </a:pPr>
            <a:r>
              <a:rPr lang="fr-FR" sz="3200" dirty="0">
                <a:solidFill>
                  <a:srgbClr val="F9FAFD"/>
                </a:solidFill>
                <a:latin typeface="Glacial Indifference" panose="020B0604020202020204" charset="0"/>
              </a:rPr>
              <a:t>La visite culturelle – notamment d’un lieu de culte – doit être annoncée en amont aux élèves et à leur famille qui doivent être informés du caractère obligatoire d’une sortie pédagogique organisée dans le cadre de l’enseignement, avec l’explication des objectifs pédagogiques ».</a:t>
            </a:r>
            <a:endPar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Glossaire sur l’adaptation du discours religieux musulman en Occident</a:t>
            </a:r>
            <a:endPar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4148635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6CFD967-8082-444F-F345-9A189D39233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B83760B-3A9C-0433-6655-7CD5774F557E}"/>
              </a:ext>
            </a:extLst>
          </p:cNvPr>
          <p:cNvSpPr txBox="1"/>
          <p:nvPr/>
        </p:nvSpPr>
        <p:spPr>
          <a:xfrm>
            <a:off x="838200" y="800100"/>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Un guide pour l’islam en France</a:t>
            </a:r>
          </a:p>
        </p:txBody>
      </p:sp>
      <p:sp>
        <p:nvSpPr>
          <p:cNvPr id="7" name="TextBox 7">
            <a:extLst>
              <a:ext uri="{FF2B5EF4-FFF2-40B4-BE49-F238E27FC236}">
                <a16:creationId xmlns:a16="http://schemas.microsoft.com/office/drawing/2014/main" id="{99099AB3-28B0-92DF-1DD6-6D7947C0B6F5}"/>
              </a:ext>
            </a:extLst>
          </p:cNvPr>
          <p:cNvSpPr txBox="1"/>
          <p:nvPr/>
        </p:nvSpPr>
        <p:spPr>
          <a:xfrm>
            <a:off x="838200" y="2247900"/>
            <a:ext cx="16573500" cy="6715685"/>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200"/>
              </a:spcAft>
              <a:buClrTx/>
              <a:buSzTx/>
              <a:buFontTx/>
              <a:buNone/>
              <a:tabLst/>
              <a:defRPr/>
            </a:pPr>
            <a:r>
              <a:rPr lang="fr-FR" sz="3400" dirty="0">
                <a:solidFill>
                  <a:srgbClr val="F9FAFD"/>
                </a:solidFill>
                <a:latin typeface="Glacial Indifference" panose="020B0604020202020204" charset="0"/>
              </a:rPr>
              <a:t>« </a:t>
            </a:r>
            <a:r>
              <a:rPr lang="fr-FR" sz="3300" u="sng" dirty="0">
                <a:solidFill>
                  <a:srgbClr val="F9FAFD"/>
                </a:solidFill>
                <a:latin typeface="Glacial Indifference" panose="020B0604020202020204" charset="0"/>
              </a:rPr>
              <a:t>Interprétation de la loi – 3. Fêtes religieuses</a:t>
            </a:r>
          </a:p>
          <a:p>
            <a:pPr marL="0" marR="0" lvl="0" indent="0" algn="just" defTabSz="914400" rtl="0" eaLnBrk="1" fontAlgn="auto" latinLnBrk="0" hangingPunct="1">
              <a:lnSpc>
                <a:spcPct val="110000"/>
              </a:lnSpc>
              <a:spcBef>
                <a:spcPts val="0"/>
              </a:spcBef>
              <a:spcAft>
                <a:spcPts val="0"/>
              </a:spcAft>
              <a:buClrTx/>
              <a:buSzTx/>
              <a:buFontTx/>
              <a:buNone/>
              <a:tabLst/>
              <a:defRPr/>
            </a:pPr>
            <a:r>
              <a:rPr lang="fr-FR" sz="3300" dirty="0">
                <a:solidFill>
                  <a:srgbClr val="F9FAFD"/>
                </a:solidFill>
                <a:latin typeface="Glacial Indifference" panose="020B0604020202020204" charset="0"/>
              </a:rPr>
              <a:t>L’obligation d’assiduité ne s’oppose pas à ce que des autorisations d’absence soient accordées à des élèves qui en font la demande lorsqu’elles concernent une </a:t>
            </a:r>
            <a:r>
              <a:rPr lang="fr-FR" sz="3300" u="sng" dirty="0">
                <a:solidFill>
                  <a:srgbClr val="F9FAFD"/>
                </a:solidFill>
                <a:latin typeface="Glacial Indifference" panose="020B0604020202020204" charset="0"/>
              </a:rPr>
              <a:t>grande fête religieuse</a:t>
            </a:r>
            <a:r>
              <a:rPr lang="fr-FR" sz="3300" dirty="0">
                <a:solidFill>
                  <a:srgbClr val="F9FAFD"/>
                </a:solidFill>
                <a:latin typeface="Glacial Indifference" panose="020B0604020202020204" charset="0"/>
              </a:rPr>
              <a:t> dont la liste restreinte est arrêtée chaque année. Des autorisations d’absence doivent pouvoir être accordées aux élèves pour les grandes fêtes religieuses qui ne coïncident pas avec un jour de congé et dont les dates sont rappelées chaque année par une instruction.</a:t>
            </a:r>
          </a:p>
          <a:p>
            <a:pPr marL="0" marR="0" lvl="0" indent="0" algn="just" defTabSz="914400" rtl="0" eaLnBrk="1" fontAlgn="auto" latinLnBrk="0" hangingPunct="1">
              <a:lnSpc>
                <a:spcPct val="110000"/>
              </a:lnSpc>
              <a:spcBef>
                <a:spcPts val="0"/>
              </a:spcBef>
              <a:spcAft>
                <a:spcPts val="0"/>
              </a:spcAft>
              <a:buClrTx/>
              <a:buSzTx/>
              <a:buFontTx/>
              <a:buNone/>
              <a:tabLst/>
              <a:defRPr/>
            </a:pPr>
            <a:r>
              <a:rPr lang="fr-FR" sz="3300" dirty="0">
                <a:solidFill>
                  <a:srgbClr val="F9FAFD"/>
                </a:solidFill>
                <a:latin typeface="Glacial Indifference" panose="020B0604020202020204" charset="0"/>
              </a:rPr>
              <a:t>En revanche, des demandes d’absence systématique ou prolongée doivent être refusées dès lors qu’elles sont incompatibles avec les exigences de la scolarité et de l’organisation des services, de même qu’une absence récurrente le vendredi après-midi ou les samedis matin pour des motifs religieux ».</a:t>
            </a:r>
            <a:endPar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Glossaire sur l’adaptation du discours religieux musulman en Occident</a:t>
            </a:r>
            <a:endPar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3107037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6CFD967-8082-444F-F345-9A189D39233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B83760B-3A9C-0433-6655-7CD5774F557E}"/>
              </a:ext>
            </a:extLst>
          </p:cNvPr>
          <p:cNvSpPr txBox="1"/>
          <p:nvPr/>
        </p:nvSpPr>
        <p:spPr>
          <a:xfrm>
            <a:off x="838200" y="114300"/>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Un guide pour l’islam en France</a:t>
            </a:r>
          </a:p>
        </p:txBody>
      </p:sp>
      <p:sp>
        <p:nvSpPr>
          <p:cNvPr id="7" name="TextBox 7">
            <a:extLst>
              <a:ext uri="{FF2B5EF4-FFF2-40B4-BE49-F238E27FC236}">
                <a16:creationId xmlns:a16="http://schemas.microsoft.com/office/drawing/2014/main" id="{99099AB3-28B0-92DF-1DD6-6D7947C0B6F5}"/>
              </a:ext>
            </a:extLst>
          </p:cNvPr>
          <p:cNvSpPr txBox="1"/>
          <p:nvPr/>
        </p:nvSpPr>
        <p:spPr>
          <a:xfrm>
            <a:off x="838200" y="1333500"/>
            <a:ext cx="16573500" cy="8950142"/>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200"/>
              </a:spcAft>
              <a:buClrTx/>
              <a:buSzTx/>
              <a:buFontTx/>
              <a:buNone/>
              <a:tabLst/>
              <a:defRPr/>
            </a:pPr>
            <a:r>
              <a:rPr lang="fr-FR" sz="3400" dirty="0">
                <a:solidFill>
                  <a:srgbClr val="F9FAFD"/>
                </a:solidFill>
                <a:latin typeface="Glacial Indifference" panose="020B0604020202020204" charset="0"/>
              </a:rPr>
              <a:t>« </a:t>
            </a:r>
            <a:r>
              <a:rPr lang="fr-FR" sz="3300" u="sng" dirty="0">
                <a:solidFill>
                  <a:srgbClr val="F9FAFD"/>
                </a:solidFill>
                <a:latin typeface="Glacial Indifference" panose="020B0604020202020204" charset="0"/>
              </a:rPr>
              <a:t>Interprétation de la loi – 4. À la cantine, les menus conformes aux pratiques confessionnelles</a:t>
            </a:r>
          </a:p>
          <a:p>
            <a:pPr marL="0" marR="0" lvl="0" indent="0" algn="just" defTabSz="914400" rtl="0" eaLnBrk="1" fontAlgn="auto" latinLnBrk="0" hangingPunct="1">
              <a:lnSpc>
                <a:spcPct val="110000"/>
              </a:lnSpc>
              <a:spcBef>
                <a:spcPts val="0"/>
              </a:spcBef>
              <a:spcAft>
                <a:spcPts val="0"/>
              </a:spcAft>
              <a:buClrTx/>
              <a:buSzTx/>
              <a:buFontTx/>
              <a:buNone/>
              <a:tabLst/>
              <a:defRPr/>
            </a:pPr>
            <a:r>
              <a:rPr lang="fr-FR" sz="3300" dirty="0">
                <a:solidFill>
                  <a:srgbClr val="F9FAFD"/>
                </a:solidFill>
                <a:latin typeface="Glacial Indifference" panose="020B0604020202020204" charset="0"/>
              </a:rPr>
              <a:t>Les collectivités locales disposent d’une grande liberté dans l’établissement des menus scolaires mais aucune obligation en matière d’offre de repas de substitution pour raison religieuse ou autre. </a:t>
            </a:r>
            <a:r>
              <a:rPr lang="fr-FR" sz="3300" u="sng" dirty="0">
                <a:solidFill>
                  <a:srgbClr val="F9FAFD"/>
                </a:solidFill>
                <a:latin typeface="Glacial Indifference" panose="020B0604020202020204" charset="0"/>
              </a:rPr>
              <a:t>La circonstance qu’une commune serve du poisson le vendredi dans ses cantines scolaires mais refuse de tenir compte des prescriptions alimentaires en vigueur dans les autres cultes ne constitue pas une atteinte aux droits fondamentaux</a:t>
            </a:r>
            <a:r>
              <a:rPr lang="fr-FR" sz="3300" dirty="0">
                <a:solidFill>
                  <a:srgbClr val="F9FAFD"/>
                </a:solidFill>
                <a:latin typeface="Glacial Indifference" panose="020B0604020202020204" charset="0"/>
              </a:rPr>
              <a:t>. La restauration scolaire est un service public relevant des collectivités territoriales. En application du principe de neutralité auquel sont soumis tous les services publics, dont celui de la restauration scolaire, le fait de prévoir des menus différenciés, liés ou non à des pratiques confessionnelles des élèves ne constitue ni un droit pour les usagers, ni une obligation pour les collectivités territoriales.</a:t>
            </a:r>
          </a:p>
          <a:p>
            <a:pPr marL="0" marR="0" lvl="0" indent="0" algn="just" defTabSz="914400" rtl="0" eaLnBrk="1" fontAlgn="auto" latinLnBrk="0" hangingPunct="1">
              <a:lnSpc>
                <a:spcPct val="110000"/>
              </a:lnSpc>
              <a:spcBef>
                <a:spcPts val="0"/>
              </a:spcBef>
              <a:spcAft>
                <a:spcPts val="600"/>
              </a:spcAft>
              <a:buClrTx/>
              <a:buSzTx/>
              <a:buFontTx/>
              <a:buNone/>
              <a:tabLst/>
              <a:defRPr/>
            </a:pPr>
            <a:r>
              <a:rPr lang="fr-FR" sz="3300" dirty="0">
                <a:solidFill>
                  <a:srgbClr val="F9FAFD"/>
                </a:solidFill>
                <a:latin typeface="Glacial Indifference" panose="020B0604020202020204" charset="0"/>
              </a:rPr>
              <a:t>La possible fourniture de panier-repas aux enfants par leurs parents est appréciée au cas par cas, dans le cadre d’un projet d’accueil individualisé à destination des élèves ayant besoin d’un aménagement de scolarité ».</a:t>
            </a:r>
            <a:endPar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Glossaire sur l’adaptation du discours religieux musulman en Occident</a:t>
            </a:r>
            <a:endPar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1058946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6CFD967-8082-444F-F345-9A189D39233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B83760B-3A9C-0433-6655-7CD5774F557E}"/>
              </a:ext>
            </a:extLst>
          </p:cNvPr>
          <p:cNvSpPr txBox="1"/>
          <p:nvPr/>
        </p:nvSpPr>
        <p:spPr>
          <a:xfrm>
            <a:off x="838200" y="281186"/>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Un guide pour l’islam en France</a:t>
            </a:r>
          </a:p>
        </p:txBody>
      </p:sp>
      <p:sp>
        <p:nvSpPr>
          <p:cNvPr id="7" name="TextBox 7">
            <a:extLst>
              <a:ext uri="{FF2B5EF4-FFF2-40B4-BE49-F238E27FC236}">
                <a16:creationId xmlns:a16="http://schemas.microsoft.com/office/drawing/2014/main" id="{99099AB3-28B0-92DF-1DD6-6D7947C0B6F5}"/>
              </a:ext>
            </a:extLst>
          </p:cNvPr>
          <p:cNvSpPr txBox="1"/>
          <p:nvPr/>
        </p:nvSpPr>
        <p:spPr>
          <a:xfrm>
            <a:off x="838200" y="1485900"/>
            <a:ext cx="16573500" cy="8545416"/>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200"/>
              </a:spcAft>
              <a:buClrTx/>
              <a:buSzTx/>
              <a:buFontTx/>
              <a:buNone/>
              <a:tabLst/>
              <a:defRPr/>
            </a:pPr>
            <a:r>
              <a:rPr lang="fr-FR" sz="3400" dirty="0">
                <a:solidFill>
                  <a:srgbClr val="F9FAFD"/>
                </a:solidFill>
                <a:latin typeface="Glacial Indifference" panose="020B0604020202020204" charset="0"/>
              </a:rPr>
              <a:t>« </a:t>
            </a:r>
            <a:r>
              <a:rPr lang="fr-FR" sz="3300" u="sng" dirty="0">
                <a:solidFill>
                  <a:srgbClr val="F9FAFD"/>
                </a:solidFill>
                <a:latin typeface="Glacial Indifference" panose="020B0604020202020204" charset="0"/>
              </a:rPr>
              <a:t>Interprétation de la loi – 5. Prières à l’internat</a:t>
            </a:r>
          </a:p>
          <a:p>
            <a:pPr marL="0" marR="0" lvl="0" indent="0" algn="just" defTabSz="914400" rtl="0" eaLnBrk="1" fontAlgn="auto" latinLnBrk="0" hangingPunct="1">
              <a:lnSpc>
                <a:spcPct val="110000"/>
              </a:lnSpc>
              <a:spcBef>
                <a:spcPts val="0"/>
              </a:spcBef>
              <a:spcAft>
                <a:spcPts val="0"/>
              </a:spcAft>
              <a:buClrTx/>
              <a:buSzTx/>
              <a:buFontTx/>
              <a:buNone/>
              <a:tabLst/>
              <a:defRPr/>
            </a:pPr>
            <a:r>
              <a:rPr lang="fr-FR" sz="3300" dirty="0">
                <a:solidFill>
                  <a:srgbClr val="F9FAFD"/>
                </a:solidFill>
                <a:latin typeface="Glacial Indifference" panose="020B0604020202020204" charset="0"/>
              </a:rPr>
              <a:t>Selon l’article L.141-2 du Code de l’éducation, l’État prend toutes les dispositions utiles pour assurer aux élèves de l’enseignement public la liberté des cultes et de l’instruction religieuse. Dans la mesure où les élèves en internat ne peuvent pas quitter librement l’établissement en semaine pour pratiquer leur culte, l’administration doit leur laisser la possibilité de prier individuellement, par exemple dans leur chambre.</a:t>
            </a:r>
          </a:p>
          <a:p>
            <a:pPr marL="0" marR="0" lvl="0" indent="0" algn="just" defTabSz="914400" rtl="0" eaLnBrk="1" fontAlgn="auto" latinLnBrk="0" hangingPunct="1">
              <a:lnSpc>
                <a:spcPct val="110000"/>
              </a:lnSpc>
              <a:spcBef>
                <a:spcPts val="0"/>
              </a:spcBef>
              <a:spcAft>
                <a:spcPts val="1200"/>
              </a:spcAft>
              <a:buClrTx/>
              <a:buSzTx/>
              <a:buFontTx/>
              <a:buNone/>
              <a:tabLst/>
              <a:defRPr/>
            </a:pPr>
            <a:r>
              <a:rPr lang="fr-FR" sz="3300" dirty="0">
                <a:solidFill>
                  <a:srgbClr val="F9FAFD"/>
                </a:solidFill>
                <a:latin typeface="Glacial Indifference" panose="020B0604020202020204" charset="0"/>
              </a:rPr>
              <a:t>Les seules limites recevables seraient que : l’exercice de cette liberté ne doit pas permettre des pratiques religieuses qui, par leur nature, par les conditions dans lesquelles elles seraient effectuées individuellement ou collectivement, ou par leur caractère ostentatoire ou revendicatif, constitueraient un acte de pression, de provocation, de prosélytisme ou de propagande, porteraient atteinte à la dignité ou à la liberté de l’élève ou d’autres membres de la communauté éducative, compromettraient leur santé ou leur sécurité, perturberaient le déroulement des activités d’enseignement et le rôle éducatif des enseignants, enfin troubleraient l’ordre dans l’établissement ou le fonctionnement normal du service public ».</a:t>
            </a:r>
            <a:endPar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Glossaire sur l’adaptation du discours religieux musulman en Occident</a:t>
            </a:r>
            <a:endPar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13053478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6CFD967-8082-444F-F345-9A189D39233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B83760B-3A9C-0433-6655-7CD5774F557E}"/>
              </a:ext>
            </a:extLst>
          </p:cNvPr>
          <p:cNvSpPr txBox="1"/>
          <p:nvPr/>
        </p:nvSpPr>
        <p:spPr>
          <a:xfrm>
            <a:off x="571500" y="38100"/>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Un guide pour l’islam en France</a:t>
            </a:r>
          </a:p>
        </p:txBody>
      </p:sp>
      <p:sp>
        <p:nvSpPr>
          <p:cNvPr id="7" name="TextBox 7">
            <a:extLst>
              <a:ext uri="{FF2B5EF4-FFF2-40B4-BE49-F238E27FC236}">
                <a16:creationId xmlns:a16="http://schemas.microsoft.com/office/drawing/2014/main" id="{99099AB3-28B0-92DF-1DD6-6D7947C0B6F5}"/>
              </a:ext>
            </a:extLst>
          </p:cNvPr>
          <p:cNvSpPr txBox="1"/>
          <p:nvPr/>
        </p:nvSpPr>
        <p:spPr>
          <a:xfrm>
            <a:off x="685800" y="1229660"/>
            <a:ext cx="16992600" cy="9476440"/>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200"/>
              </a:spcAft>
              <a:buClrTx/>
              <a:buSzTx/>
              <a:buFontTx/>
              <a:buNone/>
              <a:tabLst/>
              <a:defRPr/>
            </a:pPr>
            <a:r>
              <a:rPr lang="fr-FR" sz="3600" u="sng" dirty="0">
                <a:solidFill>
                  <a:srgbClr val="F9FAFD"/>
                </a:solidFill>
                <a:latin typeface="Glacial Indifference" panose="020B0604020202020204" charset="0"/>
              </a:rPr>
              <a:t>Entrée « Voile »</a:t>
            </a:r>
          </a:p>
          <a:p>
            <a:pPr marL="0" marR="0" lvl="0" indent="0" algn="just" defTabSz="914400" rtl="0" eaLnBrk="1" fontAlgn="auto" latinLnBrk="0" hangingPunct="1">
              <a:lnSpc>
                <a:spcPct val="110000"/>
              </a:lnSpc>
              <a:spcBef>
                <a:spcPts val="0"/>
              </a:spcBef>
              <a:spcAft>
                <a:spcPts val="1200"/>
              </a:spcAft>
              <a:buClrTx/>
              <a:buSzTx/>
              <a:buFontTx/>
              <a:buNone/>
              <a:tabLst/>
              <a:defRPr/>
            </a:pPr>
            <a:r>
              <a:rPr lang="fr-FR" sz="3400" dirty="0">
                <a:solidFill>
                  <a:srgbClr val="F9FAFD"/>
                </a:solidFill>
                <a:latin typeface="Glacial Indifference" panose="020B0604020202020204" charset="0"/>
              </a:rPr>
              <a:t>« </a:t>
            </a:r>
            <a:r>
              <a:rPr lang="fr-FR" sz="3300" u="sng" dirty="0">
                <a:solidFill>
                  <a:srgbClr val="F9FAFD"/>
                </a:solidFill>
                <a:latin typeface="Glacial Indifference" panose="020B0604020202020204" charset="0"/>
              </a:rPr>
              <a:t>Le cadre juridique français : entre laïcité et restrictions</a:t>
            </a:r>
            <a:endParaRPr lang="fr-FR" sz="3300" dirty="0">
              <a:solidFill>
                <a:srgbClr val="F9FAFD"/>
              </a:solidFill>
              <a:latin typeface="Glacial Indifference" panose="020B0604020202020204" charset="0"/>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lang="fr-FR" sz="3200" dirty="0">
                <a:solidFill>
                  <a:srgbClr val="F9FAFD"/>
                </a:solidFill>
                <a:latin typeface="Glacial Indifference" panose="020B0604020202020204" charset="0"/>
              </a:rPr>
              <a:t>En France, la question du port du voile a fait l’objet de nombreux débats et législations, souvent au cœur de polémiques liées à la laïcité.</a:t>
            </a:r>
          </a:p>
          <a:p>
            <a:pPr marL="457200" marR="0" lvl="0" indent="-457200" algn="just"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fr-FR" sz="3200" dirty="0">
                <a:solidFill>
                  <a:srgbClr val="F9FAFD"/>
                </a:solidFill>
                <a:latin typeface="Glacial Indifference" panose="020B0604020202020204" charset="0"/>
              </a:rPr>
              <a:t>Loi de 2004 : interdiction du port de signes religieux ostensibles (dont le voile) dans les écoles publiques.</a:t>
            </a:r>
          </a:p>
          <a:p>
            <a:pPr marL="457200" marR="0" lvl="0" indent="-457200" algn="just"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fr-FR" sz="3200" dirty="0">
                <a:solidFill>
                  <a:srgbClr val="F9FAFD"/>
                </a:solidFill>
                <a:latin typeface="Glacial Indifference" panose="020B0604020202020204" charset="0"/>
              </a:rPr>
              <a:t>Neutralité dans la fonction publique : les agents de l’État (enseignants, magistrats, fonctionnaires…) ne peuvent porter de signes religieux.</a:t>
            </a:r>
          </a:p>
          <a:p>
            <a:pPr marL="457200" marR="0" lvl="0" indent="-457200" algn="just"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fr-FR" sz="3200" dirty="0">
                <a:solidFill>
                  <a:srgbClr val="F9FAFD"/>
                </a:solidFill>
                <a:latin typeface="Glacial Indifference" panose="020B0604020202020204" charset="0"/>
              </a:rPr>
              <a:t>Espaces publics et universités : le port du voile reste autorisé, mais des débats subsistent sur sa potentielle interdiction.</a:t>
            </a:r>
          </a:p>
          <a:p>
            <a:pPr marL="457200" marR="0" lvl="0" indent="-457200" algn="just"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fr-FR" sz="3200" dirty="0">
                <a:solidFill>
                  <a:srgbClr val="F9FAFD"/>
                </a:solidFill>
                <a:latin typeface="Glacial Indifference" panose="020B0604020202020204" charset="0"/>
              </a:rPr>
              <a:t>Secteur privé : les entreprises peuvent restreindre le port du voile pour des raisons justifiées (exigences de sécurité, neutralité vis-à-vis de la clientèle…). Par ailleurs, si une entreprise privée porte une délégation de service public, alors l’interdiction des signes religieux s’applique.</a:t>
            </a:r>
          </a:p>
          <a:p>
            <a:pPr marL="0" marR="0" lvl="0" indent="0" algn="just" defTabSz="914400" rtl="0" eaLnBrk="1" fontAlgn="auto" latinLnBrk="0" hangingPunct="1">
              <a:lnSpc>
                <a:spcPct val="110000"/>
              </a:lnSpc>
              <a:spcBef>
                <a:spcPts val="0"/>
              </a:spcBef>
              <a:spcAft>
                <a:spcPts val="0"/>
              </a:spcAft>
              <a:buClrTx/>
              <a:buSzTx/>
              <a:buFontTx/>
              <a:buNone/>
              <a:tabLst/>
              <a:defRPr/>
            </a:pPr>
            <a:r>
              <a:rPr lang="fr-FR" sz="3200" dirty="0">
                <a:solidFill>
                  <a:srgbClr val="F9FAFD"/>
                </a:solidFill>
                <a:latin typeface="Glacial Indifference" panose="020B0604020202020204" charset="0"/>
              </a:rPr>
              <a:t>Ces restrictions ont un </a:t>
            </a:r>
            <a:r>
              <a:rPr lang="fr-FR" sz="3200" u="sng" dirty="0">
                <a:solidFill>
                  <a:srgbClr val="F9FAFD"/>
                </a:solidFill>
                <a:latin typeface="Glacial Indifference" panose="020B0604020202020204" charset="0"/>
              </a:rPr>
              <a:t>impact direct sur la vie professionnelle des femmes musulmanes portant le ḥijâb</a:t>
            </a:r>
            <a:r>
              <a:rPr lang="fr-FR" sz="3200" dirty="0">
                <a:solidFill>
                  <a:srgbClr val="F9FAFD"/>
                </a:solidFill>
                <a:latin typeface="Glacial Indifference" panose="020B0604020202020204" charset="0"/>
              </a:rPr>
              <a:t>, pouvant limiter leurs choix de carrière et susciter des dilemmes personnels et religieux. ».</a:t>
            </a:r>
            <a:endParaRPr kumimoji="0" lang="fr-FR" sz="3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Glossaire sur l’adaptation du discours religieux musulman en Occident</a:t>
            </a:r>
            <a:endPar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15929444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6CFD967-8082-444F-F345-9A189D39233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B83760B-3A9C-0433-6655-7CD5774F557E}"/>
              </a:ext>
            </a:extLst>
          </p:cNvPr>
          <p:cNvSpPr txBox="1"/>
          <p:nvPr/>
        </p:nvSpPr>
        <p:spPr>
          <a:xfrm>
            <a:off x="952500" y="1043186"/>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Un guide pour l’islam en France</a:t>
            </a:r>
          </a:p>
        </p:txBody>
      </p:sp>
      <p:sp>
        <p:nvSpPr>
          <p:cNvPr id="7" name="TextBox 7">
            <a:extLst>
              <a:ext uri="{FF2B5EF4-FFF2-40B4-BE49-F238E27FC236}">
                <a16:creationId xmlns:a16="http://schemas.microsoft.com/office/drawing/2014/main" id="{99099AB3-28B0-92DF-1DD6-6D7947C0B6F5}"/>
              </a:ext>
            </a:extLst>
          </p:cNvPr>
          <p:cNvSpPr txBox="1"/>
          <p:nvPr/>
        </p:nvSpPr>
        <p:spPr>
          <a:xfrm>
            <a:off x="1028700" y="2552700"/>
            <a:ext cx="16192500" cy="6075509"/>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2400"/>
              </a:spcAft>
              <a:buClrTx/>
              <a:buSzTx/>
              <a:buFontTx/>
              <a:buNone/>
              <a:tabLst/>
              <a:defRPr/>
            </a:pPr>
            <a:r>
              <a:rPr lang="fr-FR" sz="3600" u="sng" dirty="0">
                <a:solidFill>
                  <a:srgbClr val="F9FAFD"/>
                </a:solidFill>
                <a:latin typeface="Glacial Indifference" panose="020B0604020202020204" charset="0"/>
              </a:rPr>
              <a:t>Entrée « Islamophobie »</a:t>
            </a:r>
          </a:p>
          <a:p>
            <a:pPr marL="0" marR="0" lvl="0" indent="0" algn="just" defTabSz="914400" rtl="0" eaLnBrk="1" fontAlgn="auto" latinLnBrk="0" hangingPunct="1">
              <a:lnSpc>
                <a:spcPct val="110000"/>
              </a:lnSpc>
              <a:spcBef>
                <a:spcPts val="0"/>
              </a:spcBef>
              <a:spcAft>
                <a:spcPts val="1200"/>
              </a:spcAft>
              <a:buClrTx/>
              <a:buSzTx/>
              <a:buFontTx/>
              <a:buNone/>
              <a:tabLst/>
              <a:defRPr/>
            </a:pPr>
            <a:r>
              <a:rPr lang="fr-FR" sz="3400" dirty="0">
                <a:solidFill>
                  <a:srgbClr val="F9FAFD"/>
                </a:solidFill>
                <a:latin typeface="Glacial Indifference" panose="020B0604020202020204" charset="0"/>
              </a:rPr>
              <a:t>« Le terme "islamophobie" désigne une forme de </a:t>
            </a:r>
            <a:r>
              <a:rPr lang="fr-FR" sz="3400" u="sng" dirty="0">
                <a:solidFill>
                  <a:srgbClr val="F9FAFD"/>
                </a:solidFill>
                <a:latin typeface="Glacial Indifference" panose="020B0604020202020204" charset="0"/>
              </a:rPr>
              <a:t>discrimination</a:t>
            </a:r>
            <a:r>
              <a:rPr lang="fr-FR" sz="3400" dirty="0">
                <a:solidFill>
                  <a:srgbClr val="F9FAFD"/>
                </a:solidFill>
                <a:latin typeface="Glacial Indifference" panose="020B0604020202020204" charset="0"/>
              </a:rPr>
              <a:t> fondée sur une </a:t>
            </a:r>
            <a:r>
              <a:rPr lang="fr-FR" sz="3400" u="sng" dirty="0">
                <a:solidFill>
                  <a:srgbClr val="F9FAFD"/>
                </a:solidFill>
                <a:latin typeface="Glacial Indifference" panose="020B0604020202020204" charset="0"/>
              </a:rPr>
              <a:t>appartenance réelle ou supposée à la religion musulmane</a:t>
            </a:r>
            <a:r>
              <a:rPr lang="fr-FR" sz="3400" dirty="0">
                <a:solidFill>
                  <a:srgbClr val="F9FAFD"/>
                </a:solidFill>
                <a:latin typeface="Glacial Indifference" panose="020B0604020202020204" charset="0"/>
              </a:rPr>
              <a:t>, qui peut se manifester par des actes violents, des propos stigmatisants ou des traitements inéquitables. En Occident, l’islamophobie touche tous les symboles visibles de l’Islam, particulièrement les lieux de culte et les </a:t>
            </a:r>
            <a:r>
              <a:rPr lang="fr-FR" sz="3400" u="sng" dirty="0">
                <a:solidFill>
                  <a:srgbClr val="F9FAFD"/>
                </a:solidFill>
                <a:latin typeface="Glacial Indifference" panose="020B0604020202020204" charset="0"/>
              </a:rPr>
              <a:t>femmes musulmanes</a:t>
            </a:r>
            <a:r>
              <a:rPr lang="fr-FR" sz="3400" dirty="0">
                <a:solidFill>
                  <a:srgbClr val="F9FAFD"/>
                </a:solidFill>
                <a:latin typeface="Glacial Indifference" panose="020B0604020202020204" charset="0"/>
              </a:rPr>
              <a:t> qui sont, elles, souvent exposées à une </a:t>
            </a:r>
            <a:r>
              <a:rPr lang="fr-FR" sz="3400" u="sng" dirty="0">
                <a:solidFill>
                  <a:srgbClr val="F9FAFD"/>
                </a:solidFill>
                <a:latin typeface="Glacial Indifference" panose="020B0604020202020204" charset="0"/>
              </a:rPr>
              <a:t>double discrimination sexiste et religieuse</a:t>
            </a:r>
            <a:r>
              <a:rPr lang="fr-FR" sz="3400" dirty="0">
                <a:solidFill>
                  <a:srgbClr val="F9FAFD"/>
                </a:solidFill>
                <a:latin typeface="Glacial Indifference" panose="020B0604020202020204" charset="0"/>
              </a:rPr>
              <a:t>. Certains médias et hommes politiques instrumentalisent cette discrimination pour donner une image négative de l’Islam et des musulmans ».</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Glossaire sur l’adaptation du discours religieux musulman en Occident</a:t>
            </a:r>
            <a:endPar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15497326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6CFD967-8082-444F-F345-9A189D39233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B83760B-3A9C-0433-6655-7CD5774F557E}"/>
              </a:ext>
            </a:extLst>
          </p:cNvPr>
          <p:cNvSpPr txBox="1"/>
          <p:nvPr/>
        </p:nvSpPr>
        <p:spPr>
          <a:xfrm>
            <a:off x="952500" y="114300"/>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Un guide pour l’islam en France</a:t>
            </a:r>
          </a:p>
        </p:txBody>
      </p:sp>
      <p:sp>
        <p:nvSpPr>
          <p:cNvPr id="7" name="TextBox 7">
            <a:extLst>
              <a:ext uri="{FF2B5EF4-FFF2-40B4-BE49-F238E27FC236}">
                <a16:creationId xmlns:a16="http://schemas.microsoft.com/office/drawing/2014/main" id="{99099AB3-28B0-92DF-1DD6-6D7947C0B6F5}"/>
              </a:ext>
            </a:extLst>
          </p:cNvPr>
          <p:cNvSpPr txBox="1"/>
          <p:nvPr/>
        </p:nvSpPr>
        <p:spPr>
          <a:xfrm>
            <a:off x="1028700" y="1295730"/>
            <a:ext cx="16306800" cy="9105570"/>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200"/>
              </a:spcAft>
              <a:buClrTx/>
              <a:buSzTx/>
              <a:buFontTx/>
              <a:buNone/>
              <a:tabLst/>
              <a:defRPr/>
            </a:pPr>
            <a:r>
              <a:rPr lang="fr-FR" sz="3600" u="sng" dirty="0">
                <a:solidFill>
                  <a:srgbClr val="F9FAFD"/>
                </a:solidFill>
                <a:latin typeface="Glacial Indifference" panose="020B0604020202020204" charset="0"/>
              </a:rPr>
              <a:t>Entrée « Islamophobie »</a:t>
            </a:r>
          </a:p>
          <a:p>
            <a:pPr marL="0" marR="0" lvl="0" indent="0" algn="just" defTabSz="914400" rtl="0" eaLnBrk="1" fontAlgn="auto" latinLnBrk="0" hangingPunct="1">
              <a:lnSpc>
                <a:spcPct val="110000"/>
              </a:lnSpc>
              <a:spcBef>
                <a:spcPts val="0"/>
              </a:spcBef>
              <a:spcAft>
                <a:spcPts val="1200"/>
              </a:spcAft>
              <a:buClrTx/>
              <a:buSzTx/>
              <a:buFontTx/>
              <a:buNone/>
              <a:tabLst/>
              <a:defRPr/>
            </a:pPr>
            <a:r>
              <a:rPr lang="fr-FR" sz="3400" dirty="0">
                <a:solidFill>
                  <a:srgbClr val="F9FAFD"/>
                </a:solidFill>
                <a:latin typeface="Glacial Indifference" panose="020B0604020202020204" charset="0"/>
              </a:rPr>
              <a:t>« </a:t>
            </a:r>
            <a:r>
              <a:rPr lang="fr-FR" sz="3300" u="sng" dirty="0">
                <a:solidFill>
                  <a:srgbClr val="F9FAFD"/>
                </a:solidFill>
                <a:latin typeface="Glacial Indifference" panose="020B0604020202020204" charset="0"/>
              </a:rPr>
              <a:t>Discrimination</a:t>
            </a:r>
            <a:endParaRPr lang="fr-FR" sz="3300" dirty="0">
              <a:solidFill>
                <a:srgbClr val="F9FAFD"/>
              </a:solidFill>
              <a:latin typeface="Glacial Indifference" panose="020B0604020202020204" charset="0"/>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lang="fr-FR" sz="3200" dirty="0">
                <a:solidFill>
                  <a:srgbClr val="F9FAFD"/>
                </a:solidFill>
                <a:latin typeface="Glacial Indifference" panose="020B0604020202020204" charset="0"/>
              </a:rPr>
              <a:t>En Occident, les citoyens de confession musulmane et les symboles de leur foi sont trop souvent la cible d’interprétations biaisées ou d’actes hostiles qui cherchent à attiser les tensions et à fracturer le tissu social. Ces comportements, bien que préjudiciables, émanent d’une minorité qui ne saurait être assimilée à l’ensemble des citoyens des pays concernés. En France, il est essentiel de rappeler que </a:t>
            </a:r>
            <a:r>
              <a:rPr lang="fr-FR" sz="3200" u="sng" dirty="0">
                <a:solidFill>
                  <a:srgbClr val="F9FAFD"/>
                </a:solidFill>
                <a:latin typeface="Glacial Indifference" panose="020B0604020202020204" charset="0"/>
              </a:rPr>
              <a:t>ces actes vont à l’encontre des principes fondamentaux de la République, fondée sur l’égalité et la liberté de conscience</a:t>
            </a:r>
            <a:r>
              <a:rPr lang="fr-FR" sz="3200" dirty="0">
                <a:solidFill>
                  <a:srgbClr val="F9FAFD"/>
                </a:solidFill>
                <a:latin typeface="Glacial Indifference" panose="020B0604020202020204"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lang="fr-FR" sz="3200" u="sng" dirty="0">
                <a:solidFill>
                  <a:srgbClr val="F9FAFD"/>
                </a:solidFill>
                <a:latin typeface="Glacial Indifference" panose="020B0604020202020204" charset="0"/>
              </a:rPr>
              <a:t>La discrimination, définie comme un traitement défavorable envers une personne ou un groupe en raison de son origine, de sa religion, de son apparence physique ou de tout autre critère prohibé par la loi, constitue un délit</a:t>
            </a:r>
            <a:r>
              <a:rPr lang="fr-FR" sz="3200" dirty="0">
                <a:solidFill>
                  <a:srgbClr val="F9FAFD"/>
                </a:solidFill>
                <a:latin typeface="Glacial Indifference" panose="020B0604020202020204" charset="0"/>
              </a:rPr>
              <a:t>. Elle est strictement interdite par un ensemble de textes législatifs et internationaux garantissant l’égalité de tous devant la loi.</a:t>
            </a:r>
          </a:p>
          <a:p>
            <a:pPr marL="0" marR="0" lvl="0" indent="0" algn="just" defTabSz="914400" rtl="0" eaLnBrk="1" fontAlgn="auto" latinLnBrk="0" hangingPunct="1">
              <a:lnSpc>
                <a:spcPct val="110000"/>
              </a:lnSpc>
              <a:spcBef>
                <a:spcPts val="0"/>
              </a:spcBef>
              <a:spcAft>
                <a:spcPts val="600"/>
              </a:spcAft>
              <a:buClrTx/>
              <a:buSzTx/>
              <a:buFontTx/>
              <a:buNone/>
              <a:tabLst/>
              <a:defRPr/>
            </a:pPr>
            <a:r>
              <a:rPr lang="fr-FR" sz="3200" u="sng" dirty="0">
                <a:solidFill>
                  <a:srgbClr val="F9FAFD"/>
                </a:solidFill>
                <a:latin typeface="Glacial Indifference" panose="020B0604020202020204" charset="0"/>
              </a:rPr>
              <a:t>L’égalité devant la loi</a:t>
            </a:r>
            <a:r>
              <a:rPr lang="fr-FR" sz="3200" dirty="0">
                <a:solidFill>
                  <a:srgbClr val="F9FAFD"/>
                </a:solidFill>
                <a:latin typeface="Glacial Indifference" panose="020B0604020202020204" charset="0"/>
              </a:rPr>
              <a:t> constitue le socle du droit républicain. Il ne s’agit pas d’un privilège ou d’un droit parmi d’autres, mais bien du </a:t>
            </a:r>
            <a:r>
              <a:rPr lang="fr-FR" sz="3200" u="sng" dirty="0">
                <a:solidFill>
                  <a:srgbClr val="F9FAFD"/>
                </a:solidFill>
                <a:latin typeface="Glacial Indifference" panose="020B0604020202020204" charset="0"/>
              </a:rPr>
              <a:t>principe fondamental</a:t>
            </a:r>
            <a:r>
              <a:rPr lang="fr-FR" sz="3200" dirty="0">
                <a:solidFill>
                  <a:srgbClr val="F9FAFD"/>
                </a:solidFill>
                <a:latin typeface="Glacial Indifference" panose="020B0604020202020204" charset="0"/>
              </a:rPr>
              <a:t> garantissant à chacun une égale dignité et une protection équitable de ses libertés et de ses droits »</a:t>
            </a:r>
            <a:r>
              <a:rPr lang="fr-FR" sz="3300" dirty="0">
                <a:solidFill>
                  <a:srgbClr val="F9FAFD"/>
                </a:solidFill>
                <a:latin typeface="Glacial Indifference" panose="020B0604020202020204" charset="0"/>
              </a:rPr>
              <a:t>.</a:t>
            </a:r>
            <a:endPar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Glossaire sur l’adaptation du discours religieux musulman en Occident</a:t>
            </a:r>
            <a:endPar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1060238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6CFD967-8082-444F-F345-9A189D39233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B83760B-3A9C-0433-6655-7CD5774F557E}"/>
              </a:ext>
            </a:extLst>
          </p:cNvPr>
          <p:cNvSpPr txBox="1"/>
          <p:nvPr/>
        </p:nvSpPr>
        <p:spPr>
          <a:xfrm>
            <a:off x="952500" y="647700"/>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Un guide pour l’islam en France</a:t>
            </a:r>
          </a:p>
        </p:txBody>
      </p:sp>
      <p:sp>
        <p:nvSpPr>
          <p:cNvPr id="7" name="TextBox 7">
            <a:extLst>
              <a:ext uri="{FF2B5EF4-FFF2-40B4-BE49-F238E27FC236}">
                <a16:creationId xmlns:a16="http://schemas.microsoft.com/office/drawing/2014/main" id="{99099AB3-28B0-92DF-1DD6-6D7947C0B6F5}"/>
              </a:ext>
            </a:extLst>
          </p:cNvPr>
          <p:cNvSpPr txBox="1"/>
          <p:nvPr/>
        </p:nvSpPr>
        <p:spPr>
          <a:xfrm>
            <a:off x="1028700" y="2182163"/>
            <a:ext cx="16192500" cy="6240170"/>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800"/>
              </a:spcAft>
              <a:buClrTx/>
              <a:buSzTx/>
              <a:buFontTx/>
              <a:buNone/>
              <a:tabLst/>
              <a:defRPr/>
            </a:pPr>
            <a:r>
              <a:rPr lang="fr-FR" sz="3600" u="sng" dirty="0">
                <a:solidFill>
                  <a:srgbClr val="F9FAFD"/>
                </a:solidFill>
                <a:latin typeface="Glacial Indifference" panose="020B0604020202020204" charset="0"/>
              </a:rPr>
              <a:t>Entrée « Islamophobie »</a:t>
            </a:r>
          </a:p>
          <a:p>
            <a:pPr marL="0" marR="0" lvl="0" indent="0" algn="just" defTabSz="914400" rtl="0" eaLnBrk="1" fontAlgn="auto" latinLnBrk="0" hangingPunct="1">
              <a:lnSpc>
                <a:spcPct val="110000"/>
              </a:lnSpc>
              <a:spcBef>
                <a:spcPts val="0"/>
              </a:spcBef>
              <a:spcAft>
                <a:spcPts val="1200"/>
              </a:spcAft>
              <a:buClrTx/>
              <a:buSzTx/>
              <a:buFontTx/>
              <a:buNone/>
              <a:tabLst/>
              <a:defRPr/>
            </a:pPr>
            <a:r>
              <a:rPr lang="fr-FR" sz="3400" dirty="0">
                <a:solidFill>
                  <a:srgbClr val="F9FAFD"/>
                </a:solidFill>
                <a:latin typeface="Glacial Indifference" panose="020B0604020202020204" charset="0"/>
              </a:rPr>
              <a:t>« </a:t>
            </a:r>
            <a:r>
              <a:rPr lang="fr-FR" sz="3300" u="sng" dirty="0">
                <a:solidFill>
                  <a:srgbClr val="F9FAFD"/>
                </a:solidFill>
                <a:latin typeface="Glacial Indifference" panose="020B0604020202020204" charset="0"/>
              </a:rPr>
              <a:t>Les sources du droit à l’égalité devant la loi</a:t>
            </a:r>
            <a:endParaRPr lang="fr-FR" sz="3300" dirty="0">
              <a:solidFill>
                <a:srgbClr val="F9FAFD"/>
              </a:solidFill>
              <a:latin typeface="Glacial Indifference" panose="020B0604020202020204" charset="0"/>
            </a:endParaRPr>
          </a:p>
          <a:p>
            <a:pPr marL="0" marR="0" lvl="0" indent="0" algn="just" defTabSz="914400" rtl="0" eaLnBrk="1" fontAlgn="auto" latinLnBrk="0" hangingPunct="1">
              <a:lnSpc>
                <a:spcPct val="110000"/>
              </a:lnSpc>
              <a:spcBef>
                <a:spcPts val="0"/>
              </a:spcBef>
              <a:spcAft>
                <a:spcPts val="1200"/>
              </a:spcAft>
              <a:buClrTx/>
              <a:buSzTx/>
              <a:buFontTx/>
              <a:buNone/>
              <a:tabLst/>
              <a:defRPr/>
            </a:pPr>
            <a:r>
              <a:rPr lang="fr-FR" sz="3200" u="sng" dirty="0">
                <a:solidFill>
                  <a:srgbClr val="F9FAFD"/>
                </a:solidFill>
                <a:latin typeface="Glacial Indifference" panose="020B0604020202020204" charset="0"/>
              </a:rPr>
              <a:t>En droit interne français</a:t>
            </a:r>
          </a:p>
          <a:p>
            <a:pPr marL="457200" marR="0" lvl="0" indent="-457200" algn="just"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lang="fr-FR" sz="3200" dirty="0">
                <a:solidFill>
                  <a:srgbClr val="F9FAFD"/>
                </a:solidFill>
                <a:latin typeface="Glacial Indifference" panose="020B0604020202020204" charset="0"/>
              </a:rPr>
              <a:t>La </a:t>
            </a:r>
            <a:r>
              <a:rPr lang="fr-FR" sz="3200" u="sng" dirty="0">
                <a:solidFill>
                  <a:srgbClr val="F9FAFD"/>
                </a:solidFill>
                <a:latin typeface="Glacial Indifference" panose="020B0604020202020204" charset="0"/>
              </a:rPr>
              <a:t>Déclaration des droits de l’homme et du citoyen de 1789</a:t>
            </a:r>
            <a:r>
              <a:rPr lang="fr-FR" sz="3200" dirty="0">
                <a:solidFill>
                  <a:srgbClr val="F9FAFD"/>
                </a:solidFill>
                <a:latin typeface="Glacial Indifference" panose="020B0604020202020204" charset="0"/>
              </a:rPr>
              <a:t>, proclame dans son article 1</a:t>
            </a:r>
            <a:r>
              <a:rPr lang="fr-FR" sz="3200" baseline="30000" dirty="0">
                <a:solidFill>
                  <a:srgbClr val="F9FAFD"/>
                </a:solidFill>
                <a:latin typeface="Glacial Indifference" panose="020B0604020202020204" charset="0"/>
              </a:rPr>
              <a:t>er</a:t>
            </a:r>
            <a:r>
              <a:rPr lang="fr-FR" sz="3200" dirty="0">
                <a:solidFill>
                  <a:srgbClr val="F9FAFD"/>
                </a:solidFill>
                <a:latin typeface="Glacial Indifference" panose="020B0604020202020204" charset="0"/>
              </a:rPr>
              <a:t> : "Les hommes naissent et demeurent libres et égaux en droits"</a:t>
            </a:r>
          </a:p>
          <a:p>
            <a:pPr marL="457200" marR="0" lvl="0" indent="-457200" algn="just"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lang="fr-FR" sz="3200" dirty="0">
                <a:solidFill>
                  <a:srgbClr val="F9FAFD"/>
                </a:solidFill>
                <a:latin typeface="Glacial Indifference" panose="020B0604020202020204" charset="0"/>
              </a:rPr>
              <a:t>La </a:t>
            </a:r>
            <a:r>
              <a:rPr lang="fr-FR" sz="3200" u="sng" dirty="0">
                <a:solidFill>
                  <a:srgbClr val="F9FAFD"/>
                </a:solidFill>
                <a:latin typeface="Glacial Indifference" panose="020B0604020202020204" charset="0"/>
              </a:rPr>
              <a:t>Constitution française</a:t>
            </a:r>
            <a:r>
              <a:rPr lang="fr-FR" sz="3200" dirty="0">
                <a:solidFill>
                  <a:srgbClr val="F9FAFD"/>
                </a:solidFill>
                <a:latin typeface="Glacial Indifference" panose="020B0604020202020204" charset="0"/>
              </a:rPr>
              <a:t> [de 1958, art. 1] consacre l’égalité de tous les citoyens sans distinction d’origine ou de religion.</a:t>
            </a:r>
          </a:p>
          <a:p>
            <a:pPr marL="457200" marR="0" lvl="0" indent="-457200" algn="just" defTabSz="914400" rtl="0" eaLnBrk="1" fontAlgn="auto" latinLnBrk="0" hangingPunct="1">
              <a:lnSpc>
                <a:spcPct val="110000"/>
              </a:lnSpc>
              <a:spcBef>
                <a:spcPts val="0"/>
              </a:spcBef>
              <a:spcAft>
                <a:spcPts val="1200"/>
              </a:spcAft>
              <a:buClrTx/>
              <a:buSzTx/>
              <a:buFont typeface="Arial" panose="020B0604020202020204" pitchFamily="34" charset="0"/>
              <a:buChar char="•"/>
              <a:tabLst/>
              <a:defRPr/>
            </a:pPr>
            <a:r>
              <a:rPr lang="fr-FR" sz="3200" dirty="0">
                <a:solidFill>
                  <a:srgbClr val="F9FAFD"/>
                </a:solidFill>
                <a:latin typeface="Glacial Indifference" panose="020B0604020202020204" charset="0"/>
              </a:rPr>
              <a:t>Le </a:t>
            </a:r>
            <a:r>
              <a:rPr lang="fr-FR" sz="3200" u="sng" dirty="0">
                <a:solidFill>
                  <a:srgbClr val="F9FAFD"/>
                </a:solidFill>
                <a:latin typeface="Glacial Indifference" panose="020B0604020202020204" charset="0"/>
              </a:rPr>
              <a:t>Code pénal</a:t>
            </a:r>
            <a:r>
              <a:rPr lang="fr-FR" sz="3200" dirty="0">
                <a:solidFill>
                  <a:srgbClr val="F9FAFD"/>
                </a:solidFill>
                <a:latin typeface="Glacial Indifference" panose="020B0604020202020204" charset="0"/>
              </a:rPr>
              <a:t> punit les discriminations en matière d’emploi, d’accès au logement, aux services publics et aux biens et services »</a:t>
            </a:r>
            <a:r>
              <a:rPr lang="fr-FR" sz="3300" dirty="0">
                <a:solidFill>
                  <a:srgbClr val="F9FAFD"/>
                </a:solidFill>
                <a:latin typeface="Glacial Indifference" panose="020B0604020202020204" charset="0"/>
              </a:rPr>
              <a:t>.</a:t>
            </a:r>
            <a:endPar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Glossaire sur l’adaptation du discours religieux musulman en Occident</a:t>
            </a:r>
            <a:endPar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33284315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6CFD967-8082-444F-F345-9A189D39233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B83760B-3A9C-0433-6655-7CD5774F557E}"/>
              </a:ext>
            </a:extLst>
          </p:cNvPr>
          <p:cNvSpPr txBox="1"/>
          <p:nvPr/>
        </p:nvSpPr>
        <p:spPr>
          <a:xfrm>
            <a:off x="952500" y="114300"/>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Un guide pour l’islam en France</a:t>
            </a:r>
          </a:p>
        </p:txBody>
      </p:sp>
      <p:sp>
        <p:nvSpPr>
          <p:cNvPr id="7" name="TextBox 7">
            <a:extLst>
              <a:ext uri="{FF2B5EF4-FFF2-40B4-BE49-F238E27FC236}">
                <a16:creationId xmlns:a16="http://schemas.microsoft.com/office/drawing/2014/main" id="{99099AB3-28B0-92DF-1DD6-6D7947C0B6F5}"/>
              </a:ext>
            </a:extLst>
          </p:cNvPr>
          <p:cNvSpPr txBox="1"/>
          <p:nvPr/>
        </p:nvSpPr>
        <p:spPr>
          <a:xfrm>
            <a:off x="1028700" y="1219530"/>
            <a:ext cx="16192500" cy="9105570"/>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200"/>
              </a:spcAft>
              <a:buClrTx/>
              <a:buSzTx/>
              <a:buFontTx/>
              <a:buNone/>
              <a:tabLst/>
              <a:defRPr/>
            </a:pPr>
            <a:r>
              <a:rPr lang="fr-FR" sz="3600" u="sng" dirty="0">
                <a:solidFill>
                  <a:srgbClr val="F9FAFD"/>
                </a:solidFill>
                <a:latin typeface="Glacial Indifference" panose="020B0604020202020204" charset="0"/>
              </a:rPr>
              <a:t>Entrée « Islamophobie »</a:t>
            </a:r>
          </a:p>
          <a:p>
            <a:pPr marL="0" marR="0" lvl="0" indent="0" algn="just" defTabSz="914400" rtl="0" eaLnBrk="1" fontAlgn="auto" latinLnBrk="0" hangingPunct="1">
              <a:lnSpc>
                <a:spcPct val="110000"/>
              </a:lnSpc>
              <a:spcBef>
                <a:spcPts val="0"/>
              </a:spcBef>
              <a:spcAft>
                <a:spcPts val="1200"/>
              </a:spcAft>
              <a:buClrTx/>
              <a:buSzTx/>
              <a:buFontTx/>
              <a:buNone/>
              <a:tabLst/>
              <a:defRPr/>
            </a:pPr>
            <a:r>
              <a:rPr lang="fr-FR" sz="3400" dirty="0">
                <a:solidFill>
                  <a:srgbClr val="F9FAFD"/>
                </a:solidFill>
                <a:latin typeface="Glacial Indifference" panose="020B0604020202020204" charset="0"/>
              </a:rPr>
              <a:t>« </a:t>
            </a:r>
            <a:r>
              <a:rPr lang="fr-FR" sz="3200" u="sng" dirty="0">
                <a:solidFill>
                  <a:srgbClr val="F9FAFD"/>
                </a:solidFill>
                <a:latin typeface="Glacial Indifference" panose="020B0604020202020204" charset="0"/>
              </a:rPr>
              <a:t>En droit international et européen</a:t>
            </a:r>
            <a:endParaRPr lang="fr-FR" sz="3200" dirty="0">
              <a:solidFill>
                <a:srgbClr val="F9FAFD"/>
              </a:solidFill>
              <a:latin typeface="Glacial Indifference" panose="020B0604020202020204" charset="0"/>
            </a:endParaRPr>
          </a:p>
          <a:p>
            <a:pPr marL="457200" marR="0" lvl="0" indent="-457200" algn="just"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fr-FR" sz="3200" dirty="0">
                <a:solidFill>
                  <a:srgbClr val="F9FAFD"/>
                </a:solidFill>
                <a:latin typeface="Glacial Indifference" panose="020B0604020202020204" charset="0"/>
              </a:rPr>
              <a:t>Les pactes des Nations unies relatifs aux droits civils et politiques ainsi qu’aux droits économiques, sociaux et culturels.</a:t>
            </a:r>
          </a:p>
          <a:p>
            <a:pPr marL="457200" marR="0" lvl="0" indent="-457200" algn="just"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fr-FR" sz="3200" dirty="0">
                <a:solidFill>
                  <a:srgbClr val="F9FAFD"/>
                </a:solidFill>
                <a:latin typeface="Glacial Indifference" panose="020B0604020202020204" charset="0"/>
              </a:rPr>
              <a:t>La Convention internationale sur l’élimination de toutes les formes de discrimination raciale.</a:t>
            </a:r>
          </a:p>
          <a:p>
            <a:pPr marL="457200" marR="0" lvl="0" indent="-457200" algn="just"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fr-FR" sz="3200" dirty="0">
                <a:solidFill>
                  <a:srgbClr val="F9FAFD"/>
                </a:solidFill>
                <a:latin typeface="Glacial Indifference" panose="020B0604020202020204" charset="0"/>
              </a:rPr>
              <a:t>La Convention n°111 de l’Organisation internationale du travail (OIT) interdit la discrimination en matière d’emploi et de travail.</a:t>
            </a:r>
          </a:p>
          <a:p>
            <a:pPr marL="457200" marR="0" lvl="0" indent="-457200" algn="just"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fr-FR" sz="3200" dirty="0">
                <a:solidFill>
                  <a:srgbClr val="F9FAFD"/>
                </a:solidFill>
                <a:latin typeface="Glacial Indifference" panose="020B0604020202020204" charset="0"/>
              </a:rPr>
              <a:t>La Convention européenne de sauvegarde des droits de l’homme et des libertés fondamentales garantit à chacun le droit au respect de sa liberté de pensée, de conscience et de religion.</a:t>
            </a:r>
          </a:p>
          <a:p>
            <a:pPr marL="0" marR="0" lvl="0" indent="0" algn="just" defTabSz="914400" rtl="0" eaLnBrk="1" fontAlgn="auto" latinLnBrk="0" hangingPunct="1">
              <a:lnSpc>
                <a:spcPct val="110000"/>
              </a:lnSpc>
              <a:spcBef>
                <a:spcPts val="0"/>
              </a:spcBef>
              <a:spcAft>
                <a:spcPts val="1200"/>
              </a:spcAft>
              <a:buClrTx/>
              <a:buSzTx/>
              <a:buFontTx/>
              <a:buNone/>
              <a:tabLst/>
              <a:defRPr/>
            </a:pPr>
            <a:r>
              <a:rPr lang="fr-FR" sz="3200" u="sng" dirty="0">
                <a:solidFill>
                  <a:srgbClr val="F9FAFD"/>
                </a:solidFill>
                <a:latin typeface="Glacial Indifference" panose="020B0604020202020204" charset="0"/>
              </a:rPr>
              <a:t>Ces instruments juridiques affirment la nécessité de lutter activement contre toutes les formes de discrimination, y compris celles fondées sur la religion</a:t>
            </a:r>
            <a:r>
              <a:rPr lang="fr-FR" sz="3200" dirty="0">
                <a:solidFill>
                  <a:srgbClr val="F9FAFD"/>
                </a:solidFill>
                <a:latin typeface="Glacial Indifference" panose="020B0604020202020204" charset="0"/>
              </a:rPr>
              <a:t>. La protection des citoyens, quelle que soit leur confession, relève ainsi d’un impératif démocratique visant à préserver la cohésion sociale et les valeurs républicaines de liberté, d’égalité et de fraternité »</a:t>
            </a:r>
            <a:r>
              <a:rPr lang="fr-FR" sz="3300" dirty="0">
                <a:solidFill>
                  <a:srgbClr val="F9FAFD"/>
                </a:solidFill>
                <a:latin typeface="Glacial Indifference" panose="020B0604020202020204" charset="0"/>
              </a:rPr>
              <a:t>.</a:t>
            </a:r>
            <a:endPar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Glossaire sur l’adaptation du discours religieux musulman en Occident</a:t>
            </a:r>
            <a:endPar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11758364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6CFD967-8082-444F-F345-9A189D39233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B83760B-3A9C-0433-6655-7CD5774F557E}"/>
              </a:ext>
            </a:extLst>
          </p:cNvPr>
          <p:cNvSpPr txBox="1"/>
          <p:nvPr/>
        </p:nvSpPr>
        <p:spPr>
          <a:xfrm>
            <a:off x="952500" y="1043186"/>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Un guide pour l’islam en France</a:t>
            </a:r>
          </a:p>
        </p:txBody>
      </p:sp>
      <p:sp>
        <p:nvSpPr>
          <p:cNvPr id="7" name="TextBox 7">
            <a:extLst>
              <a:ext uri="{FF2B5EF4-FFF2-40B4-BE49-F238E27FC236}">
                <a16:creationId xmlns:a16="http://schemas.microsoft.com/office/drawing/2014/main" id="{99099AB3-28B0-92DF-1DD6-6D7947C0B6F5}"/>
              </a:ext>
            </a:extLst>
          </p:cNvPr>
          <p:cNvSpPr txBox="1"/>
          <p:nvPr/>
        </p:nvSpPr>
        <p:spPr>
          <a:xfrm>
            <a:off x="1028700" y="2781300"/>
            <a:ext cx="16192500" cy="3773341"/>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2400"/>
              </a:spcAft>
              <a:buClrTx/>
              <a:buSzTx/>
              <a:buFontTx/>
              <a:buNone/>
              <a:tabLst/>
              <a:defRPr/>
            </a:pPr>
            <a:r>
              <a:rPr lang="fr-FR" sz="3600" u="sng" dirty="0">
                <a:solidFill>
                  <a:srgbClr val="F9FAFD"/>
                </a:solidFill>
                <a:latin typeface="Glacial Indifference" panose="020B0604020202020204" charset="0"/>
              </a:rPr>
              <a:t>Entrée « Musulmanophobie »</a:t>
            </a:r>
          </a:p>
          <a:p>
            <a:pPr marL="0" marR="0" lvl="0" indent="0" algn="just" defTabSz="914400" rtl="0" eaLnBrk="1" fontAlgn="auto" latinLnBrk="0" hangingPunct="1">
              <a:lnSpc>
                <a:spcPct val="110000"/>
              </a:lnSpc>
              <a:spcBef>
                <a:spcPts val="0"/>
              </a:spcBef>
              <a:spcAft>
                <a:spcPts val="1200"/>
              </a:spcAft>
              <a:buClrTx/>
              <a:buSzTx/>
              <a:buFontTx/>
              <a:buNone/>
              <a:tabLst/>
              <a:defRPr/>
            </a:pPr>
            <a:r>
              <a:rPr lang="fr-FR" sz="3400" dirty="0">
                <a:solidFill>
                  <a:srgbClr val="F9FAFD"/>
                </a:solidFill>
                <a:latin typeface="Glacial Indifference" panose="020B0604020202020204" charset="0"/>
              </a:rPr>
              <a:t>« La </a:t>
            </a:r>
            <a:r>
              <a:rPr lang="fr-FR" sz="3400" i="1" dirty="0">
                <a:solidFill>
                  <a:srgbClr val="F9FAFD"/>
                </a:solidFill>
                <a:latin typeface="Glacial Indifference" panose="020B0604020202020204" charset="0"/>
              </a:rPr>
              <a:t>musulmanophobie</a:t>
            </a:r>
            <a:r>
              <a:rPr lang="fr-FR" sz="3400" dirty="0">
                <a:solidFill>
                  <a:srgbClr val="F9FAFD"/>
                </a:solidFill>
                <a:latin typeface="Glacial Indifference" panose="020B0604020202020204" charset="0"/>
              </a:rPr>
              <a:t> désigne l’ensemble des attitudes, propos ou </a:t>
            </a:r>
            <a:r>
              <a:rPr lang="fr-FR" sz="3400" u="sng" dirty="0">
                <a:solidFill>
                  <a:srgbClr val="F9FAFD"/>
                </a:solidFill>
                <a:latin typeface="Glacial Indifference" panose="020B0604020202020204" charset="0"/>
              </a:rPr>
              <a:t>actes de rejet, de haine ou de discrimination dirigés spécifiquement contre les personnes de confession musulmane ou perçues comme telles</a:t>
            </a:r>
            <a:r>
              <a:rPr lang="fr-FR" sz="3400" dirty="0">
                <a:solidFill>
                  <a:srgbClr val="F9FAFD"/>
                </a:solidFill>
                <a:latin typeface="Glacial Indifference" panose="020B0604020202020204" charset="0"/>
              </a:rPr>
              <a:t>, en raison de leur appartenance religieuse réelle ou supposée ».</a:t>
            </a: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Glossaire sur l’adaptation du discours religieux musulman en Occident</a:t>
            </a:r>
            <a:endPar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65913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6CFD967-8082-444F-F345-9A189D39233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B83760B-3A9C-0433-6655-7CD5774F557E}"/>
              </a:ext>
            </a:extLst>
          </p:cNvPr>
          <p:cNvSpPr txBox="1"/>
          <p:nvPr/>
        </p:nvSpPr>
        <p:spPr>
          <a:xfrm>
            <a:off x="1028700" y="419100"/>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Un guide pour l’islam en France</a:t>
            </a:r>
          </a:p>
        </p:txBody>
      </p:sp>
      <p:sp>
        <p:nvSpPr>
          <p:cNvPr id="7" name="TextBox 7">
            <a:extLst>
              <a:ext uri="{FF2B5EF4-FFF2-40B4-BE49-F238E27FC236}">
                <a16:creationId xmlns:a16="http://schemas.microsoft.com/office/drawing/2014/main" id="{99099AB3-28B0-92DF-1DD6-6D7947C0B6F5}"/>
              </a:ext>
            </a:extLst>
          </p:cNvPr>
          <p:cNvSpPr txBox="1"/>
          <p:nvPr/>
        </p:nvSpPr>
        <p:spPr>
          <a:xfrm>
            <a:off x="1028700" y="1866900"/>
            <a:ext cx="16192500" cy="8457700"/>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lang="fr-FR" sz="3300" dirty="0">
                <a:solidFill>
                  <a:srgbClr val="F9FAFD"/>
                </a:solidFill>
                <a:latin typeface="Glacial Indifference" panose="020B0604020202020204" charset="0"/>
              </a:rPr>
              <a:t>« L’idée lui trottait dans la tête depuis son arrivée à la tête de la Grande Mosquée de Paris, en 2020. Quelques années, des centaines d’heures d’audition, de consultations et de réflexions plus tard, les équipes de Chems-Eddine Hafiz, le recteur de ce lieu de culte musulman emblématique de la capitale, présentent, mardi 10 février, leur guide, intitulé </a:t>
            </a:r>
            <a:r>
              <a:rPr lang="fr-FR" sz="3300" i="1" u="sng" dirty="0">
                <a:solidFill>
                  <a:srgbClr val="F9FAFD"/>
                </a:solidFill>
                <a:latin typeface="Glacial Indifference" panose="020B0604020202020204" charset="0"/>
              </a:rPr>
              <a:t>Musulmans en Occident</a:t>
            </a:r>
            <a:r>
              <a:rPr lang="fr-FR" sz="3300" dirty="0">
                <a:solidFill>
                  <a:srgbClr val="F9FAFD"/>
                </a:solidFill>
                <a:latin typeface="Glacial Indifference" panose="020B0604020202020204" charset="0"/>
              </a:rPr>
              <a:t>, pour </a:t>
            </a:r>
            <a:r>
              <a:rPr lang="fr-FR" sz="3300" u="sng" dirty="0">
                <a:solidFill>
                  <a:srgbClr val="F9FAFD"/>
                </a:solidFill>
                <a:latin typeface="Glacial Indifference" panose="020B0604020202020204" charset="0"/>
              </a:rPr>
              <a:t>adapter le discours religieux musulman à la société et à la culture françaises</a:t>
            </a:r>
            <a:r>
              <a:rPr lang="fr-FR" sz="3300" dirty="0">
                <a:solidFill>
                  <a:srgbClr val="F9FAFD"/>
                </a:solidFill>
                <a:latin typeface="Glacial Indifference" panose="020B0604020202020204" charset="0"/>
              </a:rPr>
              <a:t>. Une somme de 1000 pages présentée comme une sorte de "code de la route" afin que les musulmans, explique M. Hafiz, puissent vivre sereinement leur foi dans l’Hexagone.</a:t>
            </a:r>
          </a:p>
          <a:p>
            <a:pPr marL="0" marR="0" lvl="0" indent="0" algn="just" defTabSz="914400" rtl="0" eaLnBrk="1" fontAlgn="auto" latinLnBrk="0" hangingPunct="1">
              <a:lnSpc>
                <a:spcPct val="110000"/>
              </a:lnSpc>
              <a:spcBef>
                <a:spcPts val="0"/>
              </a:spcBef>
              <a:spcAft>
                <a:spcPts val="0"/>
              </a:spcAft>
              <a:buClrTx/>
              <a:buSzTx/>
              <a:buFontTx/>
              <a:buNone/>
              <a:tabLst/>
              <a:defRPr/>
            </a:pPr>
            <a:r>
              <a:rPr lang="fr-FR" sz="3300" dirty="0">
                <a:solidFill>
                  <a:srgbClr val="F9FAFD"/>
                </a:solidFill>
                <a:latin typeface="Glacial Indifference" panose="020B0604020202020204" charset="0"/>
              </a:rPr>
              <a:t>À l’origine du projet, explique le recteur de la mosquée, il y a ce qu’il perçoit comme "une </a:t>
            </a:r>
            <a:r>
              <a:rPr lang="fr-FR" sz="3300" u="sng" dirty="0">
                <a:solidFill>
                  <a:srgbClr val="F9FAFD"/>
                </a:solidFill>
                <a:latin typeface="Glacial Indifference" panose="020B0604020202020204" charset="0"/>
              </a:rPr>
              <a:t>image désastreuse de l’islam</a:t>
            </a:r>
            <a:r>
              <a:rPr lang="fr-FR" sz="3300" dirty="0">
                <a:solidFill>
                  <a:srgbClr val="F9FAFD"/>
                </a:solidFill>
                <a:latin typeface="Glacial Indifference" panose="020B0604020202020204" charset="0"/>
              </a:rPr>
              <a:t>" auprès de l’opinion publique. </a:t>
            </a:r>
            <a:r>
              <a:rPr lang="fr-FR" sz="3300" u="sng" dirty="0">
                <a:solidFill>
                  <a:srgbClr val="F9FAFD"/>
                </a:solidFill>
                <a:latin typeface="Glacial Indifference" panose="020B0604020202020204" charset="0"/>
              </a:rPr>
              <a:t>Le pays sort d’une décennie régulièrement marquée par les attentats islamistes</a:t>
            </a:r>
            <a:r>
              <a:rPr lang="fr-FR" sz="3300" dirty="0">
                <a:solidFill>
                  <a:srgbClr val="F9FAFD"/>
                </a:solidFill>
                <a:latin typeface="Glacial Indifference" panose="020B0604020202020204" charset="0"/>
              </a:rPr>
              <a:t> et l’utilisation par les terroristes de la religion pour justifier leurs attaques. Avec, à la clé, perçoit-il, de nombreux amalgames dont peuvent être victimes les musulmans pratiquants, entrés malgré eux dans une ère du soupçon ».</a:t>
            </a:r>
            <a:endPar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Monde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9 février 2026</a:t>
            </a:r>
          </a:p>
        </p:txBody>
      </p:sp>
    </p:spTree>
    <p:extLst>
      <p:ext uri="{BB962C8B-B14F-4D97-AF65-F5344CB8AC3E}">
        <p14:creationId xmlns:p14="http://schemas.microsoft.com/office/powerpoint/2010/main" val="1525364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6CFD967-8082-444F-F345-9A189D39233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B83760B-3A9C-0433-6655-7CD5774F557E}"/>
              </a:ext>
            </a:extLst>
          </p:cNvPr>
          <p:cNvSpPr txBox="1"/>
          <p:nvPr/>
        </p:nvSpPr>
        <p:spPr>
          <a:xfrm>
            <a:off x="952500" y="128786"/>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Un guide pour l’islam en France</a:t>
            </a:r>
          </a:p>
        </p:txBody>
      </p:sp>
      <p:sp>
        <p:nvSpPr>
          <p:cNvPr id="7" name="TextBox 7">
            <a:extLst>
              <a:ext uri="{FF2B5EF4-FFF2-40B4-BE49-F238E27FC236}">
                <a16:creationId xmlns:a16="http://schemas.microsoft.com/office/drawing/2014/main" id="{99099AB3-28B0-92DF-1DD6-6D7947C0B6F5}"/>
              </a:ext>
            </a:extLst>
          </p:cNvPr>
          <p:cNvSpPr txBox="1"/>
          <p:nvPr/>
        </p:nvSpPr>
        <p:spPr>
          <a:xfrm>
            <a:off x="1028700" y="1562100"/>
            <a:ext cx="16192500" cy="8571577"/>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2400"/>
              </a:spcAft>
              <a:buClrTx/>
              <a:buSzTx/>
              <a:buFontTx/>
              <a:buNone/>
              <a:tabLst/>
              <a:defRPr/>
            </a:pPr>
            <a:r>
              <a:rPr lang="fr-FR" sz="3600" u="sng" dirty="0">
                <a:solidFill>
                  <a:srgbClr val="F9FAFD"/>
                </a:solidFill>
                <a:latin typeface="Glacial Indifference" panose="020B0604020202020204" charset="0"/>
              </a:rPr>
              <a:t>Entrée « Musulmanophobie »</a:t>
            </a:r>
          </a:p>
          <a:p>
            <a:pPr marL="0" marR="0" lvl="0" indent="0" algn="just" defTabSz="914400" rtl="0" eaLnBrk="1" fontAlgn="auto" latinLnBrk="0" hangingPunct="1">
              <a:lnSpc>
                <a:spcPct val="110000"/>
              </a:lnSpc>
              <a:spcBef>
                <a:spcPts val="0"/>
              </a:spcBef>
              <a:spcAft>
                <a:spcPts val="1200"/>
              </a:spcAft>
              <a:buClrTx/>
              <a:buSzTx/>
              <a:buFontTx/>
              <a:buNone/>
              <a:tabLst/>
              <a:defRPr/>
            </a:pPr>
            <a:r>
              <a:rPr lang="fr-FR" sz="3400" dirty="0">
                <a:solidFill>
                  <a:srgbClr val="F9FAFD"/>
                </a:solidFill>
                <a:latin typeface="Glacial Indifference" panose="020B0604020202020204" charset="0"/>
              </a:rPr>
              <a:t>« </a:t>
            </a:r>
            <a:r>
              <a:rPr lang="fr-FR" sz="3400" u="sng" dirty="0">
                <a:solidFill>
                  <a:srgbClr val="F9FAFD"/>
                </a:solidFill>
                <a:latin typeface="Glacial Indifference" panose="020B0604020202020204" charset="0"/>
              </a:rPr>
              <a:t>Origine et usage</a:t>
            </a:r>
          </a:p>
          <a:p>
            <a:pPr marL="0" marR="0" lvl="0" indent="0" algn="just" defTabSz="914400" rtl="0" eaLnBrk="1" fontAlgn="auto" latinLnBrk="0" hangingPunct="1">
              <a:lnSpc>
                <a:spcPct val="110000"/>
              </a:lnSpc>
              <a:spcBef>
                <a:spcPts val="0"/>
              </a:spcBef>
              <a:spcAft>
                <a:spcPts val="1200"/>
              </a:spcAft>
              <a:buClrTx/>
              <a:buSzTx/>
              <a:buFontTx/>
              <a:buNone/>
              <a:tabLst/>
              <a:defRPr/>
            </a:pPr>
            <a:r>
              <a:rPr lang="fr-FR" sz="3400" dirty="0">
                <a:solidFill>
                  <a:srgbClr val="F9FAFD"/>
                </a:solidFill>
                <a:latin typeface="Glacial Indifference" panose="020B0604020202020204" charset="0"/>
              </a:rPr>
              <a:t>Ce néologisme a pour but de distinguer clairement :</a:t>
            </a:r>
          </a:p>
          <a:p>
            <a:pPr marL="457200" marR="0" lvl="0" indent="-457200" algn="just" defTabSz="914400" rtl="0" eaLnBrk="1" fontAlgn="auto" latinLnBrk="0" hangingPunct="1">
              <a:lnSpc>
                <a:spcPct val="110000"/>
              </a:lnSpc>
              <a:spcBef>
                <a:spcPts val="0"/>
              </a:spcBef>
              <a:spcAft>
                <a:spcPts val="1200"/>
              </a:spcAft>
              <a:buClrTx/>
              <a:buSzTx/>
              <a:buFont typeface="Arial" panose="020B0604020202020204" pitchFamily="34" charset="0"/>
              <a:buChar char="•"/>
              <a:tabLst/>
              <a:defRPr/>
            </a:pPr>
            <a:r>
              <a:rPr lang="fr-FR" sz="3400" u="sng" dirty="0">
                <a:solidFill>
                  <a:srgbClr val="F9FAFD"/>
                </a:solidFill>
                <a:latin typeface="Glacial Indifference" panose="020B0604020202020204" charset="0"/>
              </a:rPr>
              <a:t>la critique</a:t>
            </a:r>
            <a:r>
              <a:rPr lang="fr-FR" sz="3400" dirty="0">
                <a:solidFill>
                  <a:srgbClr val="F9FAFD"/>
                </a:solidFill>
                <a:latin typeface="Glacial Indifference" panose="020B0604020202020204" charset="0"/>
              </a:rPr>
              <a:t> des idées, des textes ou des institutions religieuses, qui relève de la liberté d’expression garantie en France ;</a:t>
            </a:r>
          </a:p>
          <a:p>
            <a:pPr marL="457200" marR="0" lvl="0" indent="-457200" algn="just" defTabSz="914400" rtl="0" eaLnBrk="1" fontAlgn="auto" latinLnBrk="0" hangingPunct="1">
              <a:lnSpc>
                <a:spcPct val="110000"/>
              </a:lnSpc>
              <a:spcBef>
                <a:spcPts val="0"/>
              </a:spcBef>
              <a:spcAft>
                <a:spcPts val="1200"/>
              </a:spcAft>
              <a:buClrTx/>
              <a:buSzTx/>
              <a:buFont typeface="Arial" panose="020B0604020202020204" pitchFamily="34" charset="0"/>
              <a:buChar char="•"/>
              <a:tabLst/>
              <a:defRPr/>
            </a:pPr>
            <a:r>
              <a:rPr lang="fr-FR" sz="3400" dirty="0">
                <a:solidFill>
                  <a:srgbClr val="F9FAFD"/>
                </a:solidFill>
                <a:latin typeface="Glacial Indifference" panose="020B0604020202020204" charset="0"/>
              </a:rPr>
              <a:t>et </a:t>
            </a:r>
            <a:r>
              <a:rPr lang="fr-FR" sz="3400" u="sng" dirty="0">
                <a:solidFill>
                  <a:srgbClr val="F9FAFD"/>
                </a:solidFill>
                <a:latin typeface="Glacial Indifference" panose="020B0604020202020204" charset="0"/>
              </a:rPr>
              <a:t>l’hostilité</a:t>
            </a:r>
            <a:r>
              <a:rPr lang="fr-FR" sz="3400" dirty="0">
                <a:solidFill>
                  <a:srgbClr val="F9FAFD"/>
                </a:solidFill>
                <a:latin typeface="Glacial Indifference" panose="020B0604020202020204" charset="0"/>
              </a:rPr>
              <a:t> envers des individus du fait de leur foi, qui constitue une atteinte à la dignité humaine et peut relever de la loi (discriminations, menaces, violences, discours de haine).</a:t>
            </a:r>
          </a:p>
          <a:p>
            <a:pPr marL="0" marR="0" lvl="0" indent="0" algn="just" defTabSz="914400" rtl="0" eaLnBrk="1" fontAlgn="auto" latinLnBrk="0" hangingPunct="1">
              <a:lnSpc>
                <a:spcPct val="110000"/>
              </a:lnSpc>
              <a:spcBef>
                <a:spcPts val="0"/>
              </a:spcBef>
              <a:spcAft>
                <a:spcPts val="2400"/>
              </a:spcAft>
              <a:buClrTx/>
              <a:buSzTx/>
              <a:buFontTx/>
              <a:buNone/>
              <a:tabLst/>
              <a:defRPr/>
            </a:pPr>
            <a:r>
              <a:rPr lang="fr-FR" sz="3400" dirty="0">
                <a:solidFill>
                  <a:srgbClr val="F9FAFD"/>
                </a:solidFill>
                <a:latin typeface="Glacial Indifference" panose="020B0604020202020204" charset="0"/>
              </a:rPr>
              <a:t>Le terme </a:t>
            </a:r>
            <a:r>
              <a:rPr lang="fr-FR" sz="3400" i="1" dirty="0">
                <a:solidFill>
                  <a:srgbClr val="F9FAFD"/>
                </a:solidFill>
                <a:latin typeface="Glacial Indifference" panose="020B0604020202020204" charset="0"/>
              </a:rPr>
              <a:t>musulmanophobie</a:t>
            </a:r>
            <a:r>
              <a:rPr lang="fr-FR" sz="3400" dirty="0">
                <a:solidFill>
                  <a:srgbClr val="F9FAFD"/>
                </a:solidFill>
                <a:latin typeface="Glacial Indifference" panose="020B0604020202020204" charset="0"/>
              </a:rPr>
              <a:t> se veut une alternative à "islamophobie", souvent perçu en France comme ambigu, car pouvant être interprété comme l’interdiction de critiquer la religion elle-même […]. Il se distingue également de l’expression "discrimination et haine anti-musulmane", jugée trop technique ou restrictive ».</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Glossaire sur l’adaptation du discours religieux musulman en Occident</a:t>
            </a:r>
            <a:endPar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8826450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6CFD967-8082-444F-F345-9A189D39233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B83760B-3A9C-0433-6655-7CD5774F557E}"/>
              </a:ext>
            </a:extLst>
          </p:cNvPr>
          <p:cNvSpPr txBox="1"/>
          <p:nvPr/>
        </p:nvSpPr>
        <p:spPr>
          <a:xfrm>
            <a:off x="952500" y="738386"/>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Un guide pour l’islam en France</a:t>
            </a:r>
          </a:p>
        </p:txBody>
      </p:sp>
      <p:sp>
        <p:nvSpPr>
          <p:cNvPr id="7" name="TextBox 7">
            <a:extLst>
              <a:ext uri="{FF2B5EF4-FFF2-40B4-BE49-F238E27FC236}">
                <a16:creationId xmlns:a16="http://schemas.microsoft.com/office/drawing/2014/main" id="{99099AB3-28B0-92DF-1DD6-6D7947C0B6F5}"/>
              </a:ext>
            </a:extLst>
          </p:cNvPr>
          <p:cNvSpPr txBox="1"/>
          <p:nvPr/>
        </p:nvSpPr>
        <p:spPr>
          <a:xfrm>
            <a:off x="1028700" y="2380780"/>
            <a:ext cx="16192500" cy="6115520"/>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2400"/>
              </a:spcAft>
              <a:buClrTx/>
              <a:buSzTx/>
              <a:buFontTx/>
              <a:buNone/>
              <a:tabLst/>
              <a:defRPr/>
            </a:pPr>
            <a:r>
              <a:rPr lang="fr-FR" sz="3600" u="sng" dirty="0">
                <a:solidFill>
                  <a:srgbClr val="F9FAFD"/>
                </a:solidFill>
                <a:latin typeface="Glacial Indifference" panose="020B0604020202020204" charset="0"/>
              </a:rPr>
              <a:t>Entrée « Musulmanophobie »</a:t>
            </a:r>
          </a:p>
          <a:p>
            <a:pPr marL="0" marR="0" lvl="0" indent="0" algn="just" defTabSz="914400" rtl="0" eaLnBrk="1" fontAlgn="auto" latinLnBrk="0" hangingPunct="1">
              <a:lnSpc>
                <a:spcPct val="110000"/>
              </a:lnSpc>
              <a:spcBef>
                <a:spcPts val="0"/>
              </a:spcBef>
              <a:spcAft>
                <a:spcPts val="1200"/>
              </a:spcAft>
              <a:buClrTx/>
              <a:buSzTx/>
              <a:buFontTx/>
              <a:buNone/>
              <a:tabLst/>
              <a:defRPr/>
            </a:pPr>
            <a:r>
              <a:rPr lang="fr-FR" sz="3400" dirty="0">
                <a:solidFill>
                  <a:srgbClr val="F9FAFD"/>
                </a:solidFill>
                <a:latin typeface="Glacial Indifference" panose="020B0604020202020204" charset="0"/>
              </a:rPr>
              <a:t>« </a:t>
            </a:r>
            <a:r>
              <a:rPr lang="fr-FR" sz="3400" u="sng" dirty="0">
                <a:solidFill>
                  <a:srgbClr val="F9FAFD"/>
                </a:solidFill>
                <a:latin typeface="Glacial Indifference" panose="020B0604020202020204" charset="0"/>
              </a:rPr>
              <a:t>Cadre légal en France </a:t>
            </a:r>
          </a:p>
          <a:p>
            <a:pPr marL="0" marR="0" lvl="0" indent="0" algn="just" defTabSz="914400" rtl="0" eaLnBrk="1" fontAlgn="auto" latinLnBrk="0" hangingPunct="1">
              <a:lnSpc>
                <a:spcPct val="110000"/>
              </a:lnSpc>
              <a:spcBef>
                <a:spcPts val="0"/>
              </a:spcBef>
              <a:spcAft>
                <a:spcPts val="1200"/>
              </a:spcAft>
              <a:buClrTx/>
              <a:buSzTx/>
              <a:buFontTx/>
              <a:buNone/>
              <a:tabLst/>
              <a:defRPr/>
            </a:pPr>
            <a:r>
              <a:rPr lang="fr-FR" sz="3400" dirty="0">
                <a:solidFill>
                  <a:srgbClr val="F9FAFD"/>
                </a:solidFill>
                <a:latin typeface="Glacial Indifference" panose="020B0604020202020204" charset="0"/>
              </a:rPr>
              <a:t>La législation française, fondée sur la laïcité, autorise la critique ou la satire d’une religion mais protège les individus contre :</a:t>
            </a:r>
          </a:p>
          <a:p>
            <a:pPr marL="457200" marR="0" lvl="0" indent="-457200" algn="just" defTabSz="914400" rtl="0" eaLnBrk="1" fontAlgn="auto" latinLnBrk="0" hangingPunct="1">
              <a:lnSpc>
                <a:spcPct val="110000"/>
              </a:lnSpc>
              <a:spcBef>
                <a:spcPts val="0"/>
              </a:spcBef>
              <a:spcAft>
                <a:spcPts val="1200"/>
              </a:spcAft>
              <a:buClrTx/>
              <a:buSzTx/>
              <a:buFont typeface="Arial" panose="020B0604020202020204" pitchFamily="34" charset="0"/>
              <a:buChar char="•"/>
              <a:tabLst/>
              <a:defRPr/>
            </a:pPr>
            <a:r>
              <a:rPr lang="fr-FR" sz="3400" dirty="0">
                <a:solidFill>
                  <a:srgbClr val="F9FAFD"/>
                </a:solidFill>
                <a:latin typeface="Glacial Indifference" panose="020B0604020202020204" charset="0"/>
              </a:rPr>
              <a:t>l’incitation à la haine ou à la violence,</a:t>
            </a:r>
          </a:p>
          <a:p>
            <a:pPr marL="457200" marR="0" lvl="0" indent="-457200" algn="just" defTabSz="914400" rtl="0" eaLnBrk="1" fontAlgn="auto" latinLnBrk="0" hangingPunct="1">
              <a:lnSpc>
                <a:spcPct val="110000"/>
              </a:lnSpc>
              <a:spcBef>
                <a:spcPts val="0"/>
              </a:spcBef>
              <a:spcAft>
                <a:spcPts val="1200"/>
              </a:spcAft>
              <a:buClrTx/>
              <a:buSzTx/>
              <a:buFont typeface="Arial" panose="020B0604020202020204" pitchFamily="34" charset="0"/>
              <a:buChar char="•"/>
              <a:tabLst/>
              <a:defRPr/>
            </a:pPr>
            <a:r>
              <a:rPr lang="fr-FR" sz="3400" dirty="0">
                <a:solidFill>
                  <a:srgbClr val="F9FAFD"/>
                </a:solidFill>
                <a:latin typeface="Glacial Indifference" panose="020B0604020202020204" charset="0"/>
              </a:rPr>
              <a:t>la diffamation ou l’injure à caractère religieux,</a:t>
            </a:r>
          </a:p>
          <a:p>
            <a:pPr marL="457200" marR="0" lvl="0" indent="-457200" algn="just" defTabSz="914400" rtl="0" eaLnBrk="1" fontAlgn="auto" latinLnBrk="0" hangingPunct="1">
              <a:lnSpc>
                <a:spcPct val="110000"/>
              </a:lnSpc>
              <a:spcBef>
                <a:spcPts val="0"/>
              </a:spcBef>
              <a:spcAft>
                <a:spcPts val="1200"/>
              </a:spcAft>
              <a:buClrTx/>
              <a:buSzTx/>
              <a:buFont typeface="Arial" panose="020B0604020202020204" pitchFamily="34" charset="0"/>
              <a:buChar char="•"/>
              <a:tabLst/>
              <a:defRPr/>
            </a:pPr>
            <a:r>
              <a:rPr lang="fr-FR" sz="3400" dirty="0">
                <a:solidFill>
                  <a:srgbClr val="F9FAFD"/>
                </a:solidFill>
                <a:latin typeface="Glacial Indifference" panose="020B0604020202020204" charset="0"/>
              </a:rPr>
              <a:t>toute forme de discrimination liée à l’appartenance ou à la non-appartenance à une religion ».</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Glossaire sur l’adaptation du discours religieux musulman en Occident</a:t>
            </a:r>
            <a:endPar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31836305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6CFD967-8082-444F-F345-9A189D39233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B83760B-3A9C-0433-6655-7CD5774F557E}"/>
              </a:ext>
            </a:extLst>
          </p:cNvPr>
          <p:cNvSpPr txBox="1"/>
          <p:nvPr/>
        </p:nvSpPr>
        <p:spPr>
          <a:xfrm>
            <a:off x="952500" y="738386"/>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Un guide pour l’islam en France</a:t>
            </a:r>
          </a:p>
        </p:txBody>
      </p:sp>
      <p:sp>
        <p:nvSpPr>
          <p:cNvPr id="7" name="TextBox 7">
            <a:extLst>
              <a:ext uri="{FF2B5EF4-FFF2-40B4-BE49-F238E27FC236}">
                <a16:creationId xmlns:a16="http://schemas.microsoft.com/office/drawing/2014/main" id="{99099AB3-28B0-92DF-1DD6-6D7947C0B6F5}"/>
              </a:ext>
            </a:extLst>
          </p:cNvPr>
          <p:cNvSpPr txBox="1"/>
          <p:nvPr/>
        </p:nvSpPr>
        <p:spPr>
          <a:xfrm>
            <a:off x="1028700" y="2380780"/>
            <a:ext cx="16192500" cy="6691062"/>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2400"/>
              </a:spcAft>
              <a:buClrTx/>
              <a:buSzTx/>
              <a:buFontTx/>
              <a:buNone/>
              <a:tabLst/>
              <a:defRPr/>
            </a:pPr>
            <a:r>
              <a:rPr lang="fr-FR" sz="3600" u="sng" dirty="0">
                <a:solidFill>
                  <a:srgbClr val="F9FAFD"/>
                </a:solidFill>
                <a:latin typeface="Glacial Indifference" panose="020B0604020202020204" charset="0"/>
              </a:rPr>
              <a:t>Entrée « Musulmanophobie »</a:t>
            </a:r>
          </a:p>
          <a:p>
            <a:pPr marL="0" marR="0" lvl="0" indent="0" algn="just" defTabSz="914400" rtl="0" eaLnBrk="1" fontAlgn="auto" latinLnBrk="0" hangingPunct="1">
              <a:lnSpc>
                <a:spcPct val="110000"/>
              </a:lnSpc>
              <a:spcBef>
                <a:spcPts val="0"/>
              </a:spcBef>
              <a:spcAft>
                <a:spcPts val="1200"/>
              </a:spcAft>
              <a:buClrTx/>
              <a:buSzTx/>
              <a:buFontTx/>
              <a:buNone/>
              <a:tabLst/>
              <a:defRPr/>
            </a:pPr>
            <a:r>
              <a:rPr lang="fr-FR" sz="3400" dirty="0">
                <a:solidFill>
                  <a:srgbClr val="F9FAFD"/>
                </a:solidFill>
                <a:latin typeface="Glacial Indifference" panose="020B0604020202020204" charset="0"/>
              </a:rPr>
              <a:t>« </a:t>
            </a:r>
            <a:r>
              <a:rPr lang="fr-FR" sz="3400" u="sng" dirty="0">
                <a:solidFill>
                  <a:srgbClr val="F9FAFD"/>
                </a:solidFill>
                <a:latin typeface="Glacial Indifference" panose="020B0604020202020204" charset="0"/>
              </a:rPr>
              <a:t>Enjeux contemporains  </a:t>
            </a:r>
          </a:p>
          <a:p>
            <a:pPr marL="0" marR="0" lvl="0" indent="0" algn="just" defTabSz="914400" rtl="0" eaLnBrk="1" fontAlgn="auto" latinLnBrk="0" hangingPunct="1">
              <a:lnSpc>
                <a:spcPct val="110000"/>
              </a:lnSpc>
              <a:spcBef>
                <a:spcPts val="0"/>
              </a:spcBef>
              <a:spcAft>
                <a:spcPts val="1200"/>
              </a:spcAft>
              <a:buClrTx/>
              <a:buSzTx/>
              <a:buFontTx/>
              <a:buNone/>
              <a:tabLst/>
              <a:defRPr/>
            </a:pPr>
            <a:r>
              <a:rPr lang="fr-FR" sz="3400" dirty="0">
                <a:solidFill>
                  <a:srgbClr val="F9FAFD"/>
                </a:solidFill>
                <a:latin typeface="Glacial Indifference" panose="020B0604020202020204" charset="0"/>
              </a:rPr>
              <a:t>Parler de </a:t>
            </a:r>
            <a:r>
              <a:rPr lang="fr-FR" sz="3400" i="1" dirty="0">
                <a:solidFill>
                  <a:srgbClr val="F9FAFD"/>
                </a:solidFill>
                <a:latin typeface="Glacial Indifference" panose="020B0604020202020204" charset="0"/>
              </a:rPr>
              <a:t>musulmanophobie</a:t>
            </a:r>
            <a:r>
              <a:rPr lang="fr-FR" sz="3400" dirty="0">
                <a:solidFill>
                  <a:srgbClr val="F9FAFD"/>
                </a:solidFill>
                <a:latin typeface="Glacial Indifference" panose="020B0604020202020204" charset="0"/>
              </a:rPr>
              <a:t> permet :</a:t>
            </a:r>
          </a:p>
          <a:p>
            <a:pPr marL="457200" marR="0" lvl="0" indent="-457200" algn="just" defTabSz="914400" rtl="0" eaLnBrk="1" fontAlgn="auto" latinLnBrk="0" hangingPunct="1">
              <a:lnSpc>
                <a:spcPct val="110000"/>
              </a:lnSpc>
              <a:spcBef>
                <a:spcPts val="0"/>
              </a:spcBef>
              <a:spcAft>
                <a:spcPts val="1200"/>
              </a:spcAft>
              <a:buClrTx/>
              <a:buSzTx/>
              <a:buFont typeface="Arial" panose="020B0604020202020204" pitchFamily="34" charset="0"/>
              <a:buChar char="•"/>
              <a:tabLst/>
              <a:defRPr/>
            </a:pPr>
            <a:r>
              <a:rPr lang="fr-FR" sz="3400" dirty="0">
                <a:solidFill>
                  <a:srgbClr val="F9FAFD"/>
                </a:solidFill>
                <a:latin typeface="Glacial Indifference" panose="020B0604020202020204" charset="0"/>
              </a:rPr>
              <a:t>de nommer une réalité vécue par de nombreux citoyens français (et partout en Occident) de confession musulmane,</a:t>
            </a:r>
          </a:p>
          <a:p>
            <a:pPr marL="457200" marR="0" lvl="0" indent="-457200" algn="just" defTabSz="914400" rtl="0" eaLnBrk="1" fontAlgn="auto" latinLnBrk="0" hangingPunct="1">
              <a:lnSpc>
                <a:spcPct val="110000"/>
              </a:lnSpc>
              <a:spcBef>
                <a:spcPts val="0"/>
              </a:spcBef>
              <a:spcAft>
                <a:spcPts val="1200"/>
              </a:spcAft>
              <a:buClrTx/>
              <a:buSzTx/>
              <a:buFont typeface="Arial" panose="020B0604020202020204" pitchFamily="34" charset="0"/>
              <a:buChar char="•"/>
              <a:tabLst/>
              <a:defRPr/>
            </a:pPr>
            <a:r>
              <a:rPr lang="fr-FR" sz="3400" dirty="0">
                <a:solidFill>
                  <a:srgbClr val="F9FAFD"/>
                </a:solidFill>
                <a:latin typeface="Glacial Indifference" panose="020B0604020202020204" charset="0"/>
              </a:rPr>
              <a:t>de favoriser un dialogue apaisé entre institutions publiques, société civile et représentants du culte,</a:t>
            </a:r>
          </a:p>
          <a:p>
            <a:pPr marL="457200" marR="0" lvl="0" indent="-457200" algn="just" defTabSz="914400" rtl="0" eaLnBrk="1" fontAlgn="auto" latinLnBrk="0" hangingPunct="1">
              <a:lnSpc>
                <a:spcPct val="110000"/>
              </a:lnSpc>
              <a:spcBef>
                <a:spcPts val="0"/>
              </a:spcBef>
              <a:spcAft>
                <a:spcPts val="1200"/>
              </a:spcAft>
              <a:buClrTx/>
              <a:buSzTx/>
              <a:buFont typeface="Arial" panose="020B0604020202020204" pitchFamily="34" charset="0"/>
              <a:buChar char="•"/>
              <a:tabLst/>
              <a:defRPr/>
            </a:pPr>
            <a:r>
              <a:rPr lang="fr-FR" sz="3400" dirty="0">
                <a:solidFill>
                  <a:srgbClr val="F9FAFD"/>
                </a:solidFill>
                <a:latin typeface="Glacial Indifference" panose="020B0604020202020204" charset="0"/>
              </a:rPr>
              <a:t>d’encourager des actions éducatives et juridiques contre le racisme et pour l’égalité de traitement de tous les citoyens, quelles que soient leurs convictions ».</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Glossaire sur l’adaptation du discours religieux musulman en Occident</a:t>
            </a:r>
            <a:endPar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6972139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6CFD967-8082-444F-F345-9A189D39233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B83760B-3A9C-0433-6655-7CD5774F557E}"/>
              </a:ext>
            </a:extLst>
          </p:cNvPr>
          <p:cNvSpPr txBox="1"/>
          <p:nvPr/>
        </p:nvSpPr>
        <p:spPr>
          <a:xfrm>
            <a:off x="952500" y="114300"/>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Islamique vs. Islamiste </a:t>
            </a:r>
          </a:p>
        </p:txBody>
      </p:sp>
      <p:sp>
        <p:nvSpPr>
          <p:cNvPr id="7" name="TextBox 7">
            <a:extLst>
              <a:ext uri="{FF2B5EF4-FFF2-40B4-BE49-F238E27FC236}">
                <a16:creationId xmlns:a16="http://schemas.microsoft.com/office/drawing/2014/main" id="{99099AB3-28B0-92DF-1DD6-6D7947C0B6F5}"/>
              </a:ext>
            </a:extLst>
          </p:cNvPr>
          <p:cNvSpPr txBox="1"/>
          <p:nvPr/>
        </p:nvSpPr>
        <p:spPr>
          <a:xfrm>
            <a:off x="1028700" y="1257300"/>
            <a:ext cx="16192500" cy="8417689"/>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2400"/>
              </a:spcAft>
              <a:buClrTx/>
              <a:buSzTx/>
              <a:buFontTx/>
              <a:buNone/>
              <a:tabLst/>
              <a:defRPr/>
            </a:pPr>
            <a:r>
              <a:rPr lang="fr-FR" sz="3600" u="sng" dirty="0">
                <a:solidFill>
                  <a:srgbClr val="F9FAFD"/>
                </a:solidFill>
                <a:latin typeface="Glacial Indifference" panose="020B0604020202020204" charset="0"/>
              </a:rPr>
              <a:t>Confrontation</a:t>
            </a:r>
            <a:endParaRPr lang="fr-FR" sz="3600" i="1" u="sng" dirty="0">
              <a:solidFill>
                <a:srgbClr val="F9FAFD"/>
              </a:solidFill>
              <a:latin typeface="Glacial Indifference" panose="020B0604020202020204" charset="0"/>
            </a:endParaRPr>
          </a:p>
          <a:p>
            <a:pPr marL="0" marR="0" lvl="0" indent="0" algn="just" defTabSz="914400" rtl="0" eaLnBrk="1" fontAlgn="auto" latinLnBrk="0" hangingPunct="1">
              <a:lnSpc>
                <a:spcPct val="110000"/>
              </a:lnSpc>
              <a:spcBef>
                <a:spcPts val="0"/>
              </a:spcBef>
              <a:spcAft>
                <a:spcPts val="2400"/>
              </a:spcAft>
              <a:buClrTx/>
              <a:buSzTx/>
              <a:buFontTx/>
              <a:buNone/>
              <a:tabLst/>
              <a:defRPr/>
            </a:pPr>
            <a:r>
              <a:rPr lang="fr-FR" sz="3400" u="sng" dirty="0">
                <a:solidFill>
                  <a:srgbClr val="F9FAFD"/>
                </a:solidFill>
                <a:latin typeface="Glacial Indifference" panose="020B0604020202020204" charset="0"/>
              </a:rPr>
              <a:t>Entrée ISLAMIQUE</a:t>
            </a:r>
            <a:r>
              <a:rPr lang="fr-FR" sz="3400" dirty="0">
                <a:solidFill>
                  <a:srgbClr val="F9FAFD"/>
                </a:solidFill>
                <a:latin typeface="Glacial Indifference" panose="020B0604020202020204" charset="0"/>
              </a:rPr>
              <a:t> : « [islamik] adj. — 1835 ♦ de </a:t>
            </a:r>
            <a:r>
              <a:rPr lang="fr-FR" sz="3400" i="1" dirty="0">
                <a:solidFill>
                  <a:srgbClr val="F9FAFD"/>
                </a:solidFill>
                <a:latin typeface="Glacial Indifference" panose="020B0604020202020204" charset="0"/>
              </a:rPr>
              <a:t>islam</a:t>
            </a:r>
            <a:r>
              <a:rPr lang="fr-FR" sz="3400" dirty="0">
                <a:solidFill>
                  <a:srgbClr val="F9FAFD"/>
                </a:solidFill>
                <a:latin typeface="Glacial Indifference" panose="020B0604020202020204" charset="0"/>
              </a:rPr>
              <a:t> ▪ Qui appartient, qui a rapport à l’islam. ► </a:t>
            </a:r>
            <a:r>
              <a:rPr lang="fr-FR" sz="3400" b="1" dirty="0">
                <a:solidFill>
                  <a:srgbClr val="F9FAFD"/>
                </a:solidFill>
                <a:latin typeface="Glacial Indifference" panose="020B0604020202020204" charset="0"/>
              </a:rPr>
              <a:t>musulman</a:t>
            </a:r>
            <a:r>
              <a:rPr lang="fr-FR" sz="3400" dirty="0">
                <a:solidFill>
                  <a:srgbClr val="F9FAFD"/>
                </a:solidFill>
                <a:latin typeface="Glacial Indifference" panose="020B0604020202020204" charset="0"/>
              </a:rPr>
              <a:t>. </a:t>
            </a:r>
            <a:r>
              <a:rPr lang="fr-FR" sz="3400" i="1" dirty="0">
                <a:solidFill>
                  <a:srgbClr val="F9FAFD"/>
                </a:solidFill>
                <a:latin typeface="Glacial Indifference" panose="020B0604020202020204" charset="0"/>
              </a:rPr>
              <a:t>Loi islamique</a:t>
            </a:r>
            <a:r>
              <a:rPr lang="fr-FR" sz="3400" dirty="0">
                <a:solidFill>
                  <a:srgbClr val="F9FAFD"/>
                </a:solidFill>
                <a:latin typeface="Glacial Indifference" panose="020B0604020202020204" charset="0"/>
              </a:rPr>
              <a:t> ► </a:t>
            </a:r>
            <a:r>
              <a:rPr lang="fr-FR" sz="3400" b="1" dirty="0">
                <a:solidFill>
                  <a:srgbClr val="F9FAFD"/>
                </a:solidFill>
                <a:latin typeface="Glacial Indifference" panose="020B0604020202020204" charset="0"/>
              </a:rPr>
              <a:t>charia</a:t>
            </a:r>
            <a:r>
              <a:rPr lang="fr-FR" sz="3400" dirty="0">
                <a:solidFill>
                  <a:srgbClr val="F9FAFD"/>
                </a:solidFill>
                <a:latin typeface="Glacial Indifference" panose="020B0604020202020204" charset="0"/>
              </a:rPr>
              <a:t>. </a:t>
            </a:r>
            <a:r>
              <a:rPr lang="fr-FR" sz="3400" i="1" dirty="0">
                <a:solidFill>
                  <a:srgbClr val="F9FAFD"/>
                </a:solidFill>
                <a:latin typeface="Glacial Indifference" panose="020B0604020202020204" charset="0"/>
              </a:rPr>
              <a:t>Foulard</a:t>
            </a:r>
            <a:r>
              <a:rPr lang="fr-FR" sz="3400" dirty="0">
                <a:solidFill>
                  <a:srgbClr val="F9FAFD"/>
                </a:solidFill>
                <a:latin typeface="Glacial Indifference" panose="020B0604020202020204" charset="0"/>
              </a:rPr>
              <a:t>, </a:t>
            </a:r>
            <a:r>
              <a:rPr lang="fr-FR" sz="3400" i="1" dirty="0">
                <a:solidFill>
                  <a:srgbClr val="F9FAFD"/>
                </a:solidFill>
                <a:latin typeface="Glacial Indifference" panose="020B0604020202020204" charset="0"/>
              </a:rPr>
              <a:t>voile islamique</a:t>
            </a:r>
            <a:r>
              <a:rPr lang="fr-FR" sz="3400" dirty="0">
                <a:solidFill>
                  <a:srgbClr val="F9FAFD"/>
                </a:solidFill>
                <a:latin typeface="Glacial Indifference" panose="020B0604020202020204" charset="0"/>
              </a:rPr>
              <a:t> (► burqa, haïk, hidjab, tchador, voile). </a:t>
            </a:r>
            <a:r>
              <a:rPr lang="fr-FR" sz="3400" i="1" dirty="0">
                <a:solidFill>
                  <a:srgbClr val="F9FAFD"/>
                </a:solidFill>
                <a:latin typeface="Glacial Indifference" panose="020B0604020202020204" charset="0"/>
              </a:rPr>
              <a:t>Études islamiques</a:t>
            </a:r>
            <a:r>
              <a:rPr lang="fr-FR" sz="3400" dirty="0">
                <a:solidFill>
                  <a:srgbClr val="F9FAFD"/>
                </a:solidFill>
                <a:latin typeface="Glacial Indifference" panose="020B0604020202020204" charset="0"/>
              </a:rPr>
              <a:t> ► coranique; REGION. médersa »</a:t>
            </a:r>
            <a:endParaRPr lang="fr-FR" sz="3400" u="sng" dirty="0">
              <a:solidFill>
                <a:srgbClr val="F9FAFD"/>
              </a:solidFill>
              <a:latin typeface="Glacial Indifference" panose="020B0604020202020204" charset="0"/>
            </a:endParaRPr>
          </a:p>
          <a:p>
            <a:pPr marL="0" marR="0" lvl="0" indent="0" algn="just" defTabSz="914400" rtl="0" eaLnBrk="1" fontAlgn="auto" latinLnBrk="0" hangingPunct="1">
              <a:lnSpc>
                <a:spcPct val="110000"/>
              </a:lnSpc>
              <a:spcBef>
                <a:spcPts val="0"/>
              </a:spcBef>
              <a:spcAft>
                <a:spcPts val="2400"/>
              </a:spcAft>
              <a:buClrTx/>
              <a:buSzTx/>
              <a:buFontTx/>
              <a:buNone/>
              <a:tabLst/>
              <a:defRPr/>
            </a:pPr>
            <a:r>
              <a:rPr lang="fr-FR" sz="3400" u="sng" dirty="0">
                <a:solidFill>
                  <a:srgbClr val="F9FAFD"/>
                </a:solidFill>
                <a:latin typeface="Glacial Indifference" panose="020B0604020202020204" charset="0"/>
              </a:rPr>
              <a:t>Entrée ISLAMISTE</a:t>
            </a:r>
            <a:r>
              <a:rPr lang="fr-FR" sz="3400" dirty="0">
                <a:solidFill>
                  <a:srgbClr val="F9FAFD"/>
                </a:solidFill>
                <a:latin typeface="Glacial Indifference" panose="020B0604020202020204" charset="0"/>
              </a:rPr>
              <a:t> : « [islamist] adj. et n. — 1803 ♦ de </a:t>
            </a:r>
            <a:r>
              <a:rPr lang="fr-FR" sz="3400" i="1" dirty="0">
                <a:solidFill>
                  <a:srgbClr val="F9FAFD"/>
                </a:solidFill>
                <a:latin typeface="Glacial Indifference" panose="020B0604020202020204" charset="0"/>
              </a:rPr>
              <a:t>islamisme</a:t>
            </a:r>
            <a:r>
              <a:rPr lang="fr-FR" sz="3400" dirty="0">
                <a:solidFill>
                  <a:srgbClr val="F9FAFD"/>
                </a:solidFill>
                <a:latin typeface="Glacial Indifference" panose="020B0604020202020204" charset="0"/>
              </a:rPr>
              <a:t> ▪ Relatif à l’islamisme. </a:t>
            </a:r>
            <a:r>
              <a:rPr lang="fr-FR" sz="3400" i="1" dirty="0">
                <a:solidFill>
                  <a:srgbClr val="F9FAFD"/>
                </a:solidFill>
                <a:latin typeface="Glacial Indifference" panose="020B0604020202020204" charset="0"/>
              </a:rPr>
              <a:t>Radicalisme islamiste</a:t>
            </a:r>
            <a:r>
              <a:rPr lang="fr-FR" sz="3400" dirty="0">
                <a:solidFill>
                  <a:srgbClr val="F9FAFD"/>
                </a:solidFill>
                <a:latin typeface="Glacial Indifference" panose="020B0604020202020204" charset="0"/>
              </a:rPr>
              <a:t> (► </a:t>
            </a:r>
            <a:r>
              <a:rPr lang="fr-FR" sz="3400" b="1" dirty="0">
                <a:solidFill>
                  <a:srgbClr val="F9FAFD"/>
                </a:solidFill>
                <a:latin typeface="Glacial Indifference" panose="020B0604020202020204" charset="0"/>
              </a:rPr>
              <a:t>intégrisme</a:t>
            </a:r>
            <a:r>
              <a:rPr lang="fr-FR" sz="3400" dirty="0">
                <a:solidFill>
                  <a:srgbClr val="F9FAFD"/>
                </a:solidFill>
                <a:latin typeface="Glacial Indifference" panose="020B0604020202020204" charset="0"/>
              </a:rPr>
              <a:t>) ♦ Qui est partisan de l’islamisme (2°). </a:t>
            </a:r>
            <a:r>
              <a:rPr lang="fr-FR" sz="3400" i="1" dirty="0">
                <a:solidFill>
                  <a:srgbClr val="F9FAFD"/>
                </a:solidFill>
                <a:latin typeface="Glacial Indifference" panose="020B0604020202020204" charset="0"/>
              </a:rPr>
              <a:t>Militant islamiste</a:t>
            </a:r>
            <a:r>
              <a:rPr lang="fr-FR" sz="3400" dirty="0">
                <a:solidFill>
                  <a:srgbClr val="F9FAFD"/>
                </a:solidFill>
                <a:latin typeface="Glacial Indifference" panose="020B0604020202020204" charset="0"/>
              </a:rPr>
              <a:t> — n. Des islamistes salafistes. </a:t>
            </a:r>
            <a:r>
              <a:rPr lang="fr-FR" sz="3400" i="1" dirty="0">
                <a:solidFill>
                  <a:srgbClr val="F9FAFD"/>
                </a:solidFill>
                <a:latin typeface="Glacial Indifference" panose="020B0604020202020204" charset="0"/>
              </a:rPr>
              <a:t>« Un islamiste est un militant politique. Il n’a qu’une seule ambition : instaurer un État théocratique »</a:t>
            </a:r>
            <a:r>
              <a:rPr lang="fr-FR" sz="3400" dirty="0">
                <a:solidFill>
                  <a:srgbClr val="F9FAFD"/>
                </a:solidFill>
                <a:latin typeface="Glacial Indifference" panose="020B0604020202020204" charset="0"/>
              </a:rPr>
              <a:t> Y. Khadra »</a:t>
            </a:r>
          </a:p>
          <a:p>
            <a:pPr marL="0" marR="0" lvl="0" indent="0" algn="just" defTabSz="914400" rtl="0" eaLnBrk="1" fontAlgn="auto" latinLnBrk="0" hangingPunct="1">
              <a:lnSpc>
                <a:spcPct val="110000"/>
              </a:lnSpc>
              <a:spcBef>
                <a:spcPts val="0"/>
              </a:spcBef>
              <a:spcAft>
                <a:spcPts val="1200"/>
              </a:spcAft>
              <a:buClrTx/>
              <a:buSzTx/>
              <a:buFontTx/>
              <a:buNone/>
              <a:tabLst/>
              <a:defRPr/>
            </a:pPr>
            <a:r>
              <a:rPr lang="fr-FR" sz="3400" u="sng" dirty="0">
                <a:solidFill>
                  <a:srgbClr val="F9FAFD"/>
                </a:solidFill>
                <a:latin typeface="Glacial Indifference" panose="020B0604020202020204" charset="0"/>
              </a:rPr>
              <a:t>Entrée ISLAMISME</a:t>
            </a:r>
            <a:r>
              <a:rPr lang="fr-FR" sz="3400" dirty="0">
                <a:solidFill>
                  <a:srgbClr val="F9FAFD"/>
                </a:solidFill>
                <a:latin typeface="Glacial Indifference" panose="020B0604020202020204" charset="0"/>
              </a:rPr>
              <a:t> : « [islamism] n. m. — 1697 ♦ de </a:t>
            </a:r>
            <a:r>
              <a:rPr lang="fr-FR" sz="3400" i="1" dirty="0">
                <a:solidFill>
                  <a:srgbClr val="F9FAFD"/>
                </a:solidFill>
                <a:latin typeface="Glacial Indifference" panose="020B0604020202020204" charset="0"/>
              </a:rPr>
              <a:t>islam</a:t>
            </a:r>
            <a:r>
              <a:rPr lang="fr-FR" sz="3400" dirty="0">
                <a:solidFill>
                  <a:srgbClr val="F9FAFD"/>
                </a:solidFill>
                <a:latin typeface="Glacial Indifference" panose="020B0604020202020204" charset="0"/>
              </a:rPr>
              <a:t> ▪ 1. </a:t>
            </a:r>
            <a:r>
              <a:rPr lang="fr-FR" sz="2400" dirty="0">
                <a:solidFill>
                  <a:srgbClr val="F9FAFD"/>
                </a:solidFill>
                <a:latin typeface="Glacial Indifference" panose="020B0604020202020204" charset="0"/>
              </a:rPr>
              <a:t>VIEILLI</a:t>
            </a:r>
            <a:r>
              <a:rPr lang="fr-FR" sz="3400" dirty="0">
                <a:solidFill>
                  <a:srgbClr val="F9FAFD"/>
                </a:solidFill>
                <a:latin typeface="Glacial Indifference" panose="020B0604020202020204" charset="0"/>
              </a:rPr>
              <a:t> Religion musulmane. ► </a:t>
            </a:r>
            <a:r>
              <a:rPr lang="fr-FR" sz="3400" b="1" dirty="0">
                <a:solidFill>
                  <a:srgbClr val="F9FAFD"/>
                </a:solidFill>
                <a:latin typeface="Glacial Indifference" panose="020B0604020202020204" charset="0"/>
              </a:rPr>
              <a:t>islam</a:t>
            </a:r>
            <a:r>
              <a:rPr lang="fr-FR" sz="3400" dirty="0">
                <a:solidFill>
                  <a:srgbClr val="F9FAFD"/>
                </a:solidFill>
                <a:latin typeface="Glacial Indifference" panose="020B0604020202020204" charset="0"/>
              </a:rPr>
              <a:t>, vx </a:t>
            </a:r>
            <a:r>
              <a:rPr lang="fr-FR" sz="3400" b="1" dirty="0">
                <a:solidFill>
                  <a:srgbClr val="F9FAFD"/>
                </a:solidFill>
                <a:latin typeface="Glacial Indifference" panose="020B0604020202020204" charset="0"/>
              </a:rPr>
              <a:t>mahométisme</a:t>
            </a:r>
            <a:r>
              <a:rPr lang="fr-FR" sz="3400" dirty="0">
                <a:solidFill>
                  <a:srgbClr val="F9FAFD"/>
                </a:solidFill>
                <a:latin typeface="Glacial Indifference" panose="020B0604020202020204" charset="0"/>
              </a:rPr>
              <a:t>. </a:t>
            </a:r>
            <a:r>
              <a:rPr lang="fr-FR" sz="3400" i="1" dirty="0">
                <a:solidFill>
                  <a:srgbClr val="F9FAFD"/>
                </a:solidFill>
                <a:latin typeface="Glacial Indifference" panose="020B0604020202020204" charset="0"/>
              </a:rPr>
              <a:t>« L’artiste avait abjuré l’islamisme, et lui et sa femme n’avaient de musulman que le bonnet turc »</a:t>
            </a:r>
            <a:r>
              <a:rPr lang="fr-FR" sz="3400" dirty="0">
                <a:solidFill>
                  <a:srgbClr val="F9FAFD"/>
                </a:solidFill>
                <a:latin typeface="Glacial Indifference" panose="020B0604020202020204" charset="0"/>
              </a:rPr>
              <a:t> Nerval. ▪ 2. Mouvement politique et religieux prônant l’expansion ou le respect de l’islam. </a:t>
            </a:r>
            <a:r>
              <a:rPr lang="fr-FR" sz="3400" i="1" dirty="0">
                <a:solidFill>
                  <a:srgbClr val="F9FAFD"/>
                </a:solidFill>
                <a:latin typeface="Glacial Indifference" panose="020B0604020202020204" charset="0"/>
              </a:rPr>
              <a:t>Islamisme radical</a:t>
            </a:r>
            <a:r>
              <a:rPr lang="fr-FR" sz="3400" dirty="0">
                <a:solidFill>
                  <a:srgbClr val="F9FAFD"/>
                </a:solidFill>
                <a:latin typeface="Glacial Indifference" panose="020B0604020202020204" charset="0"/>
              </a:rPr>
              <a:t>. ► </a:t>
            </a:r>
            <a:r>
              <a:rPr lang="fr-FR" sz="3400" b="1" dirty="0">
                <a:solidFill>
                  <a:srgbClr val="F9FAFD"/>
                </a:solidFill>
                <a:latin typeface="Glacial Indifference" panose="020B0604020202020204" charset="0"/>
              </a:rPr>
              <a:t>intégrisme</a:t>
            </a:r>
            <a:r>
              <a:rPr lang="fr-FR" sz="3400" dirty="0">
                <a:solidFill>
                  <a:srgbClr val="F9FAFD"/>
                </a:solidFill>
                <a:latin typeface="Glacial Indifference" panose="020B0604020202020204" charset="0"/>
              </a:rPr>
              <a:t> »</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Dictionnaire </a:t>
            </a: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Petit Robert de la langue française</a:t>
            </a:r>
            <a:endPar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2556490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58F536B0-9EF6-C41E-B4CD-D1004DFFC85A}"/>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1BB02B00-53CB-EEF7-2486-B0E487F787D3}"/>
              </a:ext>
            </a:extLst>
          </p:cNvPr>
          <p:cNvSpPr txBox="1"/>
          <p:nvPr/>
        </p:nvSpPr>
        <p:spPr>
          <a:xfrm>
            <a:off x="762000" y="876300"/>
            <a:ext cx="112014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Daech vs. Etat islamique</a:t>
            </a:r>
          </a:p>
        </p:txBody>
      </p:sp>
      <p:sp>
        <p:nvSpPr>
          <p:cNvPr id="4" name="TextBox 4">
            <a:extLst>
              <a:ext uri="{FF2B5EF4-FFF2-40B4-BE49-F238E27FC236}">
                <a16:creationId xmlns:a16="http://schemas.microsoft.com/office/drawing/2014/main" id="{509EF183-6813-B2AB-BF87-23E8FC10A6FD}"/>
              </a:ext>
            </a:extLst>
          </p:cNvPr>
          <p:cNvSpPr txBox="1"/>
          <p:nvPr/>
        </p:nvSpPr>
        <p:spPr>
          <a:xfrm>
            <a:off x="838200" y="2857500"/>
            <a:ext cx="15991973" cy="569387"/>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fr-FR" sz="37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Confrontation → </a:t>
            </a:r>
            <a:r>
              <a:rPr kumimoji="0" lang="fr-FR" sz="37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Daech</a:t>
            </a:r>
            <a:r>
              <a:rPr kumimoji="0" lang="fr-FR" sz="37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a:t>
            </a:r>
            <a:r>
              <a:rPr kumimoji="0" lang="fr-FR" sz="37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Daesh</a:t>
            </a:r>
            <a:r>
              <a:rPr kumimoji="0" lang="fr-FR" sz="37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a:t>
            </a:r>
            <a:r>
              <a:rPr kumimoji="0" lang="fr-FR" sz="37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Etat islamique</a:t>
            </a:r>
          </a:p>
        </p:txBody>
      </p:sp>
    </p:spTree>
    <p:extLst>
      <p:ext uri="{BB962C8B-B14F-4D97-AF65-F5344CB8AC3E}">
        <p14:creationId xmlns:p14="http://schemas.microsoft.com/office/powerpoint/2010/main" val="22661426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AC05C6B-B93A-1ED4-9D37-2B5F400832CF}"/>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2DB7AB27-8B46-E84C-28CF-BEBD72BC736D}"/>
              </a:ext>
            </a:extLst>
          </p:cNvPr>
          <p:cNvSpPr txBox="1"/>
          <p:nvPr/>
        </p:nvSpPr>
        <p:spPr>
          <a:xfrm>
            <a:off x="838200" y="2247900"/>
            <a:ext cx="16372973" cy="7218899"/>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fr-FR" sz="37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Daech / Daesh / État islamique</a:t>
            </a:r>
          </a:p>
          <a:p>
            <a:pPr marL="0" marR="0" lvl="0" indent="0" algn="just" defTabSz="914400" rtl="0" eaLnBrk="1" fontAlgn="auto" latinLnBrk="0" hangingPunct="1">
              <a:lnSpc>
                <a:spcPct val="100000"/>
              </a:lnSpc>
              <a:spcBef>
                <a:spcPts val="0"/>
              </a:spcBef>
              <a:spcAft>
                <a:spcPts val="600"/>
              </a:spcAft>
              <a:buClrTx/>
              <a:buSzTx/>
              <a:buFontTx/>
              <a:buNone/>
              <a:tabLst/>
              <a:defRPr/>
            </a:pPr>
            <a:endParaRPr kumimoji="0" lang="fr-FR" sz="2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4000"/>
              </a:lnSpc>
              <a:spcBef>
                <a:spcPts val="0"/>
              </a:spcBef>
              <a:spcAft>
                <a:spcPts val="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5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Daech</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est l’acronyme d’</a:t>
            </a:r>
            <a:r>
              <a:rPr kumimoji="0" lang="fr-FR" sz="35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Etat islamique en Irak et au Levant</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marL="0" marR="0" lvl="0" indent="0" algn="just" defTabSz="914400" rtl="0" eaLnBrk="1" fontAlgn="auto" latinLnBrk="0" hangingPunct="1">
              <a:lnSpc>
                <a:spcPct val="114000"/>
              </a:lnSpc>
              <a:spcBef>
                <a:spcPts val="0"/>
              </a:spcBef>
              <a:spcAft>
                <a:spcPts val="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Cette expression est utilisée par le gouvernement depuis que Laurent Fabius a décidé de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ne plus parler d’</a:t>
            </a:r>
            <a:r>
              <a:rPr kumimoji="0" lang="fr-FR" sz="3500" b="0" i="1" u="sng" strike="noStrike" kern="1200" cap="none" spc="0" normalizeH="0" baseline="0" noProof="0" dirty="0">
                <a:ln>
                  <a:noFill/>
                </a:ln>
                <a:solidFill>
                  <a:srgbClr val="F9FAFD"/>
                </a:solidFill>
                <a:effectLst/>
                <a:uLnTx/>
                <a:uFillTx/>
                <a:latin typeface="Glacial Indifference" panose="020B0604020202020204" charset="0"/>
                <a:ea typeface="+mn-ea"/>
                <a:cs typeface="+mn-cs"/>
              </a:rPr>
              <a:t>Etat islamique</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car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ce groupe n’est pas un Etat et n’est pas représentatif du monde islamique</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marL="0" marR="0" lvl="0" indent="0" algn="just" defTabSz="914400" rtl="0" eaLnBrk="1" fontAlgn="auto" latinLnBrk="0" hangingPunct="1">
              <a:lnSpc>
                <a:spcPct val="114000"/>
              </a:lnSpc>
              <a:spcBef>
                <a:spcPts val="0"/>
              </a:spcBef>
              <a:spcAft>
                <a:spcPts val="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Comme elle est courte et incisive, l’expression est aussi souvent utilisée par les médias (qui devraient plutôt parler de </a:t>
            </a:r>
            <a:r>
              <a:rPr kumimoji="0" lang="fr-FR" sz="3500" b="0" i="1" u="sng" strike="noStrike" kern="1200" cap="none" spc="0" normalizeH="0" baseline="0" noProof="0" dirty="0">
                <a:ln>
                  <a:noFill/>
                </a:ln>
                <a:solidFill>
                  <a:srgbClr val="F9FAFD"/>
                </a:solidFill>
                <a:effectLst/>
                <a:uLnTx/>
                <a:uFillTx/>
                <a:latin typeface="Glacial Indifference" panose="020B0604020202020204" charset="0"/>
                <a:ea typeface="+mn-ea"/>
                <a:cs typeface="+mn-cs"/>
              </a:rPr>
              <a:t>groupe Etat islamique</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ou d’</a:t>
            </a:r>
            <a:r>
              <a:rPr kumimoji="0" lang="fr-FR" sz="3500" b="0" i="1" u="sng" strike="noStrike" kern="1200" cap="none" spc="0" normalizeH="0" baseline="0" noProof="0" dirty="0">
                <a:ln>
                  <a:noFill/>
                </a:ln>
                <a:solidFill>
                  <a:srgbClr val="F9FAFD"/>
                </a:solidFill>
                <a:effectLst/>
                <a:uLnTx/>
                <a:uFillTx/>
                <a:latin typeface="Glacial Indifference" panose="020B0604020202020204" charset="0"/>
                <a:ea typeface="+mn-ea"/>
                <a:cs typeface="+mn-cs"/>
              </a:rPr>
              <a:t>organisation de l’Etat islamique</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marL="0" marR="0" lvl="0" indent="0" algn="just" defTabSz="914400" rtl="0" eaLnBrk="1" fontAlgn="auto" latinLnBrk="0" hangingPunct="1">
              <a:lnSpc>
                <a:spcPct val="114000"/>
              </a:lnSpc>
              <a:spcBef>
                <a:spcPts val="0"/>
              </a:spcBef>
              <a:spcAft>
                <a:spcPts val="18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djihadistes de l’</a:t>
            </a:r>
            <a:r>
              <a:rPr kumimoji="0" lang="fr-FR" sz="3500" b="0" i="1" u="sng" strike="noStrike" kern="1200" cap="none" spc="0" normalizeH="0" baseline="0" noProof="0" dirty="0">
                <a:ln>
                  <a:noFill/>
                </a:ln>
                <a:solidFill>
                  <a:srgbClr val="F9FAFD"/>
                </a:solidFill>
                <a:effectLst/>
                <a:uLnTx/>
                <a:uFillTx/>
                <a:latin typeface="Glacial Indifference" panose="020B0604020202020204" charset="0"/>
                <a:ea typeface="+mn-ea"/>
                <a:cs typeface="+mn-cs"/>
              </a:rPr>
              <a:t>EI</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n’aiment d’ailleurs pas cet acronyme, utilisé par ses adversaires et des médias comme al-Arabiya, lui préférant l’appellation </a:t>
            </a:r>
            <a:r>
              <a:rPr kumimoji="0" lang="fr-FR" sz="35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Dawlat al-Islāmiyya</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Nouvel Obs</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19 novembre 2015</a:t>
            </a:r>
          </a:p>
        </p:txBody>
      </p:sp>
      <p:sp>
        <p:nvSpPr>
          <p:cNvPr id="2" name="TextBox 2">
            <a:extLst>
              <a:ext uri="{FF2B5EF4-FFF2-40B4-BE49-F238E27FC236}">
                <a16:creationId xmlns:a16="http://schemas.microsoft.com/office/drawing/2014/main" id="{45177F55-5C34-FA43-0E26-3119E9D150A1}"/>
              </a:ext>
            </a:extLst>
          </p:cNvPr>
          <p:cNvSpPr txBox="1"/>
          <p:nvPr/>
        </p:nvSpPr>
        <p:spPr>
          <a:xfrm>
            <a:off x="762000" y="723900"/>
            <a:ext cx="112014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Daech vs. Etat islamique</a:t>
            </a:r>
          </a:p>
        </p:txBody>
      </p:sp>
    </p:spTree>
    <p:extLst>
      <p:ext uri="{BB962C8B-B14F-4D97-AF65-F5344CB8AC3E}">
        <p14:creationId xmlns:p14="http://schemas.microsoft.com/office/powerpoint/2010/main" val="18185678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A61B7EB4-8EF9-7525-FD91-9DE95BCA0073}"/>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03ECC729-A165-7F8E-D0B3-20085A55D8A8}"/>
              </a:ext>
            </a:extLst>
          </p:cNvPr>
          <p:cNvSpPr txBox="1"/>
          <p:nvPr/>
        </p:nvSpPr>
        <p:spPr>
          <a:xfrm>
            <a:off x="838200" y="1485900"/>
            <a:ext cx="16372973" cy="8478218"/>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2400"/>
              </a:spcAft>
              <a:buClrTx/>
              <a:buSzTx/>
              <a:buFontTx/>
              <a:buNone/>
              <a:tabLst/>
              <a:defRPr/>
            </a:pPr>
            <a:r>
              <a:rPr kumimoji="0" lang="fr-FR" sz="37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Petite digression sur les attentats du 13 novembre 2015</a:t>
            </a:r>
            <a:r>
              <a:rPr kumimoji="0" lang="fr-FR" sz="37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endParaRPr kumimoji="0" lang="fr-FR" sz="2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Plusieurs fusillades et attaques-suicides sont mises en place pendant la soirée du 13 novembre 2015 à Paris et dans sa périphérie. Il s’agit des attentats les plus meurtriers perpétrés en France, ayant causé 130 victimes et 413 blessés.</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Une première attaque a lieu à Saint-Denis, au Stade de France, où trois terroristes n’arrivent pas à avoir accès mais se font quand même exploser pendant un match de football en dehors du stade. D'autres attaques se vérifient par la suite dans le 10</a:t>
            </a:r>
            <a:r>
              <a:rPr kumimoji="0" lang="fr-FR" sz="34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et 11</a:t>
            </a:r>
            <a:r>
              <a:rPr kumimoji="0" lang="fr-FR" sz="34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arrondissements de Paris, où trois individus mitraillent des terrasses de cafés et de restaurants. Finalement, l'attaque la plus longue et la plus meurtrière, ayant fait 90 morts et de nombreux blessés, a lieu dans la salle de spectacle du Bataclan, où presque 1 500 personnes assistaient à un concert rock et où trois autres djihadistes ouvrent le feu sur le public.</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Toutes ces attaques ont été ensuite revendiquées par l'organisation terroriste Daech / ISIS. </a:t>
            </a:r>
          </a:p>
        </p:txBody>
      </p:sp>
      <p:sp>
        <p:nvSpPr>
          <p:cNvPr id="2" name="TextBox 2">
            <a:extLst>
              <a:ext uri="{FF2B5EF4-FFF2-40B4-BE49-F238E27FC236}">
                <a16:creationId xmlns:a16="http://schemas.microsoft.com/office/drawing/2014/main" id="{3958EF7E-8B51-A503-CA80-A589AC66E42D}"/>
              </a:ext>
            </a:extLst>
          </p:cNvPr>
          <p:cNvSpPr txBox="1"/>
          <p:nvPr/>
        </p:nvSpPr>
        <p:spPr>
          <a:xfrm>
            <a:off x="762000" y="204986"/>
            <a:ext cx="112014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Daech vs. Etat islamique</a:t>
            </a:r>
          </a:p>
        </p:txBody>
      </p:sp>
    </p:spTree>
    <p:extLst>
      <p:ext uri="{BB962C8B-B14F-4D97-AF65-F5344CB8AC3E}">
        <p14:creationId xmlns:p14="http://schemas.microsoft.com/office/powerpoint/2010/main" val="26492051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E9A49FBE-735A-A5F9-B0ED-C915565CB008}"/>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BF6E12AA-A756-F242-6A30-9B3857FD0375}"/>
              </a:ext>
            </a:extLst>
          </p:cNvPr>
          <p:cNvSpPr txBox="1"/>
          <p:nvPr/>
        </p:nvSpPr>
        <p:spPr>
          <a:xfrm>
            <a:off x="838200" y="1913825"/>
            <a:ext cx="16372973" cy="8030275"/>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fr-FR" sz="37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Daech / Daesh / Etat islamique - Avant les attentats du 13 novembre 2015</a:t>
            </a:r>
            <a:r>
              <a:rPr kumimoji="0" lang="fr-FR" sz="37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endParaRPr kumimoji="0" lang="fr-FR" sz="37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00000"/>
              </a:lnSpc>
              <a:spcBef>
                <a:spcPts val="0"/>
              </a:spcBef>
              <a:spcAft>
                <a:spcPts val="600"/>
              </a:spcAft>
              <a:buClrTx/>
              <a:buSzTx/>
              <a:buFontTx/>
              <a:buNone/>
              <a:tabLst/>
              <a:defRPr/>
            </a:pPr>
            <a:endParaRPr kumimoji="0" lang="fr-FR" sz="2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4000"/>
              </a:lnSpc>
              <a:spcBef>
                <a:spcPts val="0"/>
              </a:spcBef>
              <a:spcAft>
                <a:spcPts val="12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groupe terroriste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dont il s’agit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n’est pas un état</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Il voudrait l’être, il ne l’est pas et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c’est lui faire un cadeau que de l’appeler État</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De la même façon, je recommande de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ne pas utiliser l’expression </a:t>
            </a:r>
            <a:r>
              <a:rPr kumimoji="0" lang="fr-FR" sz="3400" b="0" i="1" u="sng" strike="noStrike" kern="1200" cap="none" spc="0" normalizeH="0" baseline="0" noProof="0" dirty="0">
                <a:ln>
                  <a:noFill/>
                </a:ln>
                <a:solidFill>
                  <a:srgbClr val="F9FAFD"/>
                </a:solidFill>
                <a:effectLst/>
                <a:uLnTx/>
                <a:uFillTx/>
                <a:latin typeface="Glacial Indifference" panose="020B0604020202020204" charset="0"/>
                <a:ea typeface="+mn-ea"/>
                <a:cs typeface="+mn-cs"/>
              </a:rPr>
              <a:t>Etat islamique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car cela occasionne une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confusion islam, islamisme, musulman</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Il s’agit de ce que les arabes appellent </a:t>
            </a:r>
            <a:r>
              <a:rPr kumimoji="0" lang="fr-FR" sz="34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Daech</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et de ce que j’appelle pour ma part les égorgeurs de Daech ».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Laurent Fabius, à l’époque Ministre français des Affaires étrangères, le 12 septembre 2014.</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4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Ce groupe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se fait appeler </a:t>
            </a:r>
            <a:r>
              <a:rPr kumimoji="0" lang="fr-FR" sz="3400" b="0" i="1" u="sng" strike="noStrike" kern="1200" cap="none" spc="0" normalizeH="0" baseline="0" noProof="0" dirty="0">
                <a:ln>
                  <a:noFill/>
                </a:ln>
                <a:solidFill>
                  <a:srgbClr val="F9FAFD"/>
                </a:solidFill>
                <a:effectLst/>
                <a:uLnTx/>
                <a:uFillTx/>
                <a:latin typeface="Glacial Indifference" panose="020B0604020202020204" charset="0"/>
                <a:ea typeface="+mn-ea"/>
                <a:cs typeface="+mn-cs"/>
              </a:rPr>
              <a:t>État islamique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mais il faut que deux choses soient claires :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ISIL n'est pas islamique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Aucune religion ne cautionne le meurtre d'innocents et la majorité des victimes de l'ISIL sont des musulmans. ISIL n'est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certainement pas un Etat</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Il était auparavant la branche d'Al-Qaïda en Irak ».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Barack Obama, septembre 2014</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p:txBody>
      </p:sp>
      <p:sp>
        <p:nvSpPr>
          <p:cNvPr id="2" name="TextBox 2">
            <a:extLst>
              <a:ext uri="{FF2B5EF4-FFF2-40B4-BE49-F238E27FC236}">
                <a16:creationId xmlns:a16="http://schemas.microsoft.com/office/drawing/2014/main" id="{F3253F57-B184-448D-644F-C2D6AF5D0A1A}"/>
              </a:ext>
            </a:extLst>
          </p:cNvPr>
          <p:cNvSpPr txBox="1"/>
          <p:nvPr/>
        </p:nvSpPr>
        <p:spPr>
          <a:xfrm>
            <a:off x="762000" y="495300"/>
            <a:ext cx="112014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Daech vs. Etat islamique</a:t>
            </a:r>
          </a:p>
        </p:txBody>
      </p:sp>
    </p:spTree>
    <p:extLst>
      <p:ext uri="{BB962C8B-B14F-4D97-AF65-F5344CB8AC3E}">
        <p14:creationId xmlns:p14="http://schemas.microsoft.com/office/powerpoint/2010/main" val="27520754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DE2699BA-92A1-C5ED-0615-D89F008A4160}"/>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5FB46FA0-0835-E95D-A812-11A44BC0ABB4}"/>
              </a:ext>
            </a:extLst>
          </p:cNvPr>
          <p:cNvSpPr txBox="1"/>
          <p:nvPr/>
        </p:nvSpPr>
        <p:spPr>
          <a:xfrm>
            <a:off x="762000" y="2628900"/>
            <a:ext cx="16372973" cy="3847720"/>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fr-FR" sz="37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Daech / Daesh / Etat islamique - Avant les attentats du 13 novembre 2015</a:t>
            </a:r>
            <a:r>
              <a:rPr kumimoji="0" lang="fr-FR" sz="37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endParaRPr kumimoji="0" lang="fr-FR" sz="37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00000"/>
              </a:lnSpc>
              <a:spcBef>
                <a:spcPts val="0"/>
              </a:spcBef>
              <a:spcAft>
                <a:spcPts val="600"/>
              </a:spcAft>
              <a:buClrTx/>
              <a:buSzTx/>
              <a:buFontTx/>
              <a:buNone/>
              <a:tabLst/>
              <a:defRPr/>
            </a:pPr>
            <a:endParaRPr kumimoji="0" lang="fr-FR" sz="2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4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Dès le 12 septembre, selon la retranscription des interventions officielles répertoriées sur le site internet de l'Élysée,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François Hollande a banni de ses déclarations les mots </a:t>
            </a:r>
            <a:r>
              <a:rPr kumimoji="0" lang="fr-FR" sz="3400" b="0" i="1" u="sng" strike="noStrike" kern="1200" cap="none" spc="0" normalizeH="0" baseline="0" noProof="0" dirty="0">
                <a:ln>
                  <a:noFill/>
                </a:ln>
                <a:solidFill>
                  <a:srgbClr val="F9FAFD"/>
                </a:solidFill>
                <a:effectLst/>
                <a:uLnTx/>
                <a:uFillTx/>
                <a:latin typeface="Glacial Indifference" panose="020B0604020202020204" charset="0"/>
                <a:ea typeface="+mn-ea"/>
                <a:cs typeface="+mn-cs"/>
              </a:rPr>
              <a:t>État islamique</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 au profit de l'appellation </a:t>
            </a:r>
            <a:r>
              <a:rPr kumimoji="0" lang="fr-FR" sz="3400" b="0" i="1" u="sng" strike="noStrike" kern="1200" cap="none" spc="0" normalizeH="0" baseline="0" noProof="0" dirty="0">
                <a:ln>
                  <a:noFill/>
                </a:ln>
                <a:solidFill>
                  <a:srgbClr val="F9FAFD"/>
                </a:solidFill>
                <a:effectLst/>
                <a:uLnTx/>
                <a:uFillTx/>
                <a:latin typeface="Glacial Indifference" panose="020B0604020202020204" charset="0"/>
                <a:ea typeface="+mn-ea"/>
                <a:cs typeface="+mn-cs"/>
              </a:rPr>
              <a:t>Daech</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 parfois orthographiée </a:t>
            </a:r>
            <a:r>
              <a:rPr kumimoji="0" lang="fr-FR" sz="3400" b="0" i="1" u="sng" strike="noStrike" kern="1200" cap="none" spc="0" normalizeH="0" baseline="0" noProof="0" dirty="0">
                <a:ln>
                  <a:noFill/>
                </a:ln>
                <a:solidFill>
                  <a:srgbClr val="F9FAFD"/>
                </a:solidFill>
                <a:effectLst/>
                <a:uLnTx/>
                <a:uFillTx/>
                <a:latin typeface="Glacial Indifference" panose="020B0604020202020204" charset="0"/>
                <a:ea typeface="+mn-ea"/>
                <a:cs typeface="+mn-cs"/>
              </a:rPr>
              <a:t>Daesh</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par les services de la présidence de la République ».</a:t>
            </a:r>
          </a:p>
          <a:p>
            <a:pPr marL="0" marR="0" lvl="0" indent="0" algn="r" defTabSz="914400" rtl="0" eaLnBrk="1" fontAlgn="auto" latinLnBrk="0" hangingPunct="1">
              <a:lnSpc>
                <a:spcPct val="100000"/>
              </a:lnSpc>
              <a:spcBef>
                <a:spcPts val="0"/>
              </a:spcBef>
              <a:spcAft>
                <a:spcPts val="1200"/>
              </a:spcAft>
              <a:buClrTx/>
              <a:buSzTx/>
              <a:buFontTx/>
              <a:buNone/>
              <a:tabLst/>
              <a:defRPr/>
            </a:pP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Huffingtonpost</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24 février 2015</a:t>
            </a:r>
          </a:p>
        </p:txBody>
      </p:sp>
      <p:sp>
        <p:nvSpPr>
          <p:cNvPr id="2" name="TextBox 2">
            <a:extLst>
              <a:ext uri="{FF2B5EF4-FFF2-40B4-BE49-F238E27FC236}">
                <a16:creationId xmlns:a16="http://schemas.microsoft.com/office/drawing/2014/main" id="{D3F62665-6019-59A9-5E87-440D0A93D102}"/>
              </a:ext>
            </a:extLst>
          </p:cNvPr>
          <p:cNvSpPr txBox="1"/>
          <p:nvPr/>
        </p:nvSpPr>
        <p:spPr>
          <a:xfrm>
            <a:off x="762000" y="966986"/>
            <a:ext cx="112014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Daech vs. Etat islamique</a:t>
            </a:r>
          </a:p>
        </p:txBody>
      </p:sp>
    </p:spTree>
    <p:extLst>
      <p:ext uri="{BB962C8B-B14F-4D97-AF65-F5344CB8AC3E}">
        <p14:creationId xmlns:p14="http://schemas.microsoft.com/office/powerpoint/2010/main" val="5914337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303170B8-AC8C-6AE9-6263-559BC3F5BCF8}"/>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D1E4F51C-E0CE-7C1E-FD57-BB7A152BB628}"/>
              </a:ext>
            </a:extLst>
          </p:cNvPr>
          <p:cNvSpPr txBox="1"/>
          <p:nvPr/>
        </p:nvSpPr>
        <p:spPr>
          <a:xfrm>
            <a:off x="762000" y="2552700"/>
            <a:ext cx="16372973" cy="4549964"/>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fr-FR" sz="37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Daech / Daesh / Etat islamique</a:t>
            </a:r>
          </a:p>
          <a:p>
            <a:pPr marL="0" marR="0" lvl="0" indent="0" algn="just" defTabSz="914400" rtl="0" eaLnBrk="1" fontAlgn="auto" latinLnBrk="0" hangingPunct="1">
              <a:lnSpc>
                <a:spcPct val="100000"/>
              </a:lnSpc>
              <a:spcBef>
                <a:spcPts val="0"/>
              </a:spcBef>
              <a:spcAft>
                <a:spcPts val="600"/>
              </a:spcAft>
              <a:buClrTx/>
              <a:buSzTx/>
              <a:buFontTx/>
              <a:buNone/>
              <a:tabLst/>
              <a:defRPr/>
            </a:pPr>
            <a:endParaRPr kumimoji="0" lang="fr-FR" sz="2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Après les attentats du 13 novembre 2015</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la tendance s’est complètement renversée</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Même les politiciens et politiciennes de gauche — qui à l’époque étaient au Gouvernement — recommencent à dire </a:t>
            </a:r>
            <a:r>
              <a:rPr kumimoji="0" lang="fr-FR" sz="35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État islamique</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just" defTabSz="914400" rtl="0" eaLnBrk="1" fontAlgn="auto" latinLnBrk="0" hangingPunct="1">
              <a:lnSpc>
                <a:spcPct val="110000"/>
              </a:lnSpc>
              <a:spcBef>
                <a:spcPts val="0"/>
              </a:spcBef>
              <a:spcAft>
                <a:spcPts val="0"/>
              </a:spcAft>
              <a:buClrTx/>
              <a:buSzTx/>
              <a:buFontTx/>
              <a:buNone/>
              <a:tabLst/>
              <a:defRPr/>
            </a:pPr>
            <a:r>
              <a:rPr lang="fr-FR" sz="3500" dirty="0">
                <a:solidFill>
                  <a:srgbClr val="F9FAFD"/>
                </a:solidFill>
                <a:latin typeface="Glacial Indifference" panose="020B0604020202020204" charset="0"/>
              </a:rPr>
              <a:t>	</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période de campagne électorale pour les régionales de 2015</a:t>
            </a:r>
          </a:p>
        </p:txBody>
      </p:sp>
      <p:sp>
        <p:nvSpPr>
          <p:cNvPr id="2" name="TextBox 2">
            <a:extLst>
              <a:ext uri="{FF2B5EF4-FFF2-40B4-BE49-F238E27FC236}">
                <a16:creationId xmlns:a16="http://schemas.microsoft.com/office/drawing/2014/main" id="{F5794323-AFC4-6E73-BDED-59152ECAE364}"/>
              </a:ext>
            </a:extLst>
          </p:cNvPr>
          <p:cNvSpPr txBox="1"/>
          <p:nvPr/>
        </p:nvSpPr>
        <p:spPr>
          <a:xfrm>
            <a:off x="762000" y="966986"/>
            <a:ext cx="112014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Daech vs. Etat islamique</a:t>
            </a:r>
          </a:p>
        </p:txBody>
      </p:sp>
    </p:spTree>
    <p:extLst>
      <p:ext uri="{BB962C8B-B14F-4D97-AF65-F5344CB8AC3E}">
        <p14:creationId xmlns:p14="http://schemas.microsoft.com/office/powerpoint/2010/main" val="681285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6CFD967-8082-444F-F345-9A189D39233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B83760B-3A9C-0433-6655-7CD5774F557E}"/>
              </a:ext>
            </a:extLst>
          </p:cNvPr>
          <p:cNvSpPr txBox="1"/>
          <p:nvPr/>
        </p:nvSpPr>
        <p:spPr>
          <a:xfrm>
            <a:off x="1028700" y="114300"/>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Un guide pour l’islam en France</a:t>
            </a:r>
          </a:p>
        </p:txBody>
      </p:sp>
      <p:sp>
        <p:nvSpPr>
          <p:cNvPr id="7" name="TextBox 7">
            <a:extLst>
              <a:ext uri="{FF2B5EF4-FFF2-40B4-BE49-F238E27FC236}">
                <a16:creationId xmlns:a16="http://schemas.microsoft.com/office/drawing/2014/main" id="{99099AB3-28B0-92DF-1DD6-6D7947C0B6F5}"/>
              </a:ext>
            </a:extLst>
          </p:cNvPr>
          <p:cNvSpPr txBox="1"/>
          <p:nvPr/>
        </p:nvSpPr>
        <p:spPr>
          <a:xfrm>
            <a:off x="1028700" y="1334202"/>
            <a:ext cx="16268700" cy="9067098"/>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lang="fr-FR" sz="3200" dirty="0">
                <a:solidFill>
                  <a:srgbClr val="F9FAFD"/>
                </a:solidFill>
                <a:latin typeface="Glacial Indifference" panose="020B0604020202020204" charset="0"/>
              </a:rPr>
              <a:t>« Au début, quand le projet se met vraiment en route, en janvier 2023, il s’agit surtout de réaliser une réflexion collective autour des points de frottement qu’il peut y avoir entre l’islam et la République. Une sorte de glossaire des mots recouvrant des </a:t>
            </a:r>
            <a:r>
              <a:rPr lang="fr-FR" sz="3200" u="sng" dirty="0">
                <a:solidFill>
                  <a:srgbClr val="F9FAFD"/>
                </a:solidFill>
                <a:latin typeface="Glacial Indifference" panose="020B0604020202020204" charset="0"/>
              </a:rPr>
              <a:t>notions musulmanes souvent incomprises</a:t>
            </a:r>
            <a:r>
              <a:rPr lang="fr-FR" sz="3200" dirty="0">
                <a:solidFill>
                  <a:srgbClr val="F9FAFD"/>
                </a:solidFill>
                <a:latin typeface="Glacial Indifference" panose="020B0604020202020204" charset="0"/>
              </a:rPr>
              <a:t>. […]</a:t>
            </a:r>
          </a:p>
          <a:p>
            <a:pPr marL="0" marR="0" lvl="0" indent="0" algn="just" defTabSz="914400" rtl="0" eaLnBrk="1" fontAlgn="auto" latinLnBrk="0" hangingPunct="1">
              <a:lnSpc>
                <a:spcPct val="110000"/>
              </a:lnSpc>
              <a:spcBef>
                <a:spcPts val="0"/>
              </a:spcBef>
              <a:spcAft>
                <a:spcPts val="0"/>
              </a:spcAft>
              <a:buClrTx/>
              <a:buSzTx/>
              <a:buFontTx/>
              <a:buNone/>
              <a:tabLst/>
              <a:defRPr/>
            </a:pPr>
            <a:r>
              <a:rPr lang="fr-FR" sz="3200" dirty="0">
                <a:solidFill>
                  <a:srgbClr val="F9FAFD"/>
                </a:solidFill>
                <a:latin typeface="Glacial Indifference" panose="020B0604020202020204" charset="0"/>
              </a:rPr>
              <a:t>Très vite, la réflexion prend une autre dimension. […] </a:t>
            </a:r>
            <a:r>
              <a:rPr lang="fr-FR" sz="3200" u="sng" dirty="0">
                <a:solidFill>
                  <a:srgbClr val="F9FAFD"/>
                </a:solidFill>
                <a:latin typeface="Glacial Indifference" panose="020B0604020202020204" charset="0"/>
              </a:rPr>
              <a:t>Deux commissions </a:t>
            </a:r>
            <a:r>
              <a:rPr lang="fr-FR" sz="3200" dirty="0">
                <a:solidFill>
                  <a:srgbClr val="F9FAFD"/>
                </a:solidFill>
                <a:latin typeface="Glacial Indifference" panose="020B0604020202020204" charset="0"/>
              </a:rPr>
              <a:t>sont mises en place, qui travaillent trois ans durant avant d’aboutir à ce texte : </a:t>
            </a:r>
            <a:r>
              <a:rPr lang="fr-FR" sz="3200" u="sng" dirty="0">
                <a:solidFill>
                  <a:srgbClr val="F9FAFD"/>
                </a:solidFill>
                <a:latin typeface="Glacial Indifference" panose="020B0604020202020204" charset="0"/>
              </a:rPr>
              <a:t>l’une regroupant des personnalités religieuses et l’autre des personnalités de la société civile</a:t>
            </a:r>
            <a:r>
              <a:rPr lang="fr-FR" sz="3200" dirty="0">
                <a:solidFill>
                  <a:srgbClr val="F9FAFD"/>
                </a:solidFill>
                <a:latin typeface="Glacial Indifference" panose="020B0604020202020204" charset="0"/>
              </a:rPr>
              <a:t>. Parmi ces dernières, on retrouve des figures aussi diverses que l’avocat Richard Malka, l’ancien haut fonctionnaire Jacques Attali, l’académicienne Hélène Carrère d’Encausse […], ou encore le politologue Gilles Kepel ou le médecin </a:t>
            </a:r>
            <a:r>
              <a:rPr lang="fr-FR" sz="3200" dirty="0" err="1">
                <a:solidFill>
                  <a:srgbClr val="F9FAFD"/>
                </a:solidFill>
                <a:latin typeface="Glacial Indifference" panose="020B0604020202020204" charset="0"/>
              </a:rPr>
              <a:t>Sadek</a:t>
            </a:r>
            <a:r>
              <a:rPr lang="fr-FR" sz="3200" dirty="0">
                <a:solidFill>
                  <a:srgbClr val="F9FAFD"/>
                </a:solidFill>
                <a:latin typeface="Glacial Indifference" panose="020B0604020202020204" charset="0"/>
              </a:rPr>
              <a:t> </a:t>
            </a:r>
            <a:r>
              <a:rPr lang="fr-FR" sz="3200" dirty="0" err="1">
                <a:solidFill>
                  <a:srgbClr val="F9FAFD"/>
                </a:solidFill>
                <a:latin typeface="Glacial Indifference" panose="020B0604020202020204" charset="0"/>
              </a:rPr>
              <a:t>Beloucif</a:t>
            </a:r>
            <a:r>
              <a:rPr lang="fr-FR" sz="3200" dirty="0">
                <a:solidFill>
                  <a:srgbClr val="F9FAFD"/>
                </a:solidFill>
                <a:latin typeface="Glacial Indifference" panose="020B0604020202020204" charset="0"/>
              </a:rPr>
              <a:t>. Du côté des personnes auditionnées apparaissent d’anciens présidents de la République, comme François Hollande (2012-2017), mais aussi l’ancien ministre de l’Éducation nationale Jean-Michel Blanquer (2017-2022), le maire (LR) de Meaux, Jean-François Copé, l’académicien Rémi Brague ou encore la rectrice de la mosquée du 15</a:t>
            </a:r>
            <a:r>
              <a:rPr lang="fr-FR" sz="3200" baseline="30000" dirty="0">
                <a:solidFill>
                  <a:srgbClr val="F9FAFD"/>
                </a:solidFill>
                <a:latin typeface="Glacial Indifference" panose="020B0604020202020204" charset="0"/>
              </a:rPr>
              <a:t>e</a:t>
            </a:r>
            <a:r>
              <a:rPr lang="fr-FR" sz="3200" dirty="0">
                <a:solidFill>
                  <a:srgbClr val="F9FAFD"/>
                </a:solidFill>
                <a:latin typeface="Glacial Indifference" panose="020B0604020202020204" charset="0"/>
              </a:rPr>
              <a:t> arrondissement de Paris, Najat Benali. La liste compte aussi le maire (RN) de Perpignan, Louis </a:t>
            </a:r>
            <a:r>
              <a:rPr lang="fr-FR" sz="3200" dirty="0" err="1">
                <a:solidFill>
                  <a:srgbClr val="F9FAFD"/>
                </a:solidFill>
                <a:latin typeface="Glacial Indifference" panose="020B0604020202020204" charset="0"/>
              </a:rPr>
              <a:t>Aliot</a:t>
            </a:r>
            <a:r>
              <a:rPr lang="fr-FR" sz="3200" dirty="0">
                <a:solidFill>
                  <a:srgbClr val="F9FAFD"/>
                </a:solidFill>
                <a:latin typeface="Glacial Indifference" panose="020B0604020202020204" charset="0"/>
              </a:rPr>
              <a:t>, ou encore Ahmad Massoud, le fils du chef de la lutte contre les talibans assassiné en 2001 ».</a:t>
            </a:r>
            <a:endPar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buClrTx/>
              <a:buSzTx/>
              <a:buFontTx/>
              <a:buNone/>
              <a:tabLst/>
              <a:defRPr/>
            </a:pPr>
            <a:r>
              <a:rPr kumimoji="0" lang="fr-FR" sz="22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Monde</a:t>
            </a:r>
            <a:r>
              <a:rPr kumimoji="0" lang="fr-FR" sz="22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9 février 2026</a:t>
            </a:r>
          </a:p>
        </p:txBody>
      </p:sp>
    </p:spTree>
    <p:extLst>
      <p:ext uri="{BB962C8B-B14F-4D97-AF65-F5344CB8AC3E}">
        <p14:creationId xmlns:p14="http://schemas.microsoft.com/office/powerpoint/2010/main" val="19596963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04A41D4-C5F3-EA2E-CC33-3A0C8E0B94C9}"/>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5CFF2AF7-577F-B079-D66F-C5A9F8FB4D4D}"/>
              </a:ext>
            </a:extLst>
          </p:cNvPr>
          <p:cNvSpPr txBox="1"/>
          <p:nvPr/>
        </p:nvSpPr>
        <p:spPr>
          <a:xfrm>
            <a:off x="762000" y="1866900"/>
            <a:ext cx="16372973" cy="7902676"/>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fr-FR" sz="37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Daech / Daesh / Etat islamique - </a:t>
            </a:r>
            <a:r>
              <a:rPr kumimoji="0" lang="fr-FR" sz="3700" b="1"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Après</a:t>
            </a:r>
            <a:r>
              <a:rPr kumimoji="0" lang="fr-FR" sz="37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 les attentats du 13 novembre 2015</a:t>
            </a:r>
            <a:r>
              <a:rPr kumimoji="0" lang="fr-FR" sz="37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endParaRPr kumimoji="0" lang="fr-FR" sz="37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00000"/>
              </a:lnSpc>
              <a:spcBef>
                <a:spcPts val="0"/>
              </a:spcBef>
              <a:spcAft>
                <a:spcPts val="600"/>
              </a:spcAft>
              <a:buClrTx/>
              <a:buSzTx/>
              <a:buFontTx/>
              <a:buNone/>
              <a:tabLst/>
              <a:defRPr/>
            </a:pPr>
            <a:endParaRPr kumimoji="0" lang="fr-FR" sz="2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Marine Le Pen (FN) * — « La France doit enfin déterminer quels sont ses alliés et quels sont ses ennemis. Ses ennemis, ce sont ces pays qui entretiennent des relations bienveillantes avec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l'islamisme radical</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r"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Figaro</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22 novembre 2015</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tabLst/>
              <a:defRPr/>
            </a:pP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Marion Maréchal-Le Pen (FN) a par ailleurs rappelé que la France "n'est pas une terre d'islam". Selon elle, il est "normal" d'exiger des Français et des étrangers musulmans "qu'ils se plient à un mode de vie et à des valeurs façonnés par sept siècles de christianisme". ». </a:t>
            </a:r>
            <a:endPar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10000"/>
              </a:lnSpc>
              <a:spcBef>
                <a:spcPts val="0"/>
              </a:spcBef>
              <a:spcAft>
                <a:spcPts val="0"/>
              </a:spcAft>
              <a:buClrTx/>
              <a:buSzTx/>
              <a:buFontTx/>
              <a:buNone/>
              <a:tabLst/>
              <a:defRPr/>
            </a:pP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L’Express</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22 novembre 2015</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tabLst/>
              <a:defRPr/>
            </a:pP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FN = Front National → ancien nom (jusqu’à 2018) du Rassemblement National.</a:t>
            </a:r>
          </a:p>
        </p:txBody>
      </p:sp>
      <p:sp>
        <p:nvSpPr>
          <p:cNvPr id="6" name="TextBox 2">
            <a:extLst>
              <a:ext uri="{FF2B5EF4-FFF2-40B4-BE49-F238E27FC236}">
                <a16:creationId xmlns:a16="http://schemas.microsoft.com/office/drawing/2014/main" id="{F9B58B8C-AFB1-DFD7-0A3D-0E705042297D}"/>
              </a:ext>
            </a:extLst>
          </p:cNvPr>
          <p:cNvSpPr txBox="1"/>
          <p:nvPr/>
        </p:nvSpPr>
        <p:spPr>
          <a:xfrm>
            <a:off x="762000" y="433586"/>
            <a:ext cx="112014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Daech vs. Etat islamique</a:t>
            </a:r>
          </a:p>
        </p:txBody>
      </p:sp>
    </p:spTree>
    <p:extLst>
      <p:ext uri="{BB962C8B-B14F-4D97-AF65-F5344CB8AC3E}">
        <p14:creationId xmlns:p14="http://schemas.microsoft.com/office/powerpoint/2010/main" val="41266167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2C310489-E738-2CAC-497A-DA05A12E893C}"/>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217DCBE8-6C02-7B8B-BE1B-C7E353D42005}"/>
              </a:ext>
            </a:extLst>
          </p:cNvPr>
          <p:cNvSpPr txBox="1"/>
          <p:nvPr/>
        </p:nvSpPr>
        <p:spPr>
          <a:xfrm>
            <a:off x="990600" y="662186"/>
            <a:ext cx="134874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Bibliographie et s</a:t>
            </a: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itographie</a:t>
            </a:r>
            <a:endParaRPr kumimoji="0" lang="fr-FR" sz="8000" b="0" i="0" u="none" strike="noStrike" kern="1200" cap="none" spc="0" normalizeH="0" baseline="0" noProof="0" dirty="0">
              <a:ln>
                <a:noFill/>
              </a:ln>
              <a:solidFill>
                <a:srgbClr val="FFFFFF"/>
              </a:solidFill>
              <a:effectLst/>
              <a:uLnTx/>
              <a:uFillTx/>
              <a:latin typeface="Glacial Indifference"/>
              <a:ea typeface="+mn-ea"/>
              <a:cs typeface="+mn-cs"/>
            </a:endParaRPr>
          </a:p>
        </p:txBody>
      </p:sp>
      <p:sp>
        <p:nvSpPr>
          <p:cNvPr id="4" name="TextBox 4">
            <a:extLst>
              <a:ext uri="{FF2B5EF4-FFF2-40B4-BE49-F238E27FC236}">
                <a16:creationId xmlns:a16="http://schemas.microsoft.com/office/drawing/2014/main" id="{E2C3CCC9-8372-6114-70BA-EB1D67D378CE}"/>
              </a:ext>
            </a:extLst>
          </p:cNvPr>
          <p:cNvSpPr txBox="1"/>
          <p:nvPr/>
        </p:nvSpPr>
        <p:spPr>
          <a:xfrm>
            <a:off x="1066800" y="2195012"/>
            <a:ext cx="16078200" cy="7018845"/>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2600" dirty="0">
                <a:solidFill>
                  <a:prstClr val="white"/>
                </a:solidFill>
                <a:latin typeface="Glacial Indifference" panose="020B0604020202020204" charset="0"/>
              </a:rPr>
              <a:t>Alain Rey et Josette Rey-Debove (sous la direction de), 2026, </a:t>
            </a:r>
            <a:r>
              <a:rPr lang="fr-FR" sz="2600" i="1" dirty="0">
                <a:solidFill>
                  <a:prstClr val="white"/>
                </a:solidFill>
                <a:latin typeface="Glacial Indifference" panose="020B0604020202020204" charset="0"/>
              </a:rPr>
              <a:t>Le petit Robert : dictionnaire alphabétique et analogique de la langue française</a:t>
            </a:r>
            <a:r>
              <a:rPr lang="fr-FR" sz="2600" dirty="0">
                <a:solidFill>
                  <a:prstClr val="white"/>
                </a:solidFill>
                <a:latin typeface="Glacial Indifference" panose="020B0604020202020204" charset="0"/>
              </a:rPr>
              <a:t>, Paris , Le Robert.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6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lvl="0" algn="just">
              <a:lnSpc>
                <a:spcPct val="110000"/>
              </a:lnSpc>
              <a:defRPr/>
            </a:pPr>
            <a:r>
              <a:rPr lang="fr-FR" sz="2600" dirty="0">
                <a:solidFill>
                  <a:prstClr val="white"/>
                </a:solidFill>
                <a:latin typeface="Glacial Indifference" panose="020B0604020202020204" charset="0"/>
              </a:rPr>
              <a:t>« </a:t>
            </a:r>
            <a:r>
              <a:rPr lang="fr-FR" sz="2600" dirty="0">
                <a:solidFill>
                  <a:prstClr val="white">
                    <a:lumMod val="95000"/>
                  </a:prstClr>
                </a:solidFill>
                <a:latin typeface="Glacial Indifference" panose="020B0604020202020204" charset="0"/>
                <a:hlinkClick r:id="rId2">
                  <a:extLst>
                    <a:ext uri="{A12FA001-AC4F-418D-AE19-62706E023703}">
                      <ahyp:hlinkClr xmlns:ahyp="http://schemas.microsoft.com/office/drawing/2018/hyperlinkcolor" val="tx"/>
                    </a:ext>
                  </a:extLst>
                </a:hlinkClick>
              </a:rPr>
              <a:t>Attentats à Paris: Marion Maréchal-Le Pen "positivement surprise" par Hollande</a:t>
            </a:r>
            <a:r>
              <a:rPr lang="fr-FR" sz="2600" dirty="0">
                <a:solidFill>
                  <a:prstClr val="white"/>
                </a:solidFill>
                <a:latin typeface="Glacial Indifference" panose="020B0604020202020204" charset="0"/>
              </a:rPr>
              <a:t> », </a:t>
            </a:r>
            <a:r>
              <a:rPr lang="fr-FR" sz="2600" i="1" dirty="0">
                <a:solidFill>
                  <a:prstClr val="white"/>
                </a:solidFill>
                <a:latin typeface="Glacial Indifference" panose="020B0604020202020204" charset="0"/>
              </a:rPr>
              <a:t>L’Express</a:t>
            </a:r>
            <a:r>
              <a:rPr lang="fr-FR" sz="2600" dirty="0">
                <a:solidFill>
                  <a:prstClr val="white"/>
                </a:solidFill>
                <a:latin typeface="Glacial Indifference" panose="020B0604020202020204" charset="0"/>
              </a:rPr>
              <a:t>, le 22 novembre 2015.</a:t>
            </a:r>
          </a:p>
          <a:p>
            <a:pPr lvl="0" algn="just">
              <a:lnSpc>
                <a:spcPct val="110000"/>
              </a:lnSpc>
              <a:defRPr/>
            </a:pPr>
            <a:endParaRPr lang="fr-FR" sz="2600" dirty="0">
              <a:solidFill>
                <a:prstClr val="white"/>
              </a:solidFill>
              <a:latin typeface="Glacial Indifference" panose="020B0604020202020204" charset="0"/>
            </a:endParaRPr>
          </a:p>
          <a:p>
            <a:pPr lvl="0" algn="just">
              <a:lnSpc>
                <a:spcPct val="110000"/>
              </a:lnSpc>
              <a:defRPr/>
            </a:pPr>
            <a:r>
              <a:rPr lang="fr-FR" sz="2600" dirty="0">
                <a:solidFill>
                  <a:prstClr val="white"/>
                </a:solidFill>
                <a:latin typeface="Glacial Indifference" panose="020B0604020202020204" charset="0"/>
              </a:rPr>
              <a:t>« </a:t>
            </a:r>
            <a:r>
              <a:rPr lang="fr-FR" sz="2600" dirty="0">
                <a:solidFill>
                  <a:prstClr val="white">
                    <a:lumMod val="95000"/>
                  </a:prstClr>
                </a:solidFill>
                <a:latin typeface="Glacial Indifference" panose="020B0604020202020204" charset="0"/>
                <a:hlinkClick r:id="rId3">
                  <a:extLst>
                    <a:ext uri="{A12FA001-AC4F-418D-AE19-62706E023703}">
                      <ahyp:hlinkClr xmlns:ahyp="http://schemas.microsoft.com/office/drawing/2018/hyperlinkcolor" val="tx"/>
                    </a:ext>
                  </a:extLst>
                </a:hlinkClick>
              </a:rPr>
              <a:t>"Daech" plutôt que "l'État islamique": vers la fin de la guerre des mots pour François Hollande ?</a:t>
            </a:r>
            <a:r>
              <a:rPr lang="fr-FR" sz="2600" dirty="0">
                <a:solidFill>
                  <a:prstClr val="white"/>
                </a:solidFill>
                <a:latin typeface="Glacial Indifference" panose="020B0604020202020204" charset="0"/>
              </a:rPr>
              <a:t> », </a:t>
            </a:r>
            <a:r>
              <a:rPr lang="fr-FR" sz="2600" i="1" dirty="0">
                <a:solidFill>
                  <a:prstClr val="white"/>
                </a:solidFill>
                <a:latin typeface="Glacial Indifference" panose="020B0604020202020204" charset="0"/>
              </a:rPr>
              <a:t>Huffingtonpost</a:t>
            </a:r>
            <a:r>
              <a:rPr lang="fr-FR" sz="2600" dirty="0">
                <a:solidFill>
                  <a:prstClr val="white"/>
                </a:solidFill>
                <a:latin typeface="Glacial Indifference" panose="020B0604020202020204" charset="0"/>
              </a:rPr>
              <a:t>, le 24 février 2015.</a:t>
            </a:r>
          </a:p>
          <a:p>
            <a:pPr lvl="0" algn="just">
              <a:defRPr/>
            </a:pPr>
            <a:endParaRPr lang="fr-FR" sz="2600" dirty="0">
              <a:solidFill>
                <a:prstClr val="white"/>
              </a:solidFill>
              <a:latin typeface="Glacial Indifference" panose="020B060402020202020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600" b="0" i="0" u="none" strike="noStrike" kern="1200" cap="none" spc="0" normalizeH="0" baseline="0" noProof="0" dirty="0">
                <a:ln>
                  <a:noFill/>
                </a:ln>
                <a:solidFill>
                  <a:schemeClr val="bg1"/>
                </a:solidFill>
                <a:effectLst/>
                <a:uLnTx/>
                <a:uFillTx/>
                <a:latin typeface="Glacial Indifference" panose="020B0604020202020204" charset="0"/>
                <a:hlinkClick r:id="rId4">
                  <a:extLst>
                    <a:ext uri="{A12FA001-AC4F-418D-AE19-62706E023703}">
                      <ahyp:hlinkClr xmlns:ahyp="http://schemas.microsoft.com/office/drawing/2018/hyperlinkcolor" val="tx"/>
                    </a:ext>
                  </a:extLst>
                </a:hlinkClick>
              </a:rPr>
              <a:t>Glossaire sur l’adaptation du </a:t>
            </a:r>
            <a:r>
              <a:rPr lang="fr-FR" sz="2600" dirty="0">
                <a:solidFill>
                  <a:schemeClr val="bg1"/>
                </a:solidFill>
                <a:latin typeface="Glacial Indifference" panose="020B0604020202020204" charset="0"/>
                <a:hlinkClick r:id="rId4">
                  <a:extLst>
                    <a:ext uri="{A12FA001-AC4F-418D-AE19-62706E023703}">
                      <ahyp:hlinkClr xmlns:ahyp="http://schemas.microsoft.com/office/drawing/2018/hyperlinkcolor" val="tx"/>
                    </a:ext>
                  </a:extLst>
                </a:hlinkClick>
              </a:rPr>
              <a:t>discours</a:t>
            </a:r>
            <a:r>
              <a:rPr kumimoji="0" lang="fr-FR" sz="2600" b="0" i="0" u="none" strike="noStrike" kern="1200" cap="none" spc="0" normalizeH="0" baseline="0" noProof="0" dirty="0">
                <a:ln>
                  <a:noFill/>
                </a:ln>
                <a:solidFill>
                  <a:schemeClr val="bg1"/>
                </a:solidFill>
                <a:effectLst/>
                <a:uLnTx/>
                <a:uFillTx/>
                <a:latin typeface="Glacial Indifference" panose="020B0604020202020204" charset="0"/>
                <a:hlinkClick r:id="rId4">
                  <a:extLst>
                    <a:ext uri="{A12FA001-AC4F-418D-AE19-62706E023703}">
                      <ahyp:hlinkClr xmlns:ahyp="http://schemas.microsoft.com/office/drawing/2018/hyperlinkcolor" val="tx"/>
                    </a:ext>
                  </a:extLst>
                </a:hlinkClick>
              </a:rPr>
              <a:t> religieux musulman en Occident</a:t>
            </a:r>
            <a:r>
              <a:rPr kumimoji="0" lang="fr-FR" sz="26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fr-FR" sz="2600" dirty="0">
              <a:solidFill>
                <a:prstClr val="white"/>
              </a:solidFill>
              <a:latin typeface="Glacial Indifference" panose="020B060402020202020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6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2600" b="0" i="0" u="none" strike="noStrike" kern="1200" cap="none" spc="0" normalizeH="0" baseline="0" noProof="0" dirty="0">
                <a:ln>
                  <a:noFill/>
                </a:ln>
                <a:solidFill>
                  <a:schemeClr val="bg1"/>
                </a:solidFill>
                <a:effectLst/>
                <a:uLnTx/>
                <a:uFillTx/>
                <a:latin typeface="Glacial Indifference" panose="020B0604020202020204" charset="0"/>
                <a:ea typeface="+mn-ea"/>
                <a:cs typeface="+mn-cs"/>
                <a:hlinkClick r:id="rId5">
                  <a:extLst>
                    <a:ext uri="{A12FA001-AC4F-418D-AE19-62706E023703}">
                      <ahyp:hlinkClr xmlns:ahyp="http://schemas.microsoft.com/office/drawing/2018/hyperlinkcolor" val="tx"/>
                    </a:ext>
                  </a:extLst>
                </a:hlinkClick>
              </a:rPr>
              <a:t>La Grande Mosquée publie un guide pour adapter l’islam à la France</a:t>
            </a:r>
            <a:r>
              <a:rPr kumimoji="0" lang="fr-FR" sz="26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2600" b="0" i="1"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26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par Sarah Belouezzane, </a:t>
            </a:r>
            <a:r>
              <a:rPr kumimoji="0" lang="fr-FR" sz="2600" b="0" i="1" u="none" strike="noStrike" kern="1200" cap="none" spc="0" normalizeH="0" baseline="0" noProof="0" dirty="0">
                <a:ln>
                  <a:noFill/>
                </a:ln>
                <a:solidFill>
                  <a:prstClr val="white"/>
                </a:solidFill>
                <a:effectLst/>
                <a:uLnTx/>
                <a:uFillTx/>
                <a:latin typeface="Glacial Indifference" panose="020B0604020202020204" charset="0"/>
                <a:ea typeface="+mn-ea"/>
                <a:cs typeface="+mn-cs"/>
              </a:rPr>
              <a:t>Le Monde</a:t>
            </a:r>
            <a:r>
              <a:rPr lang="fr-FR" sz="2600" dirty="0">
                <a:solidFill>
                  <a:prstClr val="white"/>
                </a:solidFill>
                <a:latin typeface="Glacial Indifference" panose="020B0604020202020204" charset="0"/>
              </a:rPr>
              <a:t>.</a:t>
            </a:r>
            <a:endParaRPr kumimoji="0" lang="fr-FR" sz="26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6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6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2600" b="0" i="0" u="none" strike="noStrike" kern="1200" cap="none" spc="0" normalizeH="0" baseline="0" noProof="0" dirty="0">
                <a:ln>
                  <a:noFill/>
                </a:ln>
                <a:solidFill>
                  <a:schemeClr val="bg1"/>
                </a:solidFill>
                <a:effectLst/>
                <a:uLnTx/>
                <a:uFillTx/>
                <a:latin typeface="Glacial Indifference" panose="020B0604020202020204" charset="0"/>
                <a:ea typeface="+mn-ea"/>
                <a:cs typeface="+mn-cs"/>
                <a:hlinkClick r:id="rId6">
                  <a:extLst>
                    <a:ext uri="{A12FA001-AC4F-418D-AE19-62706E023703}">
                      <ahyp:hlinkClr xmlns:ahyp="http://schemas.microsoft.com/office/drawing/2018/hyperlinkcolor" val="tx"/>
                    </a:ext>
                  </a:extLst>
                </a:hlinkClick>
              </a:rPr>
              <a:t>Quatre questions sur le guide "Musulmans en Occident", publié par la Grande mosquée de Paris</a:t>
            </a:r>
            <a:r>
              <a:rPr kumimoji="0" lang="fr-FR" sz="26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 par Audrey Morellato, </a:t>
            </a:r>
            <a:r>
              <a:rPr kumimoji="0" lang="fr-FR" sz="2600" b="0" i="1" u="none" strike="noStrike" kern="1200" cap="none" spc="0" normalizeH="0" baseline="0" noProof="0" dirty="0">
                <a:ln>
                  <a:noFill/>
                </a:ln>
                <a:solidFill>
                  <a:prstClr val="white"/>
                </a:solidFill>
                <a:effectLst/>
                <a:uLnTx/>
                <a:uFillTx/>
                <a:latin typeface="Glacial Indifference" panose="020B0604020202020204" charset="0"/>
                <a:ea typeface="+mn-ea"/>
                <a:cs typeface="+mn-cs"/>
              </a:rPr>
              <a:t>France info</a:t>
            </a:r>
            <a:r>
              <a:rPr kumimoji="0" lang="fr-FR" sz="26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fr-FR" sz="2600" dirty="0">
              <a:solidFill>
                <a:prstClr val="white"/>
              </a:solidFill>
              <a:latin typeface="Glacial Indifference" panose="020B0604020202020204" charset="0"/>
            </a:endParaRPr>
          </a:p>
          <a:p>
            <a:pPr algn="just">
              <a:lnSpc>
                <a:spcPct val="110000"/>
              </a:lnSpc>
              <a:defRPr/>
            </a:pPr>
            <a:r>
              <a:rPr kumimoji="0" lang="fr-FR" sz="26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a:t>
            </a:r>
            <a:r>
              <a:rPr kumimoji="0" lang="fr-FR" sz="2600" b="0" i="0" u="none" strike="noStrike" kern="1200" cap="none" spc="0" normalizeH="0" baseline="0" noProof="0" dirty="0">
                <a:ln>
                  <a:noFill/>
                </a:ln>
                <a:solidFill>
                  <a:schemeClr val="bg1">
                    <a:lumMod val="95000"/>
                  </a:schemeClr>
                </a:solidFill>
                <a:effectLst/>
                <a:uLnTx/>
                <a:uFillTx/>
                <a:latin typeface="Glacial Indifference" panose="020B0604020202020204" charset="0"/>
                <a:ea typeface="+mn-ea"/>
                <a:cs typeface="+mn-cs"/>
                <a:hlinkClick r:id="rId7">
                  <a:extLst>
                    <a:ext uri="{A12FA001-AC4F-418D-AE19-62706E023703}">
                      <ahyp:hlinkClr xmlns:ahyp="http://schemas.microsoft.com/office/drawing/2018/hyperlinkcolor" val="tx"/>
                    </a:ext>
                  </a:extLst>
                </a:hlinkClick>
              </a:rPr>
              <a:t>Tout le monde dit « </a:t>
            </a:r>
            <a:r>
              <a:rPr kumimoji="0" lang="fr-FR" sz="2600" b="0" i="0" u="none" strike="noStrike" kern="1200" cap="none" spc="0" normalizeH="0" baseline="0" noProof="0" dirty="0" err="1">
                <a:ln>
                  <a:noFill/>
                </a:ln>
                <a:solidFill>
                  <a:schemeClr val="bg1">
                    <a:lumMod val="95000"/>
                  </a:schemeClr>
                </a:solidFill>
                <a:effectLst/>
                <a:uLnTx/>
                <a:uFillTx/>
                <a:latin typeface="Glacial Indifference" panose="020B0604020202020204" charset="0"/>
                <a:ea typeface="+mn-ea"/>
                <a:cs typeface="+mn-cs"/>
                <a:hlinkClick r:id="rId7">
                  <a:extLst>
                    <a:ext uri="{A12FA001-AC4F-418D-AE19-62706E023703}">
                      <ahyp:hlinkClr xmlns:ahyp="http://schemas.microsoft.com/office/drawing/2018/hyperlinkcolor" val="tx"/>
                    </a:ext>
                  </a:extLst>
                </a:hlinkClick>
              </a:rPr>
              <a:t>daèèche</a:t>
            </a:r>
            <a:r>
              <a:rPr kumimoji="0" lang="fr-FR" sz="2600" b="0" i="0" u="none" strike="noStrike" kern="1200" cap="none" spc="0" normalizeH="0" baseline="0" noProof="0" dirty="0">
                <a:ln>
                  <a:noFill/>
                </a:ln>
                <a:solidFill>
                  <a:schemeClr val="bg1">
                    <a:lumMod val="95000"/>
                  </a:schemeClr>
                </a:solidFill>
                <a:effectLst/>
                <a:uLnTx/>
                <a:uFillTx/>
                <a:latin typeface="Glacial Indifference" panose="020B0604020202020204" charset="0"/>
                <a:ea typeface="+mn-ea"/>
                <a:cs typeface="+mn-cs"/>
                <a:hlinkClick r:id="rId7">
                  <a:extLst>
                    <a:ext uri="{A12FA001-AC4F-418D-AE19-62706E023703}">
                      <ahyp:hlinkClr xmlns:ahyp="http://schemas.microsoft.com/office/drawing/2018/hyperlinkcolor" val="tx"/>
                    </a:ext>
                  </a:extLst>
                </a:hlinkClick>
              </a:rPr>
              <a:t> ». Hollande dit « dache ». Qui a raison ?</a:t>
            </a:r>
            <a:r>
              <a:rPr kumimoji="0" lang="fr-FR" sz="26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 </a:t>
            </a:r>
            <a:r>
              <a:rPr kumimoji="0" lang="fr-FR" sz="2600" b="0" i="1" u="none" strike="noStrike" kern="1200" cap="none" spc="0" normalizeH="0" baseline="0" noProof="0" dirty="0">
                <a:ln>
                  <a:noFill/>
                </a:ln>
                <a:solidFill>
                  <a:prstClr val="white"/>
                </a:solidFill>
                <a:effectLst/>
                <a:uLnTx/>
                <a:uFillTx/>
                <a:latin typeface="Glacial Indifference" panose="020B0604020202020204" charset="0"/>
                <a:ea typeface="+mn-ea"/>
                <a:cs typeface="+mn-cs"/>
              </a:rPr>
              <a:t>Nouvel Obs</a:t>
            </a:r>
            <a:r>
              <a:rPr kumimoji="0" lang="fr-FR" sz="2600" b="0" i="0" u="none" strike="noStrike" kern="1200" cap="none" spc="0" normalizeH="0" baseline="0" noProof="0" dirty="0">
                <a:ln>
                  <a:noFill/>
                </a:ln>
                <a:solidFill>
                  <a:prstClr val="white"/>
                </a:solidFill>
                <a:effectLst/>
                <a:uLnTx/>
                <a:uFillTx/>
                <a:latin typeface="Glacial Indifference" panose="020B0604020202020204" charset="0"/>
                <a:ea typeface="+mn-ea"/>
                <a:cs typeface="+mn-cs"/>
              </a:rPr>
              <a:t>, le 19 novembre 2015.</a:t>
            </a:r>
          </a:p>
        </p:txBody>
      </p:sp>
    </p:spTree>
    <p:extLst>
      <p:ext uri="{BB962C8B-B14F-4D97-AF65-F5344CB8AC3E}">
        <p14:creationId xmlns:p14="http://schemas.microsoft.com/office/powerpoint/2010/main" val="3446386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6CFD967-8082-444F-F345-9A189D39233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B83760B-3A9C-0433-6655-7CD5774F557E}"/>
              </a:ext>
            </a:extLst>
          </p:cNvPr>
          <p:cNvSpPr txBox="1"/>
          <p:nvPr/>
        </p:nvSpPr>
        <p:spPr>
          <a:xfrm>
            <a:off x="1028700" y="890786"/>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Un guide pour l’islam en France</a:t>
            </a:r>
          </a:p>
        </p:txBody>
      </p:sp>
      <p:sp>
        <p:nvSpPr>
          <p:cNvPr id="7" name="TextBox 7">
            <a:extLst>
              <a:ext uri="{FF2B5EF4-FFF2-40B4-BE49-F238E27FC236}">
                <a16:creationId xmlns:a16="http://schemas.microsoft.com/office/drawing/2014/main" id="{99099AB3-28B0-92DF-1DD6-6D7947C0B6F5}"/>
              </a:ext>
            </a:extLst>
          </p:cNvPr>
          <p:cNvSpPr txBox="1"/>
          <p:nvPr/>
        </p:nvSpPr>
        <p:spPr>
          <a:xfrm>
            <a:off x="1028700" y="2459111"/>
            <a:ext cx="16192500" cy="6155531"/>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lang="fr-FR" sz="3400" dirty="0">
                <a:solidFill>
                  <a:srgbClr val="F9FAFD"/>
                </a:solidFill>
                <a:latin typeface="Glacial Indifference" panose="020B0604020202020204" charset="0"/>
              </a:rPr>
              <a:t>« </a:t>
            </a:r>
            <a:r>
              <a:rPr lang="fr-FR" sz="3400" u="sng" dirty="0">
                <a:solidFill>
                  <a:srgbClr val="F9FAFD"/>
                </a:solidFill>
                <a:latin typeface="Glacial Indifference" panose="020B0604020202020204" charset="0"/>
              </a:rPr>
              <a:t>De cette réflexion sont nés un glossaire et une charte sur l’islam et la citoyenneté</a:t>
            </a:r>
            <a:r>
              <a:rPr lang="fr-FR" sz="3400" dirty="0">
                <a:solidFill>
                  <a:srgbClr val="F9FAFD"/>
                </a:solidFill>
                <a:latin typeface="Glacial Indifference" panose="020B0604020202020204" charset="0"/>
              </a:rPr>
              <a:t>. […]</a:t>
            </a:r>
          </a:p>
          <a:p>
            <a:pPr marL="0" marR="0" lvl="0" indent="0" algn="just" defTabSz="914400" rtl="0" eaLnBrk="1" fontAlgn="auto" latinLnBrk="0" hangingPunct="1">
              <a:lnSpc>
                <a:spcPct val="110000"/>
              </a:lnSpc>
              <a:spcBef>
                <a:spcPts val="0"/>
              </a:spcBef>
              <a:spcAft>
                <a:spcPts val="0"/>
              </a:spcAft>
              <a:buClrTx/>
              <a:buSzTx/>
              <a:buFontTx/>
              <a:buNone/>
              <a:tabLst/>
              <a:defRPr/>
            </a:pPr>
            <a:r>
              <a:rPr lang="fr-FR" sz="3400" dirty="0">
                <a:solidFill>
                  <a:srgbClr val="F9FAFD"/>
                </a:solidFill>
                <a:latin typeface="Glacial Indifference" panose="020B0604020202020204" charset="0"/>
              </a:rPr>
              <a:t>Pour autant, explique le recteur Hafiz, </a:t>
            </a:r>
            <a:r>
              <a:rPr lang="fr-FR" sz="3400" u="sng" dirty="0">
                <a:solidFill>
                  <a:srgbClr val="F9FAFD"/>
                </a:solidFill>
                <a:latin typeface="Glacial Indifference" panose="020B0604020202020204" charset="0"/>
              </a:rPr>
              <a:t>il ne s’agit pas de "faire une réforme de l’islam, ni de le changer"</a:t>
            </a:r>
            <a:r>
              <a:rPr lang="fr-FR" sz="3400" dirty="0">
                <a:solidFill>
                  <a:srgbClr val="F9FAFD"/>
                </a:solidFill>
                <a:latin typeface="Glacial Indifference" panose="020B0604020202020204" charset="0"/>
              </a:rPr>
              <a:t>. Mais, poursuit-il, "de permettre aux musulmans de vivre en paix et en sérénité dans un pays non musulman". Et de préciser : "Depuis toujours, le musulman a essayé, dans un espace géographique donné, de continuer à vivre sa foi tout en respectant les règles sociales qui lui sont imposées". </a:t>
            </a:r>
          </a:p>
          <a:p>
            <a:pPr marL="0" marR="0" lvl="0" indent="0" algn="just" defTabSz="914400" rtl="0" eaLnBrk="1" fontAlgn="auto" latinLnBrk="0" hangingPunct="1">
              <a:lnSpc>
                <a:spcPct val="110000"/>
              </a:lnSpc>
              <a:spcBef>
                <a:spcPts val="0"/>
              </a:spcBef>
              <a:spcAft>
                <a:spcPts val="0"/>
              </a:spcAft>
              <a:buClrTx/>
              <a:buSzTx/>
              <a:buFontTx/>
              <a:buNone/>
              <a:tabLst/>
              <a:defRPr/>
            </a:pPr>
            <a:r>
              <a:rPr lang="fr-FR" sz="3400" dirty="0">
                <a:solidFill>
                  <a:srgbClr val="F9FAFD"/>
                </a:solidFill>
                <a:latin typeface="Glacial Indifference" panose="020B0604020202020204" charset="0"/>
              </a:rPr>
              <a:t>"</a:t>
            </a:r>
            <a:r>
              <a:rPr lang="fr-FR" sz="3400" u="sng" dirty="0">
                <a:solidFill>
                  <a:srgbClr val="F9FAFD"/>
                </a:solidFill>
                <a:latin typeface="Glacial Indifference" panose="020B0604020202020204" charset="0"/>
              </a:rPr>
              <a:t>L’adaptation se fait depuis toujours</a:t>
            </a:r>
            <a:r>
              <a:rPr lang="fr-FR" sz="3400" dirty="0">
                <a:solidFill>
                  <a:srgbClr val="F9FAFD"/>
                </a:solidFill>
                <a:latin typeface="Glacial Indifference" panose="020B0604020202020204" charset="0"/>
              </a:rPr>
              <a:t> – insiste, pour sa part, </a:t>
            </a:r>
            <a:r>
              <a:rPr lang="fr-FR" sz="3400" dirty="0" err="1">
                <a:solidFill>
                  <a:srgbClr val="F9FAFD"/>
                </a:solidFill>
                <a:latin typeface="Glacial Indifference" panose="020B0604020202020204" charset="0"/>
              </a:rPr>
              <a:t>Sadek</a:t>
            </a:r>
            <a:r>
              <a:rPr lang="fr-FR" sz="3400" dirty="0">
                <a:solidFill>
                  <a:srgbClr val="F9FAFD"/>
                </a:solidFill>
                <a:latin typeface="Glacial Indifference" panose="020B0604020202020204" charset="0"/>
              </a:rPr>
              <a:t> </a:t>
            </a:r>
            <a:r>
              <a:rPr lang="fr-FR" sz="3400" dirty="0" err="1">
                <a:solidFill>
                  <a:srgbClr val="F9FAFD"/>
                </a:solidFill>
                <a:latin typeface="Glacial Indifference" panose="020B0604020202020204" charset="0"/>
              </a:rPr>
              <a:t>Beloucif</a:t>
            </a:r>
            <a:r>
              <a:rPr lang="fr-FR" sz="3400" dirty="0">
                <a:solidFill>
                  <a:srgbClr val="F9FAFD"/>
                </a:solidFill>
                <a:latin typeface="Glacial Indifference" panose="020B0604020202020204" charset="0"/>
              </a:rPr>
              <a:t>, qui a participé aux travaux. - Dans les pays les plus au nord, le soleil ne se couche jamais l’été, par exemple. Pour autant, les musulmans qui y sont doivent bien rompre le jeûne lorsque le ramadan tombe pendant ces mois-là" ».</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Monde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9 février 2026</a:t>
            </a:r>
          </a:p>
        </p:txBody>
      </p:sp>
    </p:spTree>
    <p:extLst>
      <p:ext uri="{BB962C8B-B14F-4D97-AF65-F5344CB8AC3E}">
        <p14:creationId xmlns:p14="http://schemas.microsoft.com/office/powerpoint/2010/main" val="3777764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6CFD967-8082-444F-F345-9A189D39233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B83760B-3A9C-0433-6655-7CD5774F557E}"/>
              </a:ext>
            </a:extLst>
          </p:cNvPr>
          <p:cNvSpPr txBox="1"/>
          <p:nvPr/>
        </p:nvSpPr>
        <p:spPr>
          <a:xfrm>
            <a:off x="1028700" y="723900"/>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Un guide pour l’islam en France</a:t>
            </a:r>
          </a:p>
        </p:txBody>
      </p:sp>
      <p:sp>
        <p:nvSpPr>
          <p:cNvPr id="7" name="TextBox 7">
            <a:extLst>
              <a:ext uri="{FF2B5EF4-FFF2-40B4-BE49-F238E27FC236}">
                <a16:creationId xmlns:a16="http://schemas.microsoft.com/office/drawing/2014/main" id="{99099AB3-28B0-92DF-1DD6-6D7947C0B6F5}"/>
              </a:ext>
            </a:extLst>
          </p:cNvPr>
          <p:cNvSpPr txBox="1"/>
          <p:nvPr/>
        </p:nvSpPr>
        <p:spPr>
          <a:xfrm>
            <a:off x="1028700" y="2247900"/>
            <a:ext cx="16192500" cy="7306616"/>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lang="fr-FR" sz="3400" dirty="0">
                <a:solidFill>
                  <a:srgbClr val="F9FAFD"/>
                </a:solidFill>
                <a:latin typeface="Glacial Indifference" panose="020B0604020202020204" charset="0"/>
              </a:rPr>
              <a:t>« La charte elle-même, </a:t>
            </a:r>
            <a:r>
              <a:rPr lang="fr-FR" sz="3400" u="sng" dirty="0">
                <a:solidFill>
                  <a:srgbClr val="F9FAFD"/>
                </a:solidFill>
                <a:latin typeface="Glacial Indifference" panose="020B0604020202020204" charset="0"/>
              </a:rPr>
              <a:t>publiée en français, en arabe et dont une traduction anglaise devrait aussi voir le jour</a:t>
            </a:r>
            <a:r>
              <a:rPr lang="fr-FR" sz="3400" dirty="0">
                <a:solidFill>
                  <a:srgbClr val="F9FAFD"/>
                </a:solidFill>
                <a:latin typeface="Glacial Indifference" panose="020B0604020202020204" charset="0"/>
              </a:rPr>
              <a:t>, est divisée en 15 chapitres. Une série de </a:t>
            </a:r>
            <a:r>
              <a:rPr lang="fr-FR" sz="3400" u="sng" dirty="0">
                <a:solidFill>
                  <a:srgbClr val="F9FAFD"/>
                </a:solidFill>
                <a:latin typeface="Glacial Indifference" panose="020B0604020202020204" charset="0"/>
              </a:rPr>
              <a:t>réflexions</a:t>
            </a:r>
            <a:r>
              <a:rPr lang="fr-FR" sz="3400" dirty="0">
                <a:solidFill>
                  <a:srgbClr val="F9FAFD"/>
                </a:solidFill>
                <a:latin typeface="Glacial Indifference" panose="020B0604020202020204" charset="0"/>
              </a:rPr>
              <a:t> et de </a:t>
            </a:r>
            <a:r>
              <a:rPr lang="fr-FR" sz="3400" u="sng" dirty="0">
                <a:solidFill>
                  <a:srgbClr val="F9FAFD"/>
                </a:solidFill>
                <a:latin typeface="Glacial Indifference" panose="020B0604020202020204" charset="0"/>
              </a:rPr>
              <a:t>recommandations</a:t>
            </a:r>
            <a:r>
              <a:rPr lang="fr-FR" sz="3400" dirty="0">
                <a:solidFill>
                  <a:srgbClr val="F9FAFD"/>
                </a:solidFill>
                <a:latin typeface="Glacial Indifference" panose="020B0604020202020204" charset="0"/>
              </a:rPr>
              <a:t> couvrant des sujets comme </a:t>
            </a:r>
            <a:r>
              <a:rPr lang="fr-FR" sz="3400" u="sng" dirty="0">
                <a:solidFill>
                  <a:srgbClr val="F9FAFD"/>
                </a:solidFill>
                <a:latin typeface="Glacial Indifference" panose="020B0604020202020204" charset="0"/>
              </a:rPr>
              <a:t>l’égalité</a:t>
            </a:r>
            <a:r>
              <a:rPr lang="fr-FR" sz="3400" dirty="0">
                <a:solidFill>
                  <a:srgbClr val="F9FAFD"/>
                </a:solidFill>
                <a:latin typeface="Glacial Indifference" panose="020B0604020202020204" charset="0"/>
              </a:rPr>
              <a:t> entre les hommes et les femmes, </a:t>
            </a:r>
            <a:r>
              <a:rPr lang="fr-FR" sz="3400" u="sng" dirty="0">
                <a:solidFill>
                  <a:srgbClr val="F9FAFD"/>
                </a:solidFill>
                <a:latin typeface="Glacial Indifference" panose="020B0604020202020204" charset="0"/>
              </a:rPr>
              <a:t>le mariage</a:t>
            </a:r>
            <a:r>
              <a:rPr lang="fr-FR" sz="3400" dirty="0">
                <a:solidFill>
                  <a:srgbClr val="F9FAFD"/>
                </a:solidFill>
                <a:latin typeface="Glacial Indifference" panose="020B0604020202020204" charset="0"/>
              </a:rPr>
              <a:t> et la vie civile, </a:t>
            </a:r>
            <a:r>
              <a:rPr lang="fr-FR" sz="3400" u="sng" dirty="0">
                <a:solidFill>
                  <a:srgbClr val="F9FAFD"/>
                </a:solidFill>
                <a:latin typeface="Glacial Indifference" panose="020B0604020202020204" charset="0"/>
              </a:rPr>
              <a:t>la laïcité</a:t>
            </a:r>
            <a:r>
              <a:rPr lang="fr-FR" sz="3400" dirty="0">
                <a:solidFill>
                  <a:srgbClr val="F9FAFD"/>
                </a:solidFill>
                <a:latin typeface="Glacial Indifference" panose="020B0604020202020204" charset="0"/>
              </a:rPr>
              <a:t> et la participation citoyenne ou encore la loi de dieu et celle des hommes. Toutes ou presque s’appuient sur des </a:t>
            </a:r>
            <a:r>
              <a:rPr lang="fr-FR" sz="3400" u="sng" dirty="0">
                <a:solidFill>
                  <a:srgbClr val="F9FAFD"/>
                </a:solidFill>
                <a:latin typeface="Glacial Indifference" panose="020B0604020202020204" charset="0"/>
              </a:rPr>
              <a:t>références à la fois religieuses ou directement coraniques et légales</a:t>
            </a:r>
            <a:r>
              <a:rPr lang="fr-FR" sz="3400" dirty="0">
                <a:solidFill>
                  <a:srgbClr val="F9FAFD"/>
                </a:solidFill>
                <a:latin typeface="Glacial Indifference" panose="020B0604020202020204" charset="0"/>
              </a:rPr>
              <a:t>. Ainsi, le mariage civil est reconnu comme "préalable" au mariage religieux, avec un rappel que le consentement mutuel est une "condition sine qua non" de ce dernier.</a:t>
            </a:r>
          </a:p>
          <a:p>
            <a:pPr marL="0" marR="0" lvl="0" indent="0" algn="just" defTabSz="914400" rtl="0" eaLnBrk="1" fontAlgn="auto" latinLnBrk="0" hangingPunct="1">
              <a:lnSpc>
                <a:spcPct val="110000"/>
              </a:lnSpc>
              <a:spcBef>
                <a:spcPts val="0"/>
              </a:spcBef>
              <a:spcAft>
                <a:spcPts val="0"/>
              </a:spcAft>
              <a:buClrTx/>
              <a:buSzTx/>
              <a:buFontTx/>
              <a:buNone/>
              <a:tabLst/>
              <a:defRPr/>
            </a:pPr>
            <a:r>
              <a:rPr lang="fr-FR" sz="3400" dirty="0">
                <a:solidFill>
                  <a:srgbClr val="F9FAFD"/>
                </a:solidFill>
                <a:latin typeface="Glacial Indifference" panose="020B0604020202020204" charset="0"/>
              </a:rPr>
              <a:t>Sur les rapports entre les deux sexes, le texte indique aussi, par exemple, que "conformément aux préceptes de l’islam, nous affirmons l’égalité complète entre les femmes et les hommes en matière de droit". Il s’appuie pour ce faire sur la sourate Al-</a:t>
            </a:r>
            <a:r>
              <a:rPr lang="fr-FR" sz="3400" dirty="0" err="1">
                <a:solidFill>
                  <a:srgbClr val="F9FAFD"/>
                </a:solidFill>
                <a:latin typeface="Glacial Indifference" panose="020B0604020202020204" charset="0"/>
              </a:rPr>
              <a:t>Baqara</a:t>
            </a:r>
            <a:r>
              <a:rPr lang="fr-FR" sz="3400" dirty="0">
                <a:solidFill>
                  <a:srgbClr val="F9FAFD"/>
                </a:solidFill>
                <a:latin typeface="Glacial Indifference" panose="020B0604020202020204" charset="0"/>
              </a:rPr>
              <a:t>, "la vache" en français, dont il cite un extrait ».</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Monde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9 février 2026</a:t>
            </a:r>
          </a:p>
        </p:txBody>
      </p:sp>
    </p:spTree>
    <p:extLst>
      <p:ext uri="{BB962C8B-B14F-4D97-AF65-F5344CB8AC3E}">
        <p14:creationId xmlns:p14="http://schemas.microsoft.com/office/powerpoint/2010/main" val="678334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6CFD967-8082-444F-F345-9A189D39233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B83760B-3A9C-0433-6655-7CD5774F557E}"/>
              </a:ext>
            </a:extLst>
          </p:cNvPr>
          <p:cNvSpPr txBox="1"/>
          <p:nvPr/>
        </p:nvSpPr>
        <p:spPr>
          <a:xfrm>
            <a:off x="1028700" y="266700"/>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Un guide pour l’islam en France</a:t>
            </a:r>
          </a:p>
        </p:txBody>
      </p:sp>
      <p:sp>
        <p:nvSpPr>
          <p:cNvPr id="7" name="TextBox 7">
            <a:extLst>
              <a:ext uri="{FF2B5EF4-FFF2-40B4-BE49-F238E27FC236}">
                <a16:creationId xmlns:a16="http://schemas.microsoft.com/office/drawing/2014/main" id="{99099AB3-28B0-92DF-1DD6-6D7947C0B6F5}"/>
              </a:ext>
            </a:extLst>
          </p:cNvPr>
          <p:cNvSpPr txBox="1"/>
          <p:nvPr/>
        </p:nvSpPr>
        <p:spPr>
          <a:xfrm>
            <a:off x="1028700" y="1714500"/>
            <a:ext cx="16192500" cy="8457700"/>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lang="fr-FR" sz="3400" dirty="0">
                <a:solidFill>
                  <a:srgbClr val="F9FAFD"/>
                </a:solidFill>
                <a:latin typeface="Glacial Indifference" panose="020B0604020202020204" charset="0"/>
              </a:rPr>
              <a:t>« Particulièrement long, le paragraphe sur la laïcité indique qu’il n’y a "aucune incompatibilité entre les prescriptions musulmanes et la loi civile". Plus loin, il est écrit que la charte encourage "la pleine participation des musulmans à la vie citoyenne, politique et sociale". Et de citer une parole attribuée au prophète Mahomet : "Aimer la patrie est une forme de la foi". Afin de lutter contre l’extrémisme, la charte promeut "une approche savante, scientifique et contextuelle des sources religieuses par des exégètes connus".</a:t>
            </a:r>
          </a:p>
          <a:p>
            <a:pPr marL="0" marR="0" lvl="0" indent="0" algn="just" defTabSz="914400" rtl="0" eaLnBrk="1" fontAlgn="auto" latinLnBrk="0" hangingPunct="1">
              <a:lnSpc>
                <a:spcPct val="110000"/>
              </a:lnSpc>
              <a:spcBef>
                <a:spcPts val="0"/>
              </a:spcBef>
              <a:spcAft>
                <a:spcPts val="0"/>
              </a:spcAft>
              <a:buClrTx/>
              <a:buSzTx/>
              <a:buFontTx/>
              <a:buNone/>
              <a:tabLst/>
              <a:defRPr/>
            </a:pPr>
            <a:r>
              <a:rPr lang="fr-FR" sz="3400" dirty="0">
                <a:solidFill>
                  <a:srgbClr val="F9FAFD"/>
                </a:solidFill>
                <a:latin typeface="Glacial Indifference" panose="020B0604020202020204" charset="0"/>
              </a:rPr>
              <a:t>Le grand rabbin du Raincy (Seine-Saint-Denis), Moché Lewin, qui a aussi un temps fait partie de la commission avant de claquer la porte, déçu que le recteur de la Grande Mosquée ne prenne pas part à la marche contre l’antisémitisme de novembre 2023, a salué dans un courrier un texte d’une "grande portée. Il exprime avec clarté, courage et sens des responsabilités une </a:t>
            </a:r>
            <a:r>
              <a:rPr lang="fr-FR" sz="3400" u="sng" dirty="0">
                <a:solidFill>
                  <a:srgbClr val="F9FAFD"/>
                </a:solidFill>
                <a:latin typeface="Glacial Indifference" panose="020B0604020202020204" charset="0"/>
              </a:rPr>
              <a:t>vision de l’islam profondément ancrée dans la liberté de conscience, la dignité humaine, l’égalité, le respect des lois de la République et l’ouverture à l’autre</a:t>
            </a:r>
            <a:r>
              <a:rPr lang="fr-FR" sz="3400" dirty="0">
                <a:solidFill>
                  <a:srgbClr val="F9FAFD"/>
                </a:solidFill>
                <a:latin typeface="Glacial Indifference" panose="020B0604020202020204" charset="0"/>
              </a:rPr>
              <a:t>" ».</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Monde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9 février 2026</a:t>
            </a:r>
          </a:p>
        </p:txBody>
      </p:sp>
    </p:spTree>
    <p:extLst>
      <p:ext uri="{BB962C8B-B14F-4D97-AF65-F5344CB8AC3E}">
        <p14:creationId xmlns:p14="http://schemas.microsoft.com/office/powerpoint/2010/main" val="2833834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6CFD967-8082-444F-F345-9A189D39233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B83760B-3A9C-0433-6655-7CD5774F557E}"/>
              </a:ext>
            </a:extLst>
          </p:cNvPr>
          <p:cNvSpPr txBox="1"/>
          <p:nvPr/>
        </p:nvSpPr>
        <p:spPr>
          <a:xfrm>
            <a:off x="1028700" y="1181100"/>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Un guide pour l’islam en France</a:t>
            </a:r>
          </a:p>
        </p:txBody>
      </p:sp>
      <p:sp>
        <p:nvSpPr>
          <p:cNvPr id="7" name="TextBox 7">
            <a:extLst>
              <a:ext uri="{FF2B5EF4-FFF2-40B4-BE49-F238E27FC236}">
                <a16:creationId xmlns:a16="http://schemas.microsoft.com/office/drawing/2014/main" id="{99099AB3-28B0-92DF-1DD6-6D7947C0B6F5}"/>
              </a:ext>
            </a:extLst>
          </p:cNvPr>
          <p:cNvSpPr txBox="1"/>
          <p:nvPr/>
        </p:nvSpPr>
        <p:spPr>
          <a:xfrm>
            <a:off x="1028700" y="2857500"/>
            <a:ext cx="16192500" cy="5579989"/>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lang="fr-FR" sz="3400" dirty="0">
                <a:solidFill>
                  <a:srgbClr val="F9FAFD"/>
                </a:solidFill>
                <a:latin typeface="Glacial Indifference" panose="020B0604020202020204" charset="0"/>
              </a:rPr>
              <a:t>« Reste à savoir, justement, </a:t>
            </a:r>
            <a:r>
              <a:rPr lang="fr-FR" sz="3400" u="sng" dirty="0">
                <a:solidFill>
                  <a:srgbClr val="F9FAFD"/>
                </a:solidFill>
                <a:latin typeface="Glacial Indifference" panose="020B0604020202020204" charset="0"/>
              </a:rPr>
              <a:t>la portée d’un tel document</a:t>
            </a:r>
            <a:r>
              <a:rPr lang="fr-FR" sz="3400" dirty="0">
                <a:solidFill>
                  <a:srgbClr val="F9FAFD"/>
                </a:solidFill>
                <a:latin typeface="Glacial Indifference" panose="020B0604020202020204" charset="0"/>
              </a:rPr>
              <a:t>. La Grande Mosquée n’a pas – en dehors de son réseau d’une centaine d’édifices qui lui sont liés – d’autorité morale particulière sur le reste des lieux de culte en France, ou sur les musulmans qui les fréquentent. Chacun est libre de s’emparer ou non d’un tel document dans le contexte d’une religion particulièrement éclatée en de multiples entités réparties en petites structures indépendantes ou en fédérations liées au pays d’origine.</a:t>
            </a:r>
          </a:p>
          <a:p>
            <a:pPr marL="0" marR="0" lvl="0" indent="0" algn="just" defTabSz="914400" rtl="0" eaLnBrk="1" fontAlgn="auto" latinLnBrk="0" hangingPunct="1">
              <a:lnSpc>
                <a:spcPct val="110000"/>
              </a:lnSpc>
              <a:spcBef>
                <a:spcPts val="0"/>
              </a:spcBef>
              <a:spcAft>
                <a:spcPts val="0"/>
              </a:spcAft>
              <a:buClrTx/>
              <a:buSzTx/>
              <a:buFontTx/>
              <a:buNone/>
              <a:tabLst/>
              <a:defRPr/>
            </a:pPr>
            <a:r>
              <a:rPr lang="fr-FR" sz="3400" dirty="0">
                <a:solidFill>
                  <a:srgbClr val="F9FAFD"/>
                </a:solidFill>
                <a:latin typeface="Glacial Indifference" panose="020B0604020202020204" charset="0"/>
              </a:rPr>
              <a:t>Qu’à cela ne tienne, l’ambition de la Grande Mosquée est de convaincre les fidèles de tous bords. Le recteur devrait d’ailleurs, après le ramadan, se lancer dans une grande tournée en France pour faire valoir ses arguments ».</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Monde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9 février 2026</a:t>
            </a:r>
          </a:p>
        </p:txBody>
      </p:sp>
    </p:spTree>
    <p:extLst>
      <p:ext uri="{BB962C8B-B14F-4D97-AF65-F5344CB8AC3E}">
        <p14:creationId xmlns:p14="http://schemas.microsoft.com/office/powerpoint/2010/main" val="2767326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6CFD967-8082-444F-F345-9A189D39233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B83760B-3A9C-0433-6655-7CD5774F557E}"/>
              </a:ext>
            </a:extLst>
          </p:cNvPr>
          <p:cNvSpPr txBox="1"/>
          <p:nvPr/>
        </p:nvSpPr>
        <p:spPr>
          <a:xfrm>
            <a:off x="1028700" y="647700"/>
            <a:ext cx="148209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ct val="0"/>
              </a:spcBef>
              <a:spcAft>
                <a:spcPts val="0"/>
              </a:spcAft>
              <a:buClrTx/>
              <a:buSzTx/>
              <a:buFontTx/>
              <a:buNone/>
              <a:tabLst/>
              <a:defRPr/>
            </a:pPr>
            <a:r>
              <a:rPr kumimoji="0" lang="fr-FR" sz="8000" b="0" i="0" u="none" strike="noStrike" kern="1200" cap="none" spc="0" normalizeH="0" baseline="0" noProof="0" dirty="0">
                <a:ln>
                  <a:noFill/>
                </a:ln>
                <a:solidFill>
                  <a:srgbClr val="FFFFFF"/>
                </a:solidFill>
                <a:effectLst/>
                <a:uLnTx/>
                <a:uFillTx/>
                <a:latin typeface="Glacial Indifference"/>
                <a:ea typeface="+mn-ea"/>
                <a:cs typeface="+mn-cs"/>
              </a:rPr>
              <a:t>Un guide pour l’islam en France</a:t>
            </a:r>
          </a:p>
        </p:txBody>
      </p:sp>
      <p:sp>
        <p:nvSpPr>
          <p:cNvPr id="7" name="TextBox 7">
            <a:extLst>
              <a:ext uri="{FF2B5EF4-FFF2-40B4-BE49-F238E27FC236}">
                <a16:creationId xmlns:a16="http://schemas.microsoft.com/office/drawing/2014/main" id="{99099AB3-28B0-92DF-1DD6-6D7947C0B6F5}"/>
              </a:ext>
            </a:extLst>
          </p:cNvPr>
          <p:cNvSpPr txBox="1"/>
          <p:nvPr/>
        </p:nvSpPr>
        <p:spPr>
          <a:xfrm>
            <a:off x="1028700" y="2095500"/>
            <a:ext cx="16192500" cy="7038850"/>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2400"/>
              </a:spcAft>
              <a:buClrTx/>
              <a:buSzTx/>
              <a:buFontTx/>
              <a:buNone/>
              <a:tabLst/>
              <a:defRPr/>
            </a:pPr>
            <a:r>
              <a:rPr lang="fr-FR" sz="3400" dirty="0">
                <a:solidFill>
                  <a:srgbClr val="F9FAFD"/>
                </a:solidFill>
                <a:latin typeface="Glacial Indifference" panose="020B0604020202020204" charset="0"/>
              </a:rPr>
              <a:t>« </a:t>
            </a:r>
            <a:r>
              <a:rPr lang="fr-FR" sz="3400" u="sng" dirty="0">
                <a:solidFill>
                  <a:srgbClr val="F9FAFD"/>
                </a:solidFill>
                <a:latin typeface="Glacial Indifference" panose="020B0604020202020204" charset="0"/>
              </a:rPr>
              <a:t>Pourquoi un tel guide ?</a:t>
            </a:r>
          </a:p>
          <a:p>
            <a:pPr marL="0" marR="0" lvl="0" indent="0" algn="just" defTabSz="914400" rtl="0" eaLnBrk="1" fontAlgn="auto" latinLnBrk="0" hangingPunct="1">
              <a:lnSpc>
                <a:spcPct val="110000"/>
              </a:lnSpc>
              <a:spcBef>
                <a:spcPts val="0"/>
              </a:spcBef>
              <a:spcAft>
                <a:spcPts val="0"/>
              </a:spcAft>
              <a:buClrTx/>
              <a:buSzTx/>
              <a:buFontTx/>
              <a:buNone/>
              <a:tabLst/>
              <a:defRPr/>
            </a:pPr>
            <a:r>
              <a:rPr lang="fr-FR" sz="3400" dirty="0">
                <a:solidFill>
                  <a:srgbClr val="F9FAFD"/>
                </a:solidFill>
                <a:latin typeface="Glacial Indifference" panose="020B0604020202020204" charset="0"/>
              </a:rPr>
              <a:t>L'ouvrage […] se veut un "un référentiel inédit" pour lutter contre les critiques faites aux musulmans pratiquants et à l'inclusion de la pratique religieuse dans les sociétés laïques. Il s'appuie sur une mise en page claire et un vocabulaire pédagogique. Il permet aussi de présenter des notions théologiques : ce que contient le Coran, qui étaient les compagnons du Prophète, l'idée de vie après la mort…</a:t>
            </a:r>
          </a:p>
          <a:p>
            <a:pPr marL="0" marR="0" lvl="0" indent="0" algn="just" defTabSz="914400" rtl="0" eaLnBrk="1" fontAlgn="auto" latinLnBrk="0" hangingPunct="1">
              <a:lnSpc>
                <a:spcPct val="110000"/>
              </a:lnSpc>
              <a:spcBef>
                <a:spcPts val="0"/>
              </a:spcBef>
              <a:spcAft>
                <a:spcPts val="0"/>
              </a:spcAft>
              <a:buClrTx/>
              <a:buSzTx/>
              <a:buFontTx/>
              <a:buNone/>
              <a:tabLst/>
              <a:defRPr/>
            </a:pPr>
            <a:r>
              <a:rPr lang="fr-FR" sz="3400" dirty="0">
                <a:solidFill>
                  <a:srgbClr val="F9FAFD"/>
                </a:solidFill>
                <a:latin typeface="Glacial Indifference" panose="020B0604020202020204" charset="0"/>
              </a:rPr>
              <a:t>Au-delà de la présentation des principes fondamentaux de l'islam, le guide permet aussi de répondre à des interrogations du quotidien, en lien avec les valeurs musulmanes, comme la consommation d'alcool "strictement interdite", la position de l'islam sur la musique ou sur l'avortement, la consommation de produits halal ou encore le sens et les règles du ramadan ».</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France info</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9 février 2026</a:t>
            </a:r>
          </a:p>
        </p:txBody>
      </p:sp>
    </p:spTree>
    <p:extLst>
      <p:ext uri="{BB962C8B-B14F-4D97-AF65-F5344CB8AC3E}">
        <p14:creationId xmlns:p14="http://schemas.microsoft.com/office/powerpoint/2010/main" val="4121185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11282</TotalTime>
  <Words>6318</Words>
  <Application>Microsoft Office PowerPoint</Application>
  <PresentationFormat>Personalizzato</PresentationFormat>
  <Paragraphs>261</Paragraphs>
  <Slides>41</Slides>
  <Notes>1</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41</vt:i4>
      </vt:variant>
    </vt:vector>
  </HeadingPairs>
  <TitlesOfParts>
    <vt:vector size="46" baseType="lpstr">
      <vt:lpstr>Aptos</vt:lpstr>
      <vt:lpstr>Arial</vt:lpstr>
      <vt:lpstr>Glacial Indifference</vt:lpstr>
      <vt:lpstr>Calibri</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de Langue I année CIAPG</dc:title>
  <dc:creator>asus</dc:creator>
  <cp:lastModifiedBy>Elena Gallo</cp:lastModifiedBy>
  <cp:revision>236</cp:revision>
  <cp:lastPrinted>2024-05-03T21:18:43Z</cp:lastPrinted>
  <dcterms:created xsi:type="dcterms:W3CDTF">2006-08-16T00:00:00Z</dcterms:created>
  <dcterms:modified xsi:type="dcterms:W3CDTF">2026-03-15T09:08:43Z</dcterms:modified>
  <dc:identifier>DAF61MJ3Tn8</dc:identifier>
</cp:coreProperties>
</file>