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4"/>
  </p:notesMasterIdLst>
  <p:sldIdLst>
    <p:sldId id="257" r:id="rId2"/>
    <p:sldId id="261" r:id="rId3"/>
    <p:sldId id="318" r:id="rId4"/>
    <p:sldId id="319" r:id="rId5"/>
    <p:sldId id="321" r:id="rId6"/>
    <p:sldId id="320"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05" r:id="rId36"/>
    <p:sldId id="307" r:id="rId37"/>
    <p:sldId id="624" r:id="rId38"/>
    <p:sldId id="308" r:id="rId39"/>
    <p:sldId id="309" r:id="rId40"/>
    <p:sldId id="310" r:id="rId41"/>
    <p:sldId id="625" r:id="rId42"/>
    <p:sldId id="292" r:id="rId43"/>
    <p:sldId id="660" r:id="rId44"/>
    <p:sldId id="626" r:id="rId45"/>
    <p:sldId id="316" r:id="rId46"/>
    <p:sldId id="317" r:id="rId47"/>
    <p:sldId id="627" r:id="rId48"/>
    <p:sldId id="628" r:id="rId49"/>
    <p:sldId id="629" r:id="rId50"/>
    <p:sldId id="630" r:id="rId51"/>
    <p:sldId id="631" r:id="rId52"/>
    <p:sldId id="632" r:id="rId53"/>
    <p:sldId id="633" r:id="rId54"/>
    <p:sldId id="634" r:id="rId55"/>
    <p:sldId id="635" r:id="rId56"/>
    <p:sldId id="636" r:id="rId57"/>
    <p:sldId id="616" r:id="rId58"/>
    <p:sldId id="661" r:id="rId59"/>
    <p:sldId id="662" r:id="rId60"/>
    <p:sldId id="664" r:id="rId61"/>
    <p:sldId id="665" r:id="rId62"/>
    <p:sldId id="666" r:id="rId63"/>
    <p:sldId id="667" r:id="rId64"/>
    <p:sldId id="668" r:id="rId65"/>
    <p:sldId id="669" r:id="rId66"/>
    <p:sldId id="670" r:id="rId67"/>
    <p:sldId id="671" r:id="rId68"/>
    <p:sldId id="672" r:id="rId69"/>
    <p:sldId id="673" r:id="rId70"/>
    <p:sldId id="674" r:id="rId71"/>
    <p:sldId id="675" r:id="rId72"/>
    <p:sldId id="676" r:id="rId73"/>
    <p:sldId id="677" r:id="rId74"/>
    <p:sldId id="678" r:id="rId75"/>
    <p:sldId id="679" r:id="rId76"/>
    <p:sldId id="680" r:id="rId77"/>
    <p:sldId id="681" r:id="rId78"/>
    <p:sldId id="682" r:id="rId79"/>
    <p:sldId id="683" r:id="rId80"/>
    <p:sldId id="684" r:id="rId81"/>
    <p:sldId id="685" r:id="rId82"/>
    <p:sldId id="686" r:id="rId83"/>
    <p:sldId id="687" r:id="rId84"/>
    <p:sldId id="688" r:id="rId85"/>
    <p:sldId id="689" r:id="rId86"/>
    <p:sldId id="690" r:id="rId87"/>
    <p:sldId id="691" r:id="rId88"/>
    <p:sldId id="692" r:id="rId89"/>
    <p:sldId id="693" r:id="rId90"/>
    <p:sldId id="694" r:id="rId91"/>
    <p:sldId id="695" r:id="rId92"/>
    <p:sldId id="663" r:id="rId93"/>
  </p:sldIdLst>
  <p:sldSz cx="18288000" cy="10287000"/>
  <p:notesSz cx="6858000" cy="9144000"/>
  <p:embeddedFontLst>
    <p:embeddedFont>
      <p:font typeface="Glacial Indifference" panose="020B0604020202020204" charset="0"/>
      <p:regular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60" d="100"/>
          <a:sy n="6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A1CB-DECA-4BF6-B9B4-001431FA6D77}" type="datetimeFigureOut">
              <a:rPr lang="it-IT" smtClean="0"/>
              <a:t>28/04/2026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1807C-9576-486A-B70C-E55E30D5E475}" type="slidenum">
              <a:rPr lang="it-IT" smtClean="0"/>
              <a:t>‹N›</a:t>
            </a:fld>
            <a:endParaRPr lang="it-IT"/>
          </a:p>
        </p:txBody>
      </p:sp>
    </p:spTree>
    <p:extLst>
      <p:ext uri="{BB962C8B-B14F-4D97-AF65-F5344CB8AC3E}">
        <p14:creationId xmlns:p14="http://schemas.microsoft.com/office/powerpoint/2010/main" val="148411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BEAD5-1CD8-474E-87F9-B64E49C7C9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9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BEAD5-1CD8-474E-87F9-B64E49C7C9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5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glossaire-islam.f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qinDSErBUx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uffingtonpost.fr/actualites/article/video-daech-plutot-que-l-etat-islamique-vers-la-fin-de-la-guerre-des-mots-pour-francois-hollande_58540.html" TargetMode="External"/><Relationship Id="rId7" Type="http://schemas.openxmlformats.org/officeDocument/2006/relationships/hyperlink" Target="https://www.nouvelobs.com/rue89/rue89-nos-vies-connectees/20151118.RUE1377/tout-le-monde-dit-daeeche-hollande-dit-dache-qui-a-raison.html" TargetMode="External"/><Relationship Id="rId2" Type="http://schemas.openxmlformats.org/officeDocument/2006/relationships/hyperlink" Target="https://www.lexpress.fr/politique/attentats-a-paris-marion-marechal-le-pen-positivement-surprise-par-hollande_1738371.html" TargetMode="External"/><Relationship Id="rId1" Type="http://schemas.openxmlformats.org/officeDocument/2006/relationships/slideLayout" Target="../slideLayouts/slideLayout7.xml"/><Relationship Id="rId6" Type="http://schemas.openxmlformats.org/officeDocument/2006/relationships/hyperlink" Target="https://www.franceinfo.fr/societe/religion/religion-laicite/trois-questions-sur-le-livre-musulmans-en-occident-publie-par-la-grande-mosquee-de-paris_7794413.html" TargetMode="External"/><Relationship Id="rId5" Type="http://schemas.openxmlformats.org/officeDocument/2006/relationships/hyperlink" Target="https://www.lemonde.fr/societe/article/2026/02/09/la-grande-mosquee-publie-un-guide-pour-adapter-l-islam-a-la-france_6666058_3224.html#:~:text=Une%20somme%20de%201%20000%20pages%20pr%C3%A9sent%C3%A9e,recteur%20de%20la%20mosqu%C3%A9e%2C%20il%20y%20a" TargetMode="External"/><Relationship Id="rId4" Type="http://schemas.openxmlformats.org/officeDocument/2006/relationships/hyperlink" Target="https://www.glossaire-islam.f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egalite-femmes-hommes.gouv.fr/8-mars-2025-journee-internationale-des-droits-des-femmes" TargetMode="External"/><Relationship Id="rId2" Type="http://schemas.openxmlformats.org/officeDocument/2006/relationships/hyperlink" Target="https://www.caminteresse.fr/societe/8-mars-pourquoi-la-journee-de-la-femme-n-existe-pas-11193272/" TargetMode="External"/><Relationship Id="rId1" Type="http://schemas.openxmlformats.org/officeDocument/2006/relationships/slideLayout" Target="../slideLayouts/slideLayout7.xml"/><Relationship Id="rId6" Type="http://schemas.openxmlformats.org/officeDocument/2006/relationships/hyperlink" Target="https://www.nouvelobs.com/societe/20160308.OBS5984/non-le-8-mars-n-est-pas-la-journee-de-la-femme.html" TargetMode="External"/><Relationship Id="rId5" Type="http://schemas.openxmlformats.org/officeDocument/2006/relationships/hyperlink" Target="https://www.un.org/fr/observances/womens-day/background" TargetMode="External"/><Relationship Id="rId4" Type="http://schemas.openxmlformats.org/officeDocument/2006/relationships/hyperlink" Target="https://www.vie-publique.fr/questions-reponses/273605-droits-des-femmes-cinq-questions-sur-la-journee-du-8-mar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hyperlink" Target="https://www.info.gouv.fr/actualite/sexisme-en-france-ce-que-revele-le-rapport-2026-du-haut-conseil-a-l-egalite" TargetMode="External"/><Relationship Id="rId3" Type="http://schemas.openxmlformats.org/officeDocument/2006/relationships/hyperlink" Target="https://www.egalite-femmes-hommes.gouv.fr/inscription-du-non-consentement-dans-la-definition-penale-du-viol" TargetMode="External"/><Relationship Id="rId7" Type="http://schemas.openxmlformats.org/officeDocument/2006/relationships/hyperlink" Target="https://www.liberation.fr/idees-et-debats/tribunes/non-le-masculinisme-nest-pas-le-pendant-du-feminisme-20250813_G452P5QJCVD5NGHG7RZGEHUPCM/" TargetMode="External"/><Relationship Id="rId2" Type="http://schemas.openxmlformats.org/officeDocument/2006/relationships/hyperlink" Target="https://www.liberation.fr/societe/droits-des-femmes/incel-mgtow-chad-et-stacy-pua-le-vocabulaire-des-masculinismes-decrypte-20260307_WAF5FBIP3NHB7PANU4JO3TUGIQ/" TargetMode="External"/><Relationship Id="rId1" Type="http://schemas.openxmlformats.org/officeDocument/2006/relationships/slideLayout" Target="../slideLayouts/slideLayout7.xml"/><Relationship Id="rId6" Type="http://schemas.openxmlformats.org/officeDocument/2006/relationships/hyperlink" Target="https://www.liberation.fr/societe/les-femmes-paieront-enquete-sur-lincel-timoty-g-premier-masculiniste-vise-par-une-procedure-terroriste-en-france-20260306_GD3F34RE35B2ZNOJKS6WM4QWOQ/" TargetMode="External"/><Relationship Id="rId5" Type="http://schemas.openxmlformats.org/officeDocument/2006/relationships/hyperlink" Target="https://www.liberation.fr/societe/droits-des-femmes/le-masculinisme-est-un-enjeu-de-securite-nationale-le-haut-conseil-a-legalite-tire-la-sonnette-dalarme-20260121_J5JBLEC7RBDYNJN56W6GKSNMZQ/?redirected=4105" TargetMode="External"/><Relationship Id="rId4" Type="http://schemas.openxmlformats.org/officeDocument/2006/relationships/hyperlink" Target="https://www.info.gouv.fr/actualite/le-non-consentement-entre-dans-la-definition-penale-du-viol" TargetMode="External"/><Relationship Id="rId9" Type="http://schemas.openxmlformats.org/officeDocument/2006/relationships/hyperlink" Target="https://www.vie-publique.fr/en-bref/301729-sexisme-en-france-comment-lutter-contre-le-masculinisme#:~:text=Par%20:%20La%20R%C3%A9daction.%20Dans%20son%20rapport,s'inqui%C3%A8te%20de%20la%20menace%20masculiniste%20en%20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4076700"/>
            <a:ext cx="7932767" cy="6210300"/>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58595" t="-3" b="-1580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4"/>
          <p:cNvGrpSpPr/>
          <p:nvPr/>
        </p:nvGrpSpPr>
        <p:grpSpPr>
          <a:xfrm>
            <a:off x="785334" y="571500"/>
            <a:ext cx="16359666" cy="1676741"/>
            <a:chOff x="0" y="2713056"/>
            <a:chExt cx="21812888" cy="2235655"/>
          </a:xfrm>
        </p:grpSpPr>
        <p:sp>
          <p:nvSpPr>
            <p:cNvPr id="12" name="TextBox 5"/>
            <p:cNvSpPr txBox="1"/>
            <p:nvPr/>
          </p:nvSpPr>
          <p:spPr>
            <a:xfrm>
              <a:off x="0" y="2713056"/>
              <a:ext cx="20664188" cy="799364"/>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6"/>
            <p:cNvSpPr txBox="1"/>
            <p:nvPr/>
          </p:nvSpPr>
          <p:spPr>
            <a:xfrm>
              <a:off x="578488" y="3512420"/>
              <a:ext cx="21234400" cy="1436291"/>
            </a:xfrm>
            <a:prstGeom prst="rect">
              <a:avLst/>
            </a:prstGeom>
          </p:spPr>
          <p:txBody>
            <a:bodyPr wrap="square" lIns="0" tIns="0" rIns="0" bIns="0" rtlCol="0" anchor="t">
              <a:spAutoFit/>
            </a:bodyPr>
            <a:lstStyle/>
            <a:p>
              <a:pPr marL="0" marR="0" lvl="0" indent="0" defTabSz="914400" rtl="0" eaLnBrk="1" fontAlgn="auto" latinLnBrk="0" hangingPunct="1">
                <a:lnSpc>
                  <a:spcPts val="8000"/>
                </a:lnSpc>
                <a:spcBef>
                  <a:spcPct val="0"/>
                </a:spcBef>
                <a:spcAft>
                  <a:spcPts val="0"/>
                </a:spcAft>
                <a:buClrTx/>
                <a:buSzTx/>
                <a:buFontTx/>
                <a:buNone/>
                <a:tabLst/>
                <a:defRPr/>
              </a:pPr>
              <a:r>
                <a:rPr kumimoji="0" lang="fr-FR" sz="9600" b="0" i="0" u="none" strike="noStrike" kern="1200" cap="none" spc="0" normalizeH="0" baseline="0" noProof="0" dirty="0">
                  <a:ln>
                    <a:noFill/>
                  </a:ln>
                  <a:solidFill>
                    <a:srgbClr val="FFFFFF"/>
                  </a:solidFill>
                  <a:effectLst/>
                  <a:uLnTx/>
                  <a:uFillTx/>
                  <a:latin typeface="Glacial Indifference"/>
                  <a:ea typeface="+mn-ea"/>
                  <a:cs typeface="+mn-cs"/>
                </a:rPr>
                <a:t>Observations sur l’actualité</a:t>
              </a:r>
            </a:p>
          </p:txBody>
        </p:sp>
      </p:grpSp>
      <p:sp>
        <p:nvSpPr>
          <p:cNvPr id="14" name="Freeform 2">
            <a:extLst>
              <a:ext uri="{FF2B5EF4-FFF2-40B4-BE49-F238E27FC236}">
                <a16:creationId xmlns:a16="http://schemas.microsoft.com/office/drawing/2014/main" id="{B8048692-DBA6-E059-0065-9DFF9CAB0998}"/>
              </a:ext>
            </a:extLst>
          </p:cNvPr>
          <p:cNvSpPr/>
          <p:nvPr/>
        </p:nvSpPr>
        <p:spPr>
          <a:xfrm>
            <a:off x="14859001" y="559145"/>
            <a:ext cx="3429000" cy="9727855"/>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2" r="-266898" b="-647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647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095500"/>
            <a:ext cx="16192500" cy="703885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Pourquoi un tel guide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L'ouvrage […] se veut un "un référentiel inédit" pour lutter contre les critiques faites aux musulmans pratiquants et à l'inclusion de la pratique religieuse dans les sociétés laïques. Il s'appuie sur une mise en page claire et un vocabulaire pédagogique. Il permet aussi de présenter des notions théologiques : ce que contient le Coran, qui étaient les compagnons du Prophète, l'idée de vie après la mort…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Au-delà de la présentation des principes fondamentaux de l'islam, le guide permet aussi de répondre à des interrogations du quotidien, en lien avec les valeurs musulmanes, comme la consommation d'alcool "strictement interdite", la position de l'islam sur la musique ou sur l'avortement, la consommation de produits halal ou encore le sens et les règles du ramadan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41211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40892" y="1333500"/>
            <a:ext cx="16408908" cy="902093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Que contient cet ouvrage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guide s'adresse </a:t>
            </a:r>
            <a:r>
              <a:rPr lang="fr-FR" sz="3200" u="sng" dirty="0">
                <a:solidFill>
                  <a:srgbClr val="F9FAFD"/>
                </a:solidFill>
                <a:latin typeface="Glacial Indifference" panose="020B0604020202020204" charset="0"/>
              </a:rPr>
              <a:t>aussi bien aux musulmans</a:t>
            </a:r>
            <a:r>
              <a:rPr lang="fr-FR" sz="3200" dirty="0">
                <a:solidFill>
                  <a:srgbClr val="F9FAFD"/>
                </a:solidFill>
                <a:latin typeface="Glacial Indifference" panose="020B0604020202020204" charset="0"/>
              </a:rPr>
              <a:t> désireux de mieux comprendre et pratiquer leur foi </a:t>
            </a:r>
            <a:r>
              <a:rPr lang="fr-FR" sz="3200" u="sng" dirty="0">
                <a:solidFill>
                  <a:srgbClr val="F9FAFD"/>
                </a:solidFill>
                <a:latin typeface="Glacial Indifference" panose="020B0604020202020204" charset="0"/>
              </a:rPr>
              <a:t>qu'aux non-musulmans "curieux de découvrir cette religion"</a:t>
            </a:r>
            <a:r>
              <a:rPr lang="fr-FR" sz="3200" dirty="0">
                <a:solidFill>
                  <a:srgbClr val="F9FAFD"/>
                </a:solidFill>
                <a:latin typeface="Glacial Indifference" panose="020B0604020202020204" charset="0"/>
              </a:rPr>
              <a:t>. Il inclut une charte, un glossaire et le compte-rendu intégral des auditions qui ont permis la rédaction de ce guide.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a:t>
            </a:r>
            <a:r>
              <a:rPr lang="fr-FR" sz="3200"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glossaire</a:t>
            </a:r>
            <a:r>
              <a:rPr lang="fr-FR" sz="3200" dirty="0">
                <a:solidFill>
                  <a:srgbClr val="F9FAFD"/>
                </a:solidFill>
                <a:latin typeface="Glacial Indifference" panose="020B0604020202020204" charset="0"/>
              </a:rPr>
              <a:t> "sur l'adaptation du discours religieux musulman en Occident", également accessible en ligne, entend clarifier quelque 200 notions. Il rappelle notamment que le jihad signifie "effort" et qu'une fatwa "désigne un avis juridique ou religieux" et non, "contrairement à une idée répandue", une condamnation ni une sentence judiciaire.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livre présente également une </a:t>
            </a:r>
            <a:r>
              <a:rPr lang="fr-FR" sz="3200" u="sng" dirty="0">
                <a:solidFill>
                  <a:srgbClr val="F9FAFD"/>
                </a:solidFill>
                <a:latin typeface="Glacial Indifference" panose="020B0604020202020204" charset="0"/>
              </a:rPr>
              <a:t>charte de recommandations concrètes</a:t>
            </a:r>
            <a:r>
              <a:rPr lang="fr-FR" sz="3200" dirty="0">
                <a:solidFill>
                  <a:srgbClr val="F9FAFD"/>
                </a:solidFill>
                <a:latin typeface="Glacial Indifference" panose="020B0604020202020204" charset="0"/>
              </a:rPr>
              <a:t> […]. Sont abordés par exemple les thèmes de l'égalité hommes-femmes, de la compatibilité entre islam et science et du port du voile. Le texte rappelle que le port (ou non) du voile "relève d'un choix personnel qui doit être respecté", que le mariage civil est "préalable au mariage religieux", et rejette toute instrumentalisation de la laïcité qui est "une chance pour les musulmans".</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dirty="0">
                <a:solidFill>
                  <a:srgbClr val="F9FAFD"/>
                </a:solidFill>
                <a:latin typeface="Glacial Indifference" panose="020B0604020202020204" charset="0"/>
              </a:rPr>
              <a:t>Il est écrit que l'antisémitisme "est contraire aux principes de justice et de respect mutuel prônés par l'islam", et "il n'est pas question d'imposer une peine à l'apostat"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30262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552700"/>
            <a:ext cx="16192500" cy="43150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Quelles sont les spécificités françaises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Plusieurs entrées se penchent sur les spécificités de la société française, que ce soit la laïcité, les règles des aumôneries ou du port du voile. L'école fait ainsi l'objet d'une longue entrée détaillant, articles de loi à l'appui, les règles concernant les sorties scolaires, les signes ostensibles ou les cantines.</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Régulièrement, une comparaison est faite avec les positions des autres cultes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31086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357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35676"/>
            <a:ext cx="16192500" cy="79560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Le terme "laïcité" trouve son origine dans le mot grec </a:t>
            </a:r>
            <a:r>
              <a:rPr lang="fr-FR" sz="3400" i="1" dirty="0" err="1">
                <a:solidFill>
                  <a:srgbClr val="F9FAFD"/>
                </a:solidFill>
                <a:latin typeface="Glacial Indifference" panose="020B0604020202020204" charset="0"/>
              </a:rPr>
              <a:t>laos</a:t>
            </a:r>
            <a:r>
              <a:rPr lang="fr-FR" sz="3400" dirty="0">
                <a:solidFill>
                  <a:srgbClr val="F9FAFD"/>
                </a:solidFill>
                <a:latin typeface="Glacial Indifference" panose="020B0604020202020204" charset="0"/>
              </a:rPr>
              <a:t>, qui signifie "peuple". Historiquement, "laïque" désignait ainsi une personne qui n’était pas membre du clergé. </a:t>
            </a:r>
            <a:r>
              <a:rPr lang="fr-FR" sz="3400" u="sng" dirty="0">
                <a:solidFill>
                  <a:srgbClr val="F9FAFD"/>
                </a:solidFill>
                <a:latin typeface="Glacial Indifference" panose="020B0604020202020204" charset="0"/>
              </a:rPr>
              <a:t>En France</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notion moderne de laïcité</a:t>
            </a:r>
            <a:r>
              <a:rPr lang="fr-FR" sz="3400" dirty="0">
                <a:solidFill>
                  <a:srgbClr val="F9FAFD"/>
                </a:solidFill>
                <a:latin typeface="Glacial Indifference" panose="020B0604020202020204" charset="0"/>
              </a:rPr>
              <a:t> […] a été consacrée juridiquement par la loi du 9 décembre </a:t>
            </a:r>
            <a:r>
              <a:rPr lang="fr-FR" sz="3400" u="sng" dirty="0">
                <a:solidFill>
                  <a:srgbClr val="F9FAFD"/>
                </a:solidFill>
                <a:latin typeface="Glacial Indifference" panose="020B0604020202020204" charset="0"/>
              </a:rPr>
              <a:t>1905</a:t>
            </a:r>
            <a:r>
              <a:rPr lang="fr-FR" sz="34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u="sng" dirty="0">
                <a:solidFill>
                  <a:srgbClr val="F9FAFD"/>
                </a:solidFill>
                <a:latin typeface="Glacial Indifference" panose="020B0604020202020204" charset="0"/>
              </a:rPr>
              <a:t>Le cadre juridique français</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L’</a:t>
            </a:r>
            <a:r>
              <a:rPr lang="fr-FR" sz="3400" u="sng" dirty="0">
                <a:solidFill>
                  <a:srgbClr val="F9FAFD"/>
                </a:solidFill>
                <a:latin typeface="Glacial Indifference" panose="020B0604020202020204" charset="0"/>
              </a:rPr>
              <a:t>article 1</a:t>
            </a:r>
            <a:r>
              <a:rPr lang="fr-FR" sz="3400" u="sng"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de cette loi affirme : "La République assure la liberté de conscience. Elle garantit le libre exercice des cultes sous les seules restrictions édictées ci-après dans l’intérêt de l’ordre public". L’</a:t>
            </a:r>
            <a:r>
              <a:rPr lang="fr-FR" sz="3400" u="sng" dirty="0">
                <a:solidFill>
                  <a:srgbClr val="F9FAFD"/>
                </a:solidFill>
                <a:latin typeface="Glacial Indifference" panose="020B0604020202020204" charset="0"/>
              </a:rPr>
              <a:t>article 2</a:t>
            </a:r>
            <a:r>
              <a:rPr lang="fr-FR" sz="3400" dirty="0">
                <a:solidFill>
                  <a:srgbClr val="F9FAFD"/>
                </a:solidFill>
                <a:latin typeface="Glacial Indifference" panose="020B0604020202020204" charset="0"/>
              </a:rPr>
              <a:t> ajoute : "La République ne reconnaît, ne salarie ni ne subventionne aucun culte". La laïcité repose donc sur une double garantie : la liberté religieuse des citoyens et la neutralité de l’État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0626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26508"/>
            <a:ext cx="16192500" cy="90747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La laïcité, protection de la liberté de conscience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La laïcité permet à chacun de croire ou de ne pas croire, et de pratiquer librement sa religion dans les limites du respect de l’ordre public. Ce principe n’est </a:t>
            </a:r>
            <a:r>
              <a:rPr lang="fr-FR" sz="3300" u="sng" dirty="0">
                <a:solidFill>
                  <a:srgbClr val="F9FAFD"/>
                </a:solidFill>
                <a:latin typeface="Glacial Indifference" panose="020B0604020202020204" charset="0"/>
              </a:rPr>
              <a:t>pas hostile envers les religions, mais se propose comme un cadre pour leur coexistence pacifique</a:t>
            </a:r>
            <a:r>
              <a:rPr lang="fr-FR" sz="3300" dirty="0">
                <a:solidFill>
                  <a:srgbClr val="F9FAFD"/>
                </a:solidFill>
                <a:latin typeface="Glacial Indifference" panose="020B0604020202020204" charset="0"/>
              </a:rPr>
              <a:t>. La laïcité </a:t>
            </a:r>
            <a:r>
              <a:rPr lang="fr-FR" sz="3300" u="sng" dirty="0">
                <a:solidFill>
                  <a:srgbClr val="F9FAFD"/>
                </a:solidFill>
                <a:latin typeface="Glacial Indifference" panose="020B0604020202020204" charset="0"/>
              </a:rPr>
              <a:t>assure également l’égalité des citoyens</a:t>
            </a:r>
            <a:r>
              <a:rPr lang="fr-FR" sz="3300" dirty="0">
                <a:solidFill>
                  <a:srgbClr val="F9FAFD"/>
                </a:solidFill>
                <a:latin typeface="Glacial Indifference" panose="020B0604020202020204" charset="0"/>
              </a:rPr>
              <a:t>, quelles que soient leurs convictions, et impose la neutralité des agents publics.</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u="sng" dirty="0">
                <a:solidFill>
                  <a:srgbClr val="F9FAFD"/>
                </a:solidFill>
                <a:latin typeface="Glacial Indifference" panose="020B0604020202020204" charset="0"/>
              </a:rPr>
              <a:t>La laïcité et la tradition musulmane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Bien que la notion de laïcité n’ait </a:t>
            </a:r>
            <a:r>
              <a:rPr lang="fr-FR" sz="3300" u="sng" dirty="0">
                <a:solidFill>
                  <a:srgbClr val="F9FAFD"/>
                </a:solidFill>
                <a:latin typeface="Glacial Indifference" panose="020B0604020202020204" charset="0"/>
              </a:rPr>
              <a:t>pas d’équivalent textuel exact dans la tradition musulmane</a:t>
            </a:r>
            <a:r>
              <a:rPr lang="fr-FR" sz="3300" dirty="0">
                <a:solidFill>
                  <a:srgbClr val="F9FAFD"/>
                </a:solidFill>
                <a:latin typeface="Glacial Indifference" panose="020B0604020202020204" charset="0"/>
              </a:rPr>
              <a:t>, certains de ses principes fondamentaux y trouvent un écho manifeste. Le Coran affirme la </a:t>
            </a:r>
            <a:r>
              <a:rPr lang="fr-FR" sz="3300" u="sng" dirty="0">
                <a:solidFill>
                  <a:srgbClr val="F9FAFD"/>
                </a:solidFill>
                <a:latin typeface="Glacial Indifference" panose="020B0604020202020204" charset="0"/>
              </a:rPr>
              <a:t>liberté de conscience</a:t>
            </a:r>
            <a:r>
              <a:rPr lang="fr-FR" sz="3300" dirty="0">
                <a:solidFill>
                  <a:srgbClr val="F9FAFD"/>
                </a:solidFill>
                <a:latin typeface="Glacial Indifference" panose="020B0604020202020204" charset="0"/>
              </a:rPr>
              <a:t> : ﴾Nulle contrainte en religion) (2, 256) ; ﴾À vous votre religion, à moi la mienne) (109, 6) ; ﴾Et dis : “La vérité émane de votre Seigneur”. Quiconque le veut, qu’il croie, et quiconque le veut qu’il mécroie) (18, 29)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3661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433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59503"/>
            <a:ext cx="16192500" cy="78559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Vers une articulation contemporaine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Certains intellectuels musulmans contemporains considèrent que la laïcité, comprise comme garantie de la liberté de conscience et de la neutralité politique de l’État, peut s’inscrire dans une lecture ouverte des textes fondateurs. […]</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u="sng" dirty="0">
                <a:solidFill>
                  <a:srgbClr val="F9FAFD"/>
                </a:solidFill>
                <a:latin typeface="Glacial Indifference" panose="020B0604020202020204" charset="0"/>
              </a:rPr>
              <a:t>Un héritage historique complexe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La relation entre Islam et laïcité en France est aussi marquée par l’histoire coloniale, notamment en Algérie, où la loi de 1905 n’a pas été appliquée. Cela a pu nourrir une méfiance durable. Aujourd’hui, une meilleure compréhension mutuelle passe par une lecture juste de l’histoire et la reconnaissance des figures musulmanes ayant pensé une articulation possible entre foi et libertés actuelles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3902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33500"/>
            <a:ext cx="16192500" cy="930870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Une organisation de l’Islam en construction</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L’autre raison de la difficulté d’un récit musulman fédérateur sur la laïcité renvoie à la question de l’organisation des musulmans en France. L’Islam pratiqué en France reste en grande partie influencé par les pays d’origine des musulmans français, ce qui pose un défi de représentation.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laïcité peut […] être perçue, par certains musulmans, comme une forme de </a:t>
            </a:r>
            <a:r>
              <a:rPr lang="fr-FR" sz="3200" u="sng" dirty="0">
                <a:solidFill>
                  <a:srgbClr val="F9FAFD"/>
                </a:solidFill>
                <a:latin typeface="Glacial Indifference" panose="020B0604020202020204" charset="0"/>
              </a:rPr>
              <a:t>sécularisme antireligieux</a:t>
            </a:r>
            <a:r>
              <a:rPr lang="fr-FR" sz="3200" dirty="0">
                <a:solidFill>
                  <a:srgbClr val="F9FAFD"/>
                </a:solidFill>
                <a:latin typeface="Glacial Indifference" panose="020B0604020202020204" charset="0"/>
              </a:rPr>
              <a:t> ou comme une </a:t>
            </a:r>
            <a:r>
              <a:rPr lang="fr-FR" sz="3200" u="sng" dirty="0">
                <a:solidFill>
                  <a:srgbClr val="F9FAFD"/>
                </a:solidFill>
                <a:latin typeface="Glacial Indifference" panose="020B0604020202020204" charset="0"/>
              </a:rPr>
              <a:t>injonction à s’adapter à un modèle culturel imposé</a:t>
            </a:r>
            <a:r>
              <a:rPr lang="fr-FR" sz="3200" dirty="0">
                <a:solidFill>
                  <a:srgbClr val="F9FAFD"/>
                </a:solidFill>
                <a:latin typeface="Glacial Indifference" panose="020B0604020202020204" charset="0"/>
              </a:rPr>
              <a:t>. Ce ressenti est parfois hérité d’une </a:t>
            </a:r>
            <a:r>
              <a:rPr lang="fr-FR" sz="3200" u="sng" dirty="0">
                <a:solidFill>
                  <a:srgbClr val="F9FAFD"/>
                </a:solidFill>
                <a:latin typeface="Glacial Indifference" panose="020B0604020202020204" charset="0"/>
              </a:rPr>
              <a:t>mémoire coloniale</a:t>
            </a:r>
            <a:r>
              <a:rPr lang="fr-FR" sz="3200" dirty="0">
                <a:solidFill>
                  <a:srgbClr val="F9FAFD"/>
                </a:solidFill>
                <a:latin typeface="Glacial Indifference" panose="020B0604020202020204" charset="0"/>
              </a:rPr>
              <a:t>, où la promesse d’égalité et de séparation n’a pas été tenue.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Pour relever ce défi, un double travail semble nécessaire : prospectif, car la majorité des musulmans en France se projettent pleinement dans l’avenir national et valorisent la laïcité comme principe de liberté ; rétrospectif, car une relecture de l’histoire musulmane permettrait de mieux reconnaître les penseurs, mystiques et responsables politiques ayant porté des valeurs compatibles avec la laïcité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10323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85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946425"/>
            <a:ext cx="16192500" cy="769287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 L’Islam accorde une grande importance à l’éducation et à la formation intellectuelle, morale et spirituelle des enfants et de la jeunesse en général. […] L’Islam encourage l’éducation pour tous, hommes et femmes. Le Prophète Mohammed souligné l’importance de ce point, en disant : "Acquérir des connaissances est obligatoire pour tout musulman et toute musulmane" (Ibn Mâjah, 224).</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Les valeurs musulmanes sont donc en parfaite harmonie avec les valeurs occidentales concernant la place de l’école et du savoir comme socle de la société et de la citoyenneté. De la même manière, l’Islam accorde une grande importance et un très haut statut aux transmetteurs du savoir, les enseignants. Les </a:t>
            </a:r>
            <a:r>
              <a:rPr lang="fr-FR" sz="3300" u="sng" dirty="0">
                <a:solidFill>
                  <a:srgbClr val="F9FAFD"/>
                </a:solidFill>
                <a:latin typeface="Glacial Indifference" panose="020B0604020202020204" charset="0"/>
              </a:rPr>
              <a:t>débats autour de l’Islam et l’école en contexte occidental</a:t>
            </a:r>
            <a:r>
              <a:rPr lang="fr-FR" sz="3300" dirty="0">
                <a:solidFill>
                  <a:srgbClr val="F9FAFD"/>
                </a:solidFill>
                <a:latin typeface="Glacial Indifference" panose="020B0604020202020204" charset="0"/>
              </a:rPr>
              <a:t> – notamment en France – tiennent en fait essentiellement à </a:t>
            </a:r>
            <a:r>
              <a:rPr lang="fr-FR" sz="3300" u="sng" dirty="0">
                <a:solidFill>
                  <a:srgbClr val="F9FAFD"/>
                </a:solidFill>
                <a:latin typeface="Glacial Indifference" panose="020B0604020202020204" charset="0"/>
              </a:rPr>
              <a:t>l’application et à la compréhension des principes de la laïcité</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03572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09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66900"/>
            <a:ext cx="16192500" cy="786369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La question de la laïcité dans l’école publique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En France, suivant le principe posé par la Constitution, l’État assure aux élèves des établissements publics la possibilité de recevoir un enseignement conforme à leurs aptitudes </a:t>
            </a:r>
            <a:r>
              <a:rPr lang="fr-FR" sz="3300" u="sng" dirty="0">
                <a:solidFill>
                  <a:srgbClr val="F9FAFD"/>
                </a:solidFill>
                <a:latin typeface="Glacial Indifference" panose="020B0604020202020204" charset="0"/>
              </a:rPr>
              <a:t>dans un égal respect de toutes les croyances</a:t>
            </a:r>
            <a:r>
              <a:rPr lang="fr-FR" sz="33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Comme l’affirme l’article 6 de la Charte de la laïcité à l’École : "La laïcité de l’École offre aux élèves les conditions pour forger leur personnalité, exercer leur libre arbitre et faire l’apprentissage de la citoyenneté. Elle les protège de tout prosélytisme et de toute pression qui les empêcheraient de faire leurs propres choix".</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Dans les collèges et les lycées, les élèves disposent, dans le respect du pluralisme et du principe de neutralité, de la liberté d’information et de la liberté d’expression, mais l’exercice de ces libertés ne peut porter atteinte aux activités d’enseignement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7132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85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05623"/>
            <a:ext cx="16192500" cy="73050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L’interdit législatif depuis 2004</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 texte de référence est l’article L.141-5-1 du Code de l’éducation, introduit en 2004 : "Dans les écoles, les collèges et les lycées </a:t>
            </a:r>
            <a:r>
              <a:rPr lang="fr-FR" sz="3300" u="sng" dirty="0">
                <a:solidFill>
                  <a:srgbClr val="F9FAFD"/>
                </a:solidFill>
                <a:latin typeface="Glacial Indifference" panose="020B0604020202020204" charset="0"/>
              </a:rPr>
              <a:t>publics</a:t>
            </a:r>
            <a:r>
              <a:rPr lang="fr-FR" sz="3300" dirty="0">
                <a:solidFill>
                  <a:srgbClr val="F9FAFD"/>
                </a:solidFill>
                <a:latin typeface="Glacial Indifference" panose="020B0604020202020204" charset="0"/>
              </a:rPr>
              <a:t>, le port de signes ou tenues par lesquels les élèves manifestent ostensiblement une appartenance religieuse est interdit".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L’article L.141-5-1 du Code de l’éducation s’applique à tous les élèves scolarisés dans une école, un collège ou un lycée public. Dans les lycées, la loi s’applique à l’ensemble des élèves, y compris à ceux qui sont inscrits dans des formations post-baccalauréat, comme les classes préparatoires aux grandes écoles ou les sections de techniciens supérieurs.</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En revanche, les élèves scolarisés dans un établissement d’enseignement scolaire </a:t>
            </a:r>
            <a:r>
              <a:rPr lang="fr-FR" sz="3300" u="sng" dirty="0">
                <a:solidFill>
                  <a:srgbClr val="F9FAFD"/>
                </a:solidFill>
                <a:latin typeface="Glacial Indifference" panose="020B0604020202020204" charset="0"/>
              </a:rPr>
              <a:t>privé</a:t>
            </a:r>
            <a:r>
              <a:rPr lang="fr-FR" sz="3300" dirty="0">
                <a:solidFill>
                  <a:srgbClr val="F9FAFD"/>
                </a:solidFill>
                <a:latin typeface="Glacial Indifference" panose="020B0604020202020204" charset="0"/>
              </a:rPr>
              <a:t>, y compris sous contrat, ne sont pas concernés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7164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333500" y="904875"/>
            <a:ext cx="154305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8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Tree>
    <p:extLst>
      <p:ext uri="{BB962C8B-B14F-4D97-AF65-F5344CB8AC3E}">
        <p14:creationId xmlns:p14="http://schemas.microsoft.com/office/powerpoint/2010/main" val="260936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204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409700"/>
            <a:ext cx="16573500" cy="87131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1. Interdiction des signes ostensibles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Les élèves peuvent porter des </a:t>
            </a:r>
            <a:r>
              <a:rPr lang="fr-FR" sz="3200" u="sng" dirty="0">
                <a:solidFill>
                  <a:srgbClr val="F9FAFD"/>
                </a:solidFill>
                <a:latin typeface="Glacial Indifference" panose="020B0604020202020204" charset="0"/>
              </a:rPr>
              <a:t>signes religieux discrets</a:t>
            </a:r>
            <a:r>
              <a:rPr lang="fr-FR" sz="3200" dirty="0">
                <a:solidFill>
                  <a:srgbClr val="F9FAFD"/>
                </a:solidFill>
                <a:latin typeface="Glacial Indifference" panose="020B0604020202020204" charset="0"/>
              </a:rPr>
              <a:t>, mais sont interdits les signes et tenues dont le port conduit à se faire immédiatement reconnaître par son appartenance religieuse, tels que le foulard, la kippa, le turban sikh, le bindi hindou ou une croix de dimension excessive.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loi n’interdit pas les accessoires et les tenues qui sont portés communément par des élèves en dehors de toute signification religieuse. En revanche, la loi interdit à un élève de se prévaloir du caractère religieux qu’il y attacherait, par exemple, pour refuser de se conformer aux règles applicables à la tenue des élèves au sein de l’établissement.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L’interdiction vise non pas l’objet lui-même, mais la manière dont il est porté comme un signe religieux visible. Ainsi, un vêtement ou un accessoire qui n’a pas de signification religieuse en soi peut être interdit s’il est utilisé ou revendiqué par l’élève comme une expression de son appartenance religieuse. Le Conseil d’État a ainsi confirmé la sanction prise à l’encontre d’une élève de collège qui avait systématiquement refusé de retirer un bandana et donné à ce dernier le caractère d’un signe manifestant de manière ostensible son appartenance religieuse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3275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333500"/>
            <a:ext cx="16573500" cy="88670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2. Sorties scolaires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règle posée à l’article L.141-5-1 du Code de l’éducation, qui s’applique à l’intérieur des établissements, concerne aussi toutes les </a:t>
            </a:r>
            <a:r>
              <a:rPr lang="fr-FR" sz="3200" u="sng" dirty="0">
                <a:solidFill>
                  <a:srgbClr val="F9FAFD"/>
                </a:solidFill>
                <a:latin typeface="Glacial Indifference" panose="020B0604020202020204" charset="0"/>
              </a:rPr>
              <a:t>activités</a:t>
            </a:r>
            <a:r>
              <a:rPr lang="fr-FR" sz="3200" dirty="0">
                <a:solidFill>
                  <a:srgbClr val="F9FAFD"/>
                </a:solidFill>
                <a:latin typeface="Glacial Indifference" panose="020B0604020202020204" charset="0"/>
              </a:rPr>
              <a:t> placées sous la responsabilité des écoles, des établissements ou des enseignants, y compris celles qui se déroulent en dehors de l’enceinte scolaire, comme les sorties, les voyages scolaires, les activités dans les stades et équipements sportifs.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Cela concerne d’abord les sorties scolaires obligatoires, qui constituent une modalité de l’enseignement prévoyant un déplacement hors de l’établissement ou de l’école pendant le temps scolaire, qui peuvent être récurrentes ou occasionnelles, mais aussi les sorties scolaires facultatives, avec ou sans nuitée. Dans ce dernier cas, les responsables légaux peuvent décider de la participation ou non de l’enfant à la sortie proposée, mais si l’élève est inscrit comme participant, les règles générales s’appliquent.</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dirty="0">
                <a:solidFill>
                  <a:srgbClr val="F9FAFD"/>
                </a:solidFill>
                <a:latin typeface="Glacial Indifference" panose="020B0604020202020204" charset="0"/>
              </a:rPr>
              <a:t>La visite culturelle – notamment d’un lieu de culte – doit être annoncée en amont aux élèves et à leur famille qui doivent être informés du caractère obligatoire d’une sortie pédagogique organisée dans le cadre de l’enseignement, avec l’explication des objectifs pédagogiques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48635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800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2247900"/>
            <a:ext cx="16573500" cy="67156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3. Fêtes religieuses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L’obligation d’assiduité ne s’oppose pas à ce que des autorisations d’absence soient accordées à des élèves qui en font la demande lorsqu’elles concernent une </a:t>
            </a:r>
            <a:r>
              <a:rPr lang="fr-FR" sz="3300" u="sng" dirty="0">
                <a:solidFill>
                  <a:srgbClr val="F9FAFD"/>
                </a:solidFill>
                <a:latin typeface="Glacial Indifference" panose="020B0604020202020204" charset="0"/>
              </a:rPr>
              <a:t>grande fête religieuse</a:t>
            </a:r>
            <a:r>
              <a:rPr lang="fr-FR" sz="3300" dirty="0">
                <a:solidFill>
                  <a:srgbClr val="F9FAFD"/>
                </a:solidFill>
                <a:latin typeface="Glacial Indifference" panose="020B0604020202020204" charset="0"/>
              </a:rPr>
              <a:t> dont la liste restreinte est arrêtée chaque année. Des autorisations d’absence doivent pouvoir être accordées aux élèves pour les grandes fêtes religieuses qui ne coïncident pas avec un jour de congé et dont les dates sont rappelées chaque année par une instruction.</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En revanche, des demandes d’absence systématique ou prolongée doivent être refusées dès lors qu’elles sont incompatibles avec les exigences de la scolarité et de l’organisation des services, de même qu’une absence récurrente le vendredi après-midi ou les samedis matin pour des motifs religieux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0703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333500"/>
            <a:ext cx="16573500" cy="89501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4. À la cantine, les menus conformes aux pratiques confessionnelles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Les collectivités locales disposent d’une grande liberté dans l’établissement des menus scolaires mais aucune obligation en matière d’offre de repas de substitution pour raison religieuse ou autre. </a:t>
            </a:r>
            <a:r>
              <a:rPr lang="fr-FR" sz="3300" u="sng" dirty="0">
                <a:solidFill>
                  <a:srgbClr val="F9FAFD"/>
                </a:solidFill>
                <a:latin typeface="Glacial Indifference" panose="020B0604020202020204" charset="0"/>
              </a:rPr>
              <a:t>La circonstance qu’une commune serve du poisson le vendredi dans ses cantines scolaires mais refuse de tenir compte des prescriptions alimentaires en vigueur dans les autres cultes ne constitue pas une atteinte aux droits fondamentaux</a:t>
            </a:r>
            <a:r>
              <a:rPr lang="fr-FR" sz="3300" dirty="0">
                <a:solidFill>
                  <a:srgbClr val="F9FAFD"/>
                </a:solidFill>
                <a:latin typeface="Glacial Indifference" panose="020B0604020202020204" charset="0"/>
              </a:rPr>
              <a:t>. La restauration scolaire est un service public relevant des collectivités territoriales. En application du principe de neutralité auquel sont soumis tous les services publics, dont celui de la restauration scolaire, le fait de prévoir des menus différenciés, liés ou non à des pratiques confessionnelles des élèves ne constitue ni un droit pour les usagers, ni une obligation pour les collectivités territoriales.</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La possible fourniture de panier-repas aux enfants par leurs parents est appréciée au cas par cas, dans le cadre d’un projet d’accueil individualisé à destination des élèves ayant besoin d’un aménagement de scolarité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5894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485900"/>
            <a:ext cx="16573500" cy="85454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5. Prières à l’internat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Selon l’article L.141-2 du Code de l’éducation, l’État prend toutes les dispositions utiles pour assurer aux élèves de l’enseignement public la liberté des cultes et de l’instruction religieuse. Dans la mesure où les élèves en internat ne peuvent pas quitter librement l’établissement en semaine pour pratiquer leur culte, l’administration doit leur laisser la possibilité de prier individuellement, par exemple dans leur chambre.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Les seules limites recevables seraient que : l’exercice de cette liberté ne doit pas permettre des pratiques religieuses qui, par leur nature, par les conditions dans lesquelles elles seraient effectuées individuellement ou collectivement, ou par leur caractère ostentatoire ou revendicatif, constitueraient un acte de pression, de provocation, de prosélytisme ou de propagande, porteraient atteinte à la dignité ou à la liberté de l’élève ou d’autres membres de la communauté éducative, compromettraient leur santé ou leur sécurité, perturberaient le déroulement des activités d’enseignement et le rôle éducatif des enseignants, enfin troubleraient l’ordre dans l’établissement ou le fonctionnement normal du service public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30534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571500" y="38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685800" y="1229660"/>
            <a:ext cx="16992600" cy="94764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Voile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 cadre juridique français : entre laïcité et restrictions</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En France, la question du port du voile a fait l’objet de nombreux débats et législations, souvent au cœur de polémiques liées à la laïcité.</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Loi de 2004 : interdiction du port de signes religieux ostensibles (dont le voile) dans les écoles publiques.</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Neutralité dans la fonction publique : les agents de l’État (enseignants, magistrats, fonctionnaires…) ne peuvent porter de signes religieux.</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Espaces publics et universités : le port du voile reste autorisé, mais des débats subsistent sur sa potentielle interdiction.</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Secteur privé : les entreprises peuvent restreindre le port du voile pour des raisons justifiées (exigences de sécurité, neutralité vis-à-vis de la clientèle…). Par ailleurs, si une entreprise privée porte une délégation de service public, alors l’interdiction des signes religieux s’applique.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Ces restrictions ont un </a:t>
            </a:r>
            <a:r>
              <a:rPr lang="fr-FR" sz="3200" u="sng" dirty="0">
                <a:solidFill>
                  <a:srgbClr val="F9FAFD"/>
                </a:solidFill>
                <a:latin typeface="Glacial Indifference" panose="020B0604020202020204" charset="0"/>
              </a:rPr>
              <a:t>impact direct sur la vie professionnelle des femmes musulmanes portant le ḥijâb</a:t>
            </a:r>
            <a:r>
              <a:rPr lang="fr-FR" sz="3200" dirty="0">
                <a:solidFill>
                  <a:srgbClr val="F9FAFD"/>
                </a:solidFill>
                <a:latin typeface="Glacial Indifference" panose="020B0604020202020204" charset="0"/>
              </a:rPr>
              <a:t>, pouvant limiter leurs choix de carrière et susciter des dilemmes personnels et religieux.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9294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043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552700"/>
            <a:ext cx="16192500" cy="607550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Le terme "islamophobie" désigne une forme de </a:t>
            </a:r>
            <a:r>
              <a:rPr lang="fr-FR" sz="3400" u="sng" dirty="0">
                <a:solidFill>
                  <a:srgbClr val="F9FAFD"/>
                </a:solidFill>
                <a:latin typeface="Glacial Indifference" panose="020B0604020202020204" charset="0"/>
              </a:rPr>
              <a:t>discrimination</a:t>
            </a:r>
            <a:r>
              <a:rPr lang="fr-FR" sz="3400" dirty="0">
                <a:solidFill>
                  <a:srgbClr val="F9FAFD"/>
                </a:solidFill>
                <a:latin typeface="Glacial Indifference" panose="020B0604020202020204" charset="0"/>
              </a:rPr>
              <a:t> fondée sur une </a:t>
            </a:r>
            <a:r>
              <a:rPr lang="fr-FR" sz="3400" u="sng" dirty="0">
                <a:solidFill>
                  <a:srgbClr val="F9FAFD"/>
                </a:solidFill>
                <a:latin typeface="Glacial Indifference" panose="020B0604020202020204" charset="0"/>
              </a:rPr>
              <a:t>appartenance réelle ou supposée à la religion musulmane</a:t>
            </a:r>
            <a:r>
              <a:rPr lang="fr-FR" sz="3400" dirty="0">
                <a:solidFill>
                  <a:srgbClr val="F9FAFD"/>
                </a:solidFill>
                <a:latin typeface="Glacial Indifference" panose="020B0604020202020204" charset="0"/>
              </a:rPr>
              <a:t>, qui peut se manifester par des actes violents, des propos stigmatisants ou des traitements inéquitables. En Occident, l’islamophobie touche tous les symboles visibles de l’Islam, particulièrement les lieux de culte et les </a:t>
            </a:r>
            <a:r>
              <a:rPr lang="fr-FR" sz="3400" u="sng" dirty="0">
                <a:solidFill>
                  <a:srgbClr val="F9FAFD"/>
                </a:solidFill>
                <a:latin typeface="Glacial Indifference" panose="020B0604020202020204" charset="0"/>
              </a:rPr>
              <a:t>femmes musulmanes</a:t>
            </a:r>
            <a:r>
              <a:rPr lang="fr-FR" sz="3400" dirty="0">
                <a:solidFill>
                  <a:srgbClr val="F9FAFD"/>
                </a:solidFill>
                <a:latin typeface="Glacial Indifference" panose="020B0604020202020204" charset="0"/>
              </a:rPr>
              <a:t> qui sont, elles, souvent exposées à une </a:t>
            </a:r>
            <a:r>
              <a:rPr lang="fr-FR" sz="3400" u="sng" dirty="0">
                <a:solidFill>
                  <a:srgbClr val="F9FAFD"/>
                </a:solidFill>
                <a:latin typeface="Glacial Indifference" panose="020B0604020202020204" charset="0"/>
              </a:rPr>
              <a:t>double discrimination sexiste et religieuse</a:t>
            </a:r>
            <a:r>
              <a:rPr lang="fr-FR" sz="3400" dirty="0">
                <a:solidFill>
                  <a:srgbClr val="F9FAFD"/>
                </a:solidFill>
                <a:latin typeface="Glacial Indifference" panose="020B0604020202020204" charset="0"/>
              </a:rPr>
              <a:t>. Certains médias et hommes politiques instrumentalisent cette discrimination pour donner une image négative de l’Islam et des musulmans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4973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95730"/>
            <a:ext cx="16306800" cy="91055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Discrimination</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En Occident, les citoyens de confession musulmane et les symboles de leur foi sont trop souvent la cible d’interprétations biaisées ou d’actes hostiles qui cherchent à attiser les tensions et à fracturer le tissu social. Ces comportements, bien que préjudiciables, émanent d’une minorité qui ne saurait être assimilée à l’ensemble des citoyens des pays concernés. En France, il est essentiel de rappeler que </a:t>
            </a:r>
            <a:r>
              <a:rPr lang="fr-FR" sz="3200" u="sng" dirty="0">
                <a:solidFill>
                  <a:srgbClr val="F9FAFD"/>
                </a:solidFill>
                <a:latin typeface="Glacial Indifference" panose="020B0604020202020204" charset="0"/>
              </a:rPr>
              <a:t>ces actes vont à l’encontre des principes fondamentaux de la République, fondée sur l’égalité et la liberté de conscience</a:t>
            </a:r>
            <a:r>
              <a:rPr lang="fr-FR" sz="32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u="sng" dirty="0">
                <a:solidFill>
                  <a:srgbClr val="F9FAFD"/>
                </a:solidFill>
                <a:latin typeface="Glacial Indifference" panose="020B0604020202020204" charset="0"/>
              </a:rPr>
              <a:t>La discrimination, définie comme un traitement défavorable envers une personne ou un groupe en raison de son origine, de sa religion, de son apparence physique ou de tout autre critère prohibé par la loi, constitue un délit</a:t>
            </a:r>
            <a:r>
              <a:rPr lang="fr-FR" sz="3200" dirty="0">
                <a:solidFill>
                  <a:srgbClr val="F9FAFD"/>
                </a:solidFill>
                <a:latin typeface="Glacial Indifference" panose="020B0604020202020204" charset="0"/>
              </a:rPr>
              <a:t>. Elle est strictement interdite par un ensemble de textes législatifs et internationaux garantissant l’égalité de tous devant la loi.</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200" u="sng" dirty="0">
                <a:solidFill>
                  <a:srgbClr val="F9FAFD"/>
                </a:solidFill>
                <a:latin typeface="Glacial Indifference" panose="020B0604020202020204" charset="0"/>
              </a:rPr>
              <a:t>L’égalité devant la loi</a:t>
            </a:r>
            <a:r>
              <a:rPr lang="fr-FR" sz="3200" dirty="0">
                <a:solidFill>
                  <a:srgbClr val="F9FAFD"/>
                </a:solidFill>
                <a:latin typeface="Glacial Indifference" panose="020B0604020202020204" charset="0"/>
              </a:rPr>
              <a:t> constitue le socle du droit républicain. Il ne s’agit pas d’un privilège ou d’un droit parmi d’autres, mais bien du </a:t>
            </a:r>
            <a:r>
              <a:rPr lang="fr-FR" sz="3200" u="sng" dirty="0">
                <a:solidFill>
                  <a:srgbClr val="F9FAFD"/>
                </a:solidFill>
                <a:latin typeface="Glacial Indifference" panose="020B0604020202020204" charset="0"/>
              </a:rPr>
              <a:t>principe fondamental</a:t>
            </a:r>
            <a:r>
              <a:rPr lang="fr-FR" sz="3200" dirty="0">
                <a:solidFill>
                  <a:srgbClr val="F9FAFD"/>
                </a:solidFill>
                <a:latin typeface="Glacial Indifference" panose="020B0604020202020204" charset="0"/>
              </a:rPr>
              <a:t> garantissant à chacun une égale dignité et une protection équitable de ses libertés et de ses droits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6023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647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82163"/>
            <a:ext cx="16192500" cy="62401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Les sources du droit à l’égalité devant la loi</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u="sng" dirty="0">
                <a:solidFill>
                  <a:srgbClr val="F9FAFD"/>
                </a:solidFill>
                <a:latin typeface="Glacial Indifference" panose="020B0604020202020204" charset="0"/>
              </a:rPr>
              <a:t>En droit interne français</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a:t>
            </a:r>
            <a:r>
              <a:rPr lang="fr-FR" sz="3200" u="sng" dirty="0">
                <a:solidFill>
                  <a:srgbClr val="F9FAFD"/>
                </a:solidFill>
                <a:latin typeface="Glacial Indifference" panose="020B0604020202020204" charset="0"/>
              </a:rPr>
              <a:t>Déclaration des droits de l’homme et du citoyen de 1789</a:t>
            </a:r>
            <a:r>
              <a:rPr lang="fr-FR" sz="3200" dirty="0">
                <a:solidFill>
                  <a:srgbClr val="F9FAFD"/>
                </a:solidFill>
                <a:latin typeface="Glacial Indifference" panose="020B0604020202020204" charset="0"/>
              </a:rPr>
              <a:t>, proclame dans son article 1</a:t>
            </a:r>
            <a:r>
              <a:rPr lang="fr-FR" sz="3200" baseline="30000" dirty="0">
                <a:solidFill>
                  <a:srgbClr val="F9FAFD"/>
                </a:solidFill>
                <a:latin typeface="Glacial Indifference" panose="020B0604020202020204" charset="0"/>
              </a:rPr>
              <a:t>er</a:t>
            </a:r>
            <a:r>
              <a:rPr lang="fr-FR" sz="3200" dirty="0">
                <a:solidFill>
                  <a:srgbClr val="F9FAFD"/>
                </a:solidFill>
                <a:latin typeface="Glacial Indifference" panose="020B0604020202020204" charset="0"/>
              </a:rPr>
              <a:t> : "Les hommes naissent et demeurent libres et égaux en droits"</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a:t>
            </a:r>
            <a:r>
              <a:rPr lang="fr-FR" sz="3200" u="sng" dirty="0">
                <a:solidFill>
                  <a:srgbClr val="F9FAFD"/>
                </a:solidFill>
                <a:latin typeface="Glacial Indifference" panose="020B0604020202020204" charset="0"/>
              </a:rPr>
              <a:t>Constitution française</a:t>
            </a:r>
            <a:r>
              <a:rPr lang="fr-FR" sz="3200" dirty="0">
                <a:solidFill>
                  <a:srgbClr val="F9FAFD"/>
                </a:solidFill>
                <a:latin typeface="Glacial Indifference" panose="020B0604020202020204" charset="0"/>
              </a:rPr>
              <a:t> [de 1958, art. 1] consacre l’égalité de tous les citoyens sans distinction d’origine ou de religion.</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Le </a:t>
            </a:r>
            <a:r>
              <a:rPr lang="fr-FR" sz="3200" u="sng" dirty="0">
                <a:solidFill>
                  <a:srgbClr val="F9FAFD"/>
                </a:solidFill>
                <a:latin typeface="Glacial Indifference" panose="020B0604020202020204" charset="0"/>
              </a:rPr>
              <a:t>Code pénal</a:t>
            </a:r>
            <a:r>
              <a:rPr lang="fr-FR" sz="3200" dirty="0">
                <a:solidFill>
                  <a:srgbClr val="F9FAFD"/>
                </a:solidFill>
                <a:latin typeface="Glacial Indifference" panose="020B0604020202020204" charset="0"/>
              </a:rPr>
              <a:t> punit les discriminations en matière d’emploi, d’accès au logement, aux services publics et aux biens et services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32843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19530"/>
            <a:ext cx="16192500" cy="91055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200" u="sng" dirty="0">
                <a:solidFill>
                  <a:srgbClr val="F9FAFD"/>
                </a:solidFill>
                <a:latin typeface="Glacial Indifference" panose="020B0604020202020204" charset="0"/>
              </a:rPr>
              <a:t>En droit international et européen</a:t>
            </a:r>
            <a:endParaRPr lang="fr-FR" sz="32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Les pactes des Nations unies relatifs aux droits civils et politiques ainsi qu’aux droits économiques, sociaux et culturels.</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internationale sur l’élimination de toutes les formes de discrimination raciale.</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n°111 de l’Organisation internationale du travail (OIT) interdit la discrimination en matière d’emploi et de travail.</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européenne de sauvegarde des droits de l’homme et des libertés fondamentales garantit à chacun le droit au respect de sa liberté de pensée, de conscience et de religion.</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u="sng" dirty="0">
                <a:solidFill>
                  <a:srgbClr val="F9FAFD"/>
                </a:solidFill>
                <a:latin typeface="Glacial Indifference" panose="020B0604020202020204" charset="0"/>
              </a:rPr>
              <a:t>Ces instruments juridiques affirment la nécessité de lutter activement contre toutes les formes de discrimination, y compris celles fondées sur la religion</a:t>
            </a:r>
            <a:r>
              <a:rPr lang="fr-FR" sz="3200" dirty="0">
                <a:solidFill>
                  <a:srgbClr val="F9FAFD"/>
                </a:solidFill>
                <a:latin typeface="Glacial Indifference" panose="020B0604020202020204" charset="0"/>
              </a:rPr>
              <a:t>. La protection des citoyens, quelle que soit leur confession, relève ainsi d’un impératif démocratique visant à préserver la cohésion sociale et les valeurs républicaines de liberté, d’égalité et de fraternité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17583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819311"/>
            <a:ext cx="16192500" cy="646330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La Grande Mosquée publie un guide pour adapter l’islam à la France</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Pour </a:t>
            </a:r>
            <a:r>
              <a:rPr lang="fr-FR" sz="3400" u="sng" dirty="0">
                <a:solidFill>
                  <a:srgbClr val="F9FAFD"/>
                </a:solidFill>
                <a:latin typeface="Glacial Indifference" panose="020B0604020202020204" charset="0"/>
              </a:rPr>
              <a:t>Chems-Eddine Hafiz</a:t>
            </a:r>
            <a:r>
              <a:rPr lang="fr-FR" sz="3400" dirty="0">
                <a:solidFill>
                  <a:srgbClr val="F9FAFD"/>
                </a:solidFill>
                <a:latin typeface="Glacial Indifference" panose="020B0604020202020204" charset="0"/>
              </a:rPr>
              <a:t>, le </a:t>
            </a:r>
            <a:r>
              <a:rPr lang="fr-FR" sz="3400" u="sng" dirty="0">
                <a:solidFill>
                  <a:srgbClr val="F9FAFD"/>
                </a:solidFill>
                <a:latin typeface="Glacial Indifference" panose="020B0604020202020204" charset="0"/>
              </a:rPr>
              <a:t>recteur</a:t>
            </a:r>
            <a:r>
              <a:rPr lang="fr-FR" sz="3400" dirty="0">
                <a:solidFill>
                  <a:srgbClr val="F9FAFD"/>
                </a:solidFill>
                <a:latin typeface="Glacial Indifference" panose="020B0604020202020204" charset="0"/>
              </a:rPr>
              <a:t>* de ce lieu de culte musulman emblématique de Paris, « il faut qu’on explique l’islam à la République et qu’on explique aux musulmans la République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fr-FR" sz="3200" dirty="0">
                <a:solidFill>
                  <a:srgbClr val="F9FAFD"/>
                </a:solidFill>
                <a:latin typeface="Glacial Indifference" panose="020B0604020202020204" charset="0"/>
              </a:rPr>
              <a:t>* Le recteur de la mosquée exerce des fonctions à la fois religieuses, institutionnelles et politiques. Il essaye de favoriser le dialogue interreligieux et intervient régulièrement sur des sujets sociétaux, plaidant pour un islam compatible avec les valeurs de la République française → voir </a:t>
            </a:r>
            <a:r>
              <a:rPr lang="fr-FR" sz="3200"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l’entrevue</a:t>
            </a:r>
            <a:r>
              <a:rPr lang="fr-FR" sz="3200" dirty="0">
                <a:solidFill>
                  <a:srgbClr val="F9FAFD"/>
                </a:solidFill>
                <a:latin typeface="Glacial Indifference" panose="020B0604020202020204" charset="0"/>
              </a:rPr>
              <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2929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043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781300"/>
            <a:ext cx="16192500" cy="37733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La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désigne l’ensemble des attitudes, propos ou </a:t>
            </a:r>
            <a:r>
              <a:rPr lang="fr-FR" sz="3400" u="sng" dirty="0">
                <a:solidFill>
                  <a:srgbClr val="F9FAFD"/>
                </a:solidFill>
                <a:latin typeface="Glacial Indifference" panose="020B0604020202020204" charset="0"/>
              </a:rPr>
              <a:t>actes de rejet, de haine ou de discrimination dirigés spécifiquement contre les personnes de confession musulmane ou perçues comme telles</a:t>
            </a:r>
            <a:r>
              <a:rPr lang="fr-FR" sz="3400" dirty="0">
                <a:solidFill>
                  <a:srgbClr val="F9FAFD"/>
                </a:solidFill>
                <a:latin typeface="Glacial Indifference" panose="020B0604020202020204" charset="0"/>
              </a:rPr>
              <a:t>, en raison de leur appartenance religieuse réelle ou supposée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6591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562100"/>
            <a:ext cx="16192500" cy="85715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Origine et usage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Ce néologisme a pour but de distinguer clairement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u="sng" dirty="0">
                <a:solidFill>
                  <a:srgbClr val="F9FAFD"/>
                </a:solidFill>
                <a:latin typeface="Glacial Indifference" panose="020B0604020202020204" charset="0"/>
              </a:rPr>
              <a:t>la critique</a:t>
            </a:r>
            <a:r>
              <a:rPr lang="fr-FR" sz="3400" dirty="0">
                <a:solidFill>
                  <a:srgbClr val="F9FAFD"/>
                </a:solidFill>
                <a:latin typeface="Glacial Indifference" panose="020B0604020202020204" charset="0"/>
              </a:rPr>
              <a:t> des idées, des textes ou des institutions religieuses, qui relève de la liberté d’expression garantie en France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et </a:t>
            </a:r>
            <a:r>
              <a:rPr lang="fr-FR" sz="3400" u="sng" dirty="0">
                <a:solidFill>
                  <a:srgbClr val="F9FAFD"/>
                </a:solidFill>
                <a:latin typeface="Glacial Indifference" panose="020B0604020202020204" charset="0"/>
              </a:rPr>
              <a:t>l’hostilité</a:t>
            </a:r>
            <a:r>
              <a:rPr lang="fr-FR" sz="3400" dirty="0">
                <a:solidFill>
                  <a:srgbClr val="F9FAFD"/>
                </a:solidFill>
                <a:latin typeface="Glacial Indifference" panose="020B0604020202020204" charset="0"/>
              </a:rPr>
              <a:t> envers des individus du fait de leur foi, qui constitue une atteinte à la dignité humaine et peut relever de la loi (discriminations, menaces, violences, discours de haine).</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Le terme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se veut une alternative à "islamophobie", souvent perçu en France comme ambigu, car pouvant être interprété comme l’interdiction de critiquer la religion elle-même […]. Il se distingue également de l’expression "discrimination et haine anti-musulmane", jugée trop technique ou restrictive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8264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380780"/>
            <a:ext cx="16192500" cy="61155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Cadre légal en France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La législation française, fondée sur la laïcité, autorise la critique ou la satire d’une religion mais protège les individus contre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l’incitation à la haine ou à la violence,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la diffamation ou l’injure à caractère religieux,</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toute forme de discrimination liée à l’appartenance ou à la non-appartenance à une religion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83630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380780"/>
            <a:ext cx="16192500" cy="669106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Enjeux contemporains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Parler de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permet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 nommer une réalité vécue par de nombreux citoyens français (et partout en Occident) de confession musulmane,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 favoriser un dialogue apaisé entre institutions publiques, société civile et représentants du culte,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d’encourager des actions éducatives et juridiques contre le racisme et pour l’égalité de traitement de tous les citoyens, quelles que soient leurs convictions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697213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Islamique vs. Islamiste </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57300"/>
            <a:ext cx="16192500" cy="84176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Confrontation</a:t>
            </a:r>
            <a:endParaRPr lang="fr-FR" sz="3600" i="1"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u="sng" dirty="0">
                <a:solidFill>
                  <a:srgbClr val="F9FAFD"/>
                </a:solidFill>
                <a:latin typeface="Glacial Indifference" panose="020B0604020202020204" charset="0"/>
              </a:rPr>
              <a:t>Entrée ISLAMIQUE</a:t>
            </a:r>
            <a:r>
              <a:rPr lang="fr-FR" sz="3400" dirty="0">
                <a:solidFill>
                  <a:srgbClr val="F9FAFD"/>
                </a:solidFill>
                <a:latin typeface="Glacial Indifference" panose="020B0604020202020204" charset="0"/>
              </a:rPr>
              <a:t> : « [islamik] adj. — 1835 ♦ de </a:t>
            </a:r>
            <a:r>
              <a:rPr lang="fr-FR" sz="3400" i="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 Qui appartient, qui a rapport à l’islam. ► </a:t>
            </a:r>
            <a:r>
              <a:rPr lang="fr-FR" sz="3400" b="1" dirty="0">
                <a:solidFill>
                  <a:srgbClr val="F9FAFD"/>
                </a:solidFill>
                <a:latin typeface="Glacial Indifference" panose="020B0604020202020204" charset="0"/>
              </a:rPr>
              <a:t>musulman</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Loi islamique</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charia</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Foulard</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voile islamique</a:t>
            </a:r>
            <a:r>
              <a:rPr lang="fr-FR" sz="3400" dirty="0">
                <a:solidFill>
                  <a:srgbClr val="F9FAFD"/>
                </a:solidFill>
                <a:latin typeface="Glacial Indifference" panose="020B0604020202020204" charset="0"/>
              </a:rPr>
              <a:t> (► burqa, haïk, hidjab, tchador, voile). </a:t>
            </a:r>
            <a:r>
              <a:rPr lang="fr-FR" sz="3400" i="1" dirty="0">
                <a:solidFill>
                  <a:srgbClr val="F9FAFD"/>
                </a:solidFill>
                <a:latin typeface="Glacial Indifference" panose="020B0604020202020204" charset="0"/>
              </a:rPr>
              <a:t>Études islamiques</a:t>
            </a:r>
            <a:r>
              <a:rPr lang="fr-FR" sz="3400" dirty="0">
                <a:solidFill>
                  <a:srgbClr val="F9FAFD"/>
                </a:solidFill>
                <a:latin typeface="Glacial Indifference" panose="020B0604020202020204" charset="0"/>
              </a:rPr>
              <a:t> ► coranique; REGION. médersa »</a:t>
            </a: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u="sng" dirty="0">
                <a:solidFill>
                  <a:srgbClr val="F9FAFD"/>
                </a:solidFill>
                <a:latin typeface="Glacial Indifference" panose="020B0604020202020204" charset="0"/>
              </a:rPr>
              <a:t>Entrée ISLAMISTE</a:t>
            </a:r>
            <a:r>
              <a:rPr lang="fr-FR" sz="3400" dirty="0">
                <a:solidFill>
                  <a:srgbClr val="F9FAFD"/>
                </a:solidFill>
                <a:latin typeface="Glacial Indifference" panose="020B0604020202020204" charset="0"/>
              </a:rPr>
              <a:t> : « [islamist] adj. et n. — 1803 ♦ de </a:t>
            </a:r>
            <a:r>
              <a:rPr lang="fr-FR" sz="3400" i="1" dirty="0">
                <a:solidFill>
                  <a:srgbClr val="F9FAFD"/>
                </a:solidFill>
                <a:latin typeface="Glacial Indifference" panose="020B0604020202020204" charset="0"/>
              </a:rPr>
              <a:t>islamisme</a:t>
            </a:r>
            <a:r>
              <a:rPr lang="fr-FR" sz="3400" dirty="0">
                <a:solidFill>
                  <a:srgbClr val="F9FAFD"/>
                </a:solidFill>
                <a:latin typeface="Glacial Indifference" panose="020B0604020202020204" charset="0"/>
              </a:rPr>
              <a:t> ▪ Relatif à l’islamisme. </a:t>
            </a:r>
            <a:r>
              <a:rPr lang="fr-FR" sz="3400" i="1" dirty="0">
                <a:solidFill>
                  <a:srgbClr val="F9FAFD"/>
                </a:solidFill>
                <a:latin typeface="Glacial Indifference" panose="020B0604020202020204" charset="0"/>
              </a:rPr>
              <a:t>Radicalisme islamiste</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intégrisme</a:t>
            </a:r>
            <a:r>
              <a:rPr lang="fr-FR" sz="3400" dirty="0">
                <a:solidFill>
                  <a:srgbClr val="F9FAFD"/>
                </a:solidFill>
                <a:latin typeface="Glacial Indifference" panose="020B0604020202020204" charset="0"/>
              </a:rPr>
              <a:t>) ♦ Qui est partisan de l’islamisme (2°). </a:t>
            </a:r>
            <a:r>
              <a:rPr lang="fr-FR" sz="3400" i="1" dirty="0">
                <a:solidFill>
                  <a:srgbClr val="F9FAFD"/>
                </a:solidFill>
                <a:latin typeface="Glacial Indifference" panose="020B0604020202020204" charset="0"/>
              </a:rPr>
              <a:t>Militant islamiste</a:t>
            </a:r>
            <a:r>
              <a:rPr lang="fr-FR" sz="3400" dirty="0">
                <a:solidFill>
                  <a:srgbClr val="F9FAFD"/>
                </a:solidFill>
                <a:latin typeface="Glacial Indifference" panose="020B0604020202020204" charset="0"/>
              </a:rPr>
              <a:t> — n. Des islamistes salafistes. </a:t>
            </a:r>
            <a:r>
              <a:rPr lang="fr-FR" sz="3400" i="1" dirty="0">
                <a:solidFill>
                  <a:srgbClr val="F9FAFD"/>
                </a:solidFill>
                <a:latin typeface="Glacial Indifference" panose="020B0604020202020204" charset="0"/>
              </a:rPr>
              <a:t>« Un islamiste est un militant politique. Il n’a qu’une seule ambition : instaurer un État théocratique »</a:t>
            </a:r>
            <a:r>
              <a:rPr lang="fr-FR" sz="3400" dirty="0">
                <a:solidFill>
                  <a:srgbClr val="F9FAFD"/>
                </a:solidFill>
                <a:latin typeface="Glacial Indifference" panose="020B0604020202020204" charset="0"/>
              </a:rPr>
              <a:t> Y. Khadra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u="sng" dirty="0">
                <a:solidFill>
                  <a:srgbClr val="F9FAFD"/>
                </a:solidFill>
                <a:latin typeface="Glacial Indifference" panose="020B0604020202020204" charset="0"/>
              </a:rPr>
              <a:t>Entrée ISLAMISME</a:t>
            </a:r>
            <a:r>
              <a:rPr lang="fr-FR" sz="3400" dirty="0">
                <a:solidFill>
                  <a:srgbClr val="F9FAFD"/>
                </a:solidFill>
                <a:latin typeface="Glacial Indifference" panose="020B0604020202020204" charset="0"/>
              </a:rPr>
              <a:t> : « [islamism] n. m. — 1697 ♦ de </a:t>
            </a:r>
            <a:r>
              <a:rPr lang="fr-FR" sz="3400" i="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 1. </a:t>
            </a:r>
            <a:r>
              <a:rPr lang="fr-FR" sz="2400" dirty="0">
                <a:solidFill>
                  <a:srgbClr val="F9FAFD"/>
                </a:solidFill>
                <a:latin typeface="Glacial Indifference" panose="020B0604020202020204" charset="0"/>
              </a:rPr>
              <a:t>VIEILLI</a:t>
            </a:r>
            <a:r>
              <a:rPr lang="fr-FR" sz="3400" dirty="0">
                <a:solidFill>
                  <a:srgbClr val="F9FAFD"/>
                </a:solidFill>
                <a:latin typeface="Glacial Indifference" panose="020B0604020202020204" charset="0"/>
              </a:rPr>
              <a:t> Religion musulmane. ► </a:t>
            </a:r>
            <a:r>
              <a:rPr lang="fr-FR" sz="3400" b="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vx </a:t>
            </a:r>
            <a:r>
              <a:rPr lang="fr-FR" sz="3400" b="1" dirty="0">
                <a:solidFill>
                  <a:srgbClr val="F9FAFD"/>
                </a:solidFill>
                <a:latin typeface="Glacial Indifference" panose="020B0604020202020204" charset="0"/>
              </a:rPr>
              <a:t>mahométisme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 L’artiste avait abjuré l’islamisme, et lui et sa femme n’avaient de musulman que le bonnet turc »</a:t>
            </a:r>
            <a:r>
              <a:rPr lang="fr-FR" sz="3400" dirty="0">
                <a:solidFill>
                  <a:srgbClr val="F9FAFD"/>
                </a:solidFill>
                <a:latin typeface="Glacial Indifference" panose="020B0604020202020204" charset="0"/>
              </a:rPr>
              <a:t> Nerval. ▪ 2. Mouvement politique et religieux prônant l’expansion ou le respect de l’islam. </a:t>
            </a:r>
            <a:r>
              <a:rPr lang="fr-FR" sz="3400" i="1" dirty="0">
                <a:solidFill>
                  <a:srgbClr val="F9FAFD"/>
                </a:solidFill>
                <a:latin typeface="Glacial Indifference" panose="020B0604020202020204" charset="0"/>
              </a:rPr>
              <a:t>Islamisme radical</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intégrisme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Petit Robert de la langue française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55649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8F536B0-9EF6-C41E-B4CD-D1004DFFC85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B02B00-53CB-EEF7-2486-B0E487F787D3}"/>
              </a:ext>
            </a:extLst>
          </p:cNvPr>
          <p:cNvSpPr txBox="1"/>
          <p:nvPr/>
        </p:nvSpPr>
        <p:spPr>
          <a:xfrm>
            <a:off x="762000" y="8763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
        <p:nvSpPr>
          <p:cNvPr id="4" name="TextBox 4">
            <a:extLst>
              <a:ext uri="{FF2B5EF4-FFF2-40B4-BE49-F238E27FC236}">
                <a16:creationId xmlns:a16="http://schemas.microsoft.com/office/drawing/2014/main" id="{509EF183-6813-B2AB-BF87-23E8FC10A6FD}"/>
              </a:ext>
            </a:extLst>
          </p:cNvPr>
          <p:cNvSpPr txBox="1"/>
          <p:nvPr/>
        </p:nvSpPr>
        <p:spPr>
          <a:xfrm>
            <a:off x="838200" y="2857500"/>
            <a:ext cx="15991973" cy="56938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Confrontation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Daesh</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p>
        </p:txBody>
      </p:sp>
    </p:spTree>
    <p:extLst>
      <p:ext uri="{BB962C8B-B14F-4D97-AF65-F5344CB8AC3E}">
        <p14:creationId xmlns:p14="http://schemas.microsoft.com/office/powerpoint/2010/main" val="226614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C05C6B-B93A-1ED4-9D37-2B5F400832CF}"/>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DB7AB27-8B46-E84C-28CF-BEBD72BC736D}"/>
              </a:ext>
            </a:extLst>
          </p:cNvPr>
          <p:cNvSpPr txBox="1"/>
          <p:nvPr/>
        </p:nvSpPr>
        <p:spPr>
          <a:xfrm>
            <a:off x="838200" y="2247900"/>
            <a:ext cx="16372973" cy="721889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État islamique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l’acronyme d’</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 en Irak et au Levant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expression est utilisée par le gouvernement depuis que Laurent Fabius a décidé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plus parler d’</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 groupe n’est pas un Etat et n’est pas représentatif du monde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Comme elle est courte et incisive, l’expression est aussi souvent utilisée par les médias (qui devraient plutôt parler de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groupe 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organisation de l’Etat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djihadistes de l’</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EI</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n’aiment d’ailleurs pas cet acronyme, utilisé par ses adversaires et des médias comme al-Arabiya, lui préférant l’appellation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Dawlat al-Islāmiyya</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19 novembre 2015</a:t>
            </a:r>
          </a:p>
        </p:txBody>
      </p:sp>
      <p:sp>
        <p:nvSpPr>
          <p:cNvPr id="2" name="TextBox 2">
            <a:extLst>
              <a:ext uri="{FF2B5EF4-FFF2-40B4-BE49-F238E27FC236}">
                <a16:creationId xmlns:a16="http://schemas.microsoft.com/office/drawing/2014/main" id="{45177F55-5C34-FA43-0E26-3119E9D150A1}"/>
              </a:ext>
            </a:extLst>
          </p:cNvPr>
          <p:cNvSpPr txBox="1"/>
          <p:nvPr/>
        </p:nvSpPr>
        <p:spPr>
          <a:xfrm>
            <a:off x="762000" y="7239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1818567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61B7EB4-8EF9-7525-FD91-9DE95BCA007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03ECC729-A165-7F8E-D0B3-20085A55D8A8}"/>
              </a:ext>
            </a:extLst>
          </p:cNvPr>
          <p:cNvSpPr txBox="1"/>
          <p:nvPr/>
        </p:nvSpPr>
        <p:spPr>
          <a:xfrm>
            <a:off x="838200" y="1485900"/>
            <a:ext cx="16372973" cy="84782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fusillades et attaques-suicides sont mises en place pendant la soirée du 13 novembre 2015 à Paris et dans sa périphérie. Il s’agit des attentats les plus meurtriers perpétrés en France, ayant causé 130 victimes et 413 blessés.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première attaque a lieu à Saint-Denis, au Stade de France, où trois terroristes n’arrivent pas à avoir accès mais se font quand même exploser pendant un match de football en dehors du stade. D'autres attaques se vérifient par la suite dans le 10</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11</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arrondissements de Paris, où trois individus mitraillent des terrasses de cafés et de restaurants. Finalement, l'attaque la plus longue et la plus meurtrière, ayant fait 90 morts et de nombreux blessés, a lieu dans la salle de spectacle du Bataclan, où presque 1 500 personnes assistaient à un concert rock et où trois autres djihadistes ouvrent le feu sur le public.</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ces attaques ont été ensuite revendiquées par l'organisation terroriste Daech / ISIS. </a:t>
            </a:r>
          </a:p>
        </p:txBody>
      </p:sp>
      <p:sp>
        <p:nvSpPr>
          <p:cNvPr id="2" name="TextBox 2">
            <a:extLst>
              <a:ext uri="{FF2B5EF4-FFF2-40B4-BE49-F238E27FC236}">
                <a16:creationId xmlns:a16="http://schemas.microsoft.com/office/drawing/2014/main" id="{3958EF7E-8B51-A503-CA80-A589AC66E42D}"/>
              </a:ext>
            </a:extLst>
          </p:cNvPr>
          <p:cNvSpPr txBox="1"/>
          <p:nvPr/>
        </p:nvSpPr>
        <p:spPr>
          <a:xfrm>
            <a:off x="762000" y="204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264920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A49FBE-735A-A5F9-B0ED-C915565CB00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F6E12AA-A756-F242-6A30-9B3857FD0375}"/>
              </a:ext>
            </a:extLst>
          </p:cNvPr>
          <p:cNvSpPr txBox="1"/>
          <p:nvPr/>
        </p:nvSpPr>
        <p:spPr>
          <a:xfrm>
            <a:off x="838200" y="1913825"/>
            <a:ext cx="16372973" cy="803027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Avant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groupe terroriste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dont il s’agit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n’est pas un 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voudrait l’être, il ne l’est pas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c’est lui faire un cadeau que de l’appeler 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même façon, je recommande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pas utiliser l’expression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cela occasionne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confusion islam, islamisme, musulman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de ce que les arabes appellent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de ce que j’appelle pour ma part les égorgeurs de Daech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Laurent Fabius, à l’époque Ministre français des Affaires étrangères, le 12 septembre 2014.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groupe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fait appeler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il faut que deux choses soient claires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ISIL n'est pas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Aucune religion ne cautionne le meurtre d'innocents et la majorité des victimes de l'ISIL sont des musulmans. ISIL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certainement pas un Etat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était auparavant la branche d'Al-Qaïda en Irak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Barack Obama, septembre 2014</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2" name="TextBox 2">
            <a:extLst>
              <a:ext uri="{FF2B5EF4-FFF2-40B4-BE49-F238E27FC236}">
                <a16:creationId xmlns:a16="http://schemas.microsoft.com/office/drawing/2014/main" id="{F3253F57-B184-448D-644F-C2D6AF5D0A1A}"/>
              </a:ext>
            </a:extLst>
          </p:cNvPr>
          <p:cNvSpPr txBox="1"/>
          <p:nvPr/>
        </p:nvSpPr>
        <p:spPr>
          <a:xfrm>
            <a:off x="762000" y="4953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2752075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2699BA-92A1-C5ED-0615-D89F008A416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FB46FA0-0835-E95D-A812-11A44BC0ABB4}"/>
              </a:ext>
            </a:extLst>
          </p:cNvPr>
          <p:cNvSpPr txBox="1"/>
          <p:nvPr/>
        </p:nvSpPr>
        <p:spPr>
          <a:xfrm>
            <a:off x="762000" y="2628900"/>
            <a:ext cx="16372973" cy="38477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Avant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Dès le 12 septembre, selon la retranscription des interventions officielles répertoriées sur le site internet de l'Élysée,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François Hollande a banni de ses déclarations les mots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au profit de l'appellation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parfois orthographiée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Daesh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les services de la présidence de la République ».</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Huffingtonpost</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24 février 2015</a:t>
            </a:r>
          </a:p>
        </p:txBody>
      </p:sp>
      <p:sp>
        <p:nvSpPr>
          <p:cNvPr id="2" name="TextBox 2">
            <a:extLst>
              <a:ext uri="{FF2B5EF4-FFF2-40B4-BE49-F238E27FC236}">
                <a16:creationId xmlns:a16="http://schemas.microsoft.com/office/drawing/2014/main" id="{D3F62665-6019-59A9-5E87-440D0A93D102}"/>
              </a:ext>
            </a:extLst>
          </p:cNvPr>
          <p:cNvSpPr txBox="1"/>
          <p:nvPr/>
        </p:nvSpPr>
        <p:spPr>
          <a:xfrm>
            <a:off x="762000" y="966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59143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419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66900"/>
            <a:ext cx="16192500"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L’idée lui trottait dans la tête depuis son arrivée à la tête de la Grande Mosquée de Paris, en 2020. Quelques années, des centaines d’heures d’audition, de consultations et de réflexions plus tard, les équipes de Chems-Eddine Hafiz, le recteur de ce lieu de culte musulman emblématique de la capitale, présentent, mardi 10 février, leur guide, intitulé </a:t>
            </a:r>
            <a:r>
              <a:rPr lang="fr-FR" sz="3300" i="1" u="sng" dirty="0">
                <a:solidFill>
                  <a:srgbClr val="F9FAFD"/>
                </a:solidFill>
                <a:latin typeface="Glacial Indifference" panose="020B0604020202020204" charset="0"/>
              </a:rPr>
              <a:t>Musulmans en Occident</a:t>
            </a:r>
            <a:r>
              <a:rPr lang="fr-FR" sz="3300" dirty="0">
                <a:solidFill>
                  <a:srgbClr val="F9FAFD"/>
                </a:solidFill>
                <a:latin typeface="Glacial Indifference" panose="020B0604020202020204" charset="0"/>
              </a:rPr>
              <a:t>, pour </a:t>
            </a:r>
            <a:r>
              <a:rPr lang="fr-FR" sz="3300" u="sng" dirty="0">
                <a:solidFill>
                  <a:srgbClr val="F9FAFD"/>
                </a:solidFill>
                <a:latin typeface="Glacial Indifference" panose="020B0604020202020204" charset="0"/>
              </a:rPr>
              <a:t>adapter le discours religieux musulman à la société et à la culture françaises</a:t>
            </a:r>
            <a:r>
              <a:rPr lang="fr-FR" sz="3300" dirty="0">
                <a:solidFill>
                  <a:srgbClr val="F9FAFD"/>
                </a:solidFill>
                <a:latin typeface="Glacial Indifference" panose="020B0604020202020204" charset="0"/>
              </a:rPr>
              <a:t>. Une somme de 1000 pages présentée comme une sorte de "code de la route" afin que les musulmans, explique M. Hafiz, puissent vivre sereinement leur foi dans l’Hexagone.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À l’origine du projet, explique le recteur de la mosquée, il y a ce qu’il perçoit comme "une </a:t>
            </a:r>
            <a:r>
              <a:rPr lang="fr-FR" sz="3300" u="sng" dirty="0">
                <a:solidFill>
                  <a:srgbClr val="F9FAFD"/>
                </a:solidFill>
                <a:latin typeface="Glacial Indifference" panose="020B0604020202020204" charset="0"/>
              </a:rPr>
              <a:t>image désastreuse de l’islam</a:t>
            </a:r>
            <a:r>
              <a:rPr lang="fr-FR" sz="3300" dirty="0">
                <a:solidFill>
                  <a:srgbClr val="F9FAFD"/>
                </a:solidFill>
                <a:latin typeface="Glacial Indifference" panose="020B0604020202020204" charset="0"/>
              </a:rPr>
              <a:t>" auprès de l’opinion publique. </a:t>
            </a:r>
            <a:r>
              <a:rPr lang="fr-FR" sz="3300" u="sng" dirty="0">
                <a:solidFill>
                  <a:srgbClr val="F9FAFD"/>
                </a:solidFill>
                <a:latin typeface="Glacial Indifference" panose="020B0604020202020204" charset="0"/>
              </a:rPr>
              <a:t>Le pays sort d’une décennie régulièrement marquée par les attentats islamistes</a:t>
            </a:r>
            <a:r>
              <a:rPr lang="fr-FR" sz="3300" dirty="0">
                <a:solidFill>
                  <a:srgbClr val="F9FAFD"/>
                </a:solidFill>
                <a:latin typeface="Glacial Indifference" panose="020B0604020202020204" charset="0"/>
              </a:rPr>
              <a:t> et l’utilisation par les terroristes de la religion pour justifier leurs attaques. Avec, à la clé, perçoit-il, de nombreux amalgames dont peuvent être victimes les musulmans pratiquants, entrés malgré eux dans une ère du soupçon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152536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3170B8-AC8C-6AE9-6263-559BC3F5BCF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D1E4F51C-E0CE-7C1E-FD57-BB7A152BB628}"/>
              </a:ext>
            </a:extLst>
          </p:cNvPr>
          <p:cNvSpPr txBox="1"/>
          <p:nvPr/>
        </p:nvSpPr>
        <p:spPr>
          <a:xfrm>
            <a:off x="762000" y="2552700"/>
            <a:ext cx="16372973" cy="45499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les attentats du 13 novembre 2015</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tendance s’est complètement renversée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Même les politiciens et politiciennes de gauche — qui à l’époque étaient au Gouvernement — recommencent à dire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500" dirty="0">
                <a:solidFill>
                  <a:srgbClr val="F9FAFD"/>
                </a:solidFill>
                <a:latin typeface="Glacial Indifference" panose="020B0604020202020204" charset="0"/>
              </a:rPr>
              <a: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période de campagne électorale pour les régionales de 2015</a:t>
            </a:r>
          </a:p>
        </p:txBody>
      </p:sp>
      <p:sp>
        <p:nvSpPr>
          <p:cNvPr id="2" name="TextBox 2">
            <a:extLst>
              <a:ext uri="{FF2B5EF4-FFF2-40B4-BE49-F238E27FC236}">
                <a16:creationId xmlns:a16="http://schemas.microsoft.com/office/drawing/2014/main" id="{F5794323-AFC4-6E73-BDED-59152ECAE364}"/>
              </a:ext>
            </a:extLst>
          </p:cNvPr>
          <p:cNvSpPr txBox="1"/>
          <p:nvPr/>
        </p:nvSpPr>
        <p:spPr>
          <a:xfrm>
            <a:off x="762000" y="966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68128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4A41D4-C5F3-EA2E-CC33-3A0C8E0B94C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CFF2AF7-577F-B079-D66F-C5A9F8FB4D4D}"/>
              </a:ext>
            </a:extLst>
          </p:cNvPr>
          <p:cNvSpPr txBox="1"/>
          <p:nvPr/>
        </p:nvSpPr>
        <p:spPr>
          <a:xfrm>
            <a:off x="762000" y="1866900"/>
            <a:ext cx="16372973" cy="79026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t>
            </a:r>
            <a:r>
              <a:rPr kumimoji="0" lang="fr-FR" sz="37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a:t>
            </a: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Marine Le Pen (FN) * — « La France doit enfin déterminer quels sont ses alliés et quels sont ses ennemis. Ses ennemis, ce sont ces pays qui entretiennent des relations bienveillantes avec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l'islamisme radical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Figaro</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novembre 2015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Marion Maréchal-Le Pen (FN) a par ailleurs rappelé que la France "n'est pas une terre d'islam". Selon elle, il est "normal" d'exiger des Français et des étrangers musulmans "qu'ils se plient à un mode de vie et à des valeurs façonnés par sept siècles de christianisme". ».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L’Express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novembre 2015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FN = Front National → ancien nom (jusqu’à 2018) du Rassemblement National.</a:t>
            </a:r>
          </a:p>
        </p:txBody>
      </p:sp>
      <p:sp>
        <p:nvSpPr>
          <p:cNvPr id="6" name="TextBox 2">
            <a:extLst>
              <a:ext uri="{FF2B5EF4-FFF2-40B4-BE49-F238E27FC236}">
                <a16:creationId xmlns:a16="http://schemas.microsoft.com/office/drawing/2014/main" id="{F9B58B8C-AFB1-DFD7-0A3D-0E705042297D}"/>
              </a:ext>
            </a:extLst>
          </p:cNvPr>
          <p:cNvSpPr txBox="1"/>
          <p:nvPr/>
        </p:nvSpPr>
        <p:spPr>
          <a:xfrm>
            <a:off x="762000" y="4335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4126616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310489-E738-2CAC-497A-DA05A12E89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7DCBE8-6C02-7B8B-BE1B-C7E353D42005}"/>
              </a:ext>
            </a:extLst>
          </p:cNvPr>
          <p:cNvSpPr txBox="1"/>
          <p:nvPr/>
        </p:nvSpPr>
        <p:spPr>
          <a:xfrm>
            <a:off x="990600" y="662186"/>
            <a:ext cx="13487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Bibliographie et 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E2C3CCC9-8372-6114-70BA-EB1D67D378CE}"/>
              </a:ext>
            </a:extLst>
          </p:cNvPr>
          <p:cNvSpPr txBox="1"/>
          <p:nvPr/>
        </p:nvSpPr>
        <p:spPr>
          <a:xfrm>
            <a:off x="1066800" y="2195012"/>
            <a:ext cx="16078200" cy="701884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600" dirty="0">
                <a:solidFill>
                  <a:prstClr val="white"/>
                </a:solidFill>
                <a:latin typeface="Glacial Indifference" panose="020B0604020202020204" charset="0"/>
              </a:rPr>
              <a:t>Alain Rey et Josette Rey-Debove (sous la direction de), 2026, </a:t>
            </a:r>
            <a:r>
              <a:rPr lang="fr-FR" sz="2600" i="1" dirty="0">
                <a:solidFill>
                  <a:prstClr val="white"/>
                </a:solidFill>
                <a:latin typeface="Glacial Indifference" panose="020B0604020202020204" charset="0"/>
              </a:rPr>
              <a:t>Le petit Robert : dictionnaire alphabétique et analogique de la langue française</a:t>
            </a:r>
            <a:r>
              <a:rPr lang="fr-FR" sz="2600" dirty="0">
                <a:solidFill>
                  <a:prstClr val="white"/>
                </a:solidFill>
                <a:latin typeface="Glacial Indifference" panose="020B0604020202020204" charset="0"/>
              </a:rPr>
              <a:t>, Paris , Le Robert.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lvl="0" algn="just">
              <a:lnSpc>
                <a:spcPct val="110000"/>
              </a:lnSpc>
              <a:defRPr/>
            </a:pPr>
            <a:r>
              <a:rPr lang="fr-FR" sz="2600" dirty="0">
                <a:solidFill>
                  <a:prstClr val="white"/>
                </a:solidFill>
                <a:latin typeface="Glacial Indifference" panose="020B0604020202020204" charset="0"/>
              </a:rPr>
              <a:t>« </a:t>
            </a:r>
            <a:r>
              <a:rPr lang="fr-FR" sz="2600" dirty="0">
                <a:solidFill>
                  <a:prstClr val="white">
                    <a:lumMod val="95000"/>
                  </a:prstClr>
                </a:solidFill>
                <a:latin typeface="Glacial Indifference" panose="020B0604020202020204" charset="0"/>
                <a:hlinkClick r:id="rId2">
                  <a:extLst>
                    <a:ext uri="{A12FA001-AC4F-418D-AE19-62706E023703}">
                      <ahyp:hlinkClr xmlns:ahyp="http://schemas.microsoft.com/office/drawing/2018/hyperlinkcolor" val="tx"/>
                    </a:ext>
                  </a:extLst>
                </a:hlinkClick>
              </a:rPr>
              <a:t>Attentats à Paris: Marion Maréchal-Le Pen "positivement surprise" par Hollande</a:t>
            </a:r>
            <a:r>
              <a:rPr lang="fr-FR" sz="2600" dirty="0">
                <a:solidFill>
                  <a:prstClr val="white"/>
                </a:solidFill>
                <a:latin typeface="Glacial Indifference" panose="020B0604020202020204" charset="0"/>
              </a:rPr>
              <a:t> », </a:t>
            </a:r>
            <a:r>
              <a:rPr lang="fr-FR" sz="2600" i="1" dirty="0">
                <a:solidFill>
                  <a:prstClr val="white"/>
                </a:solidFill>
                <a:latin typeface="Glacial Indifference" panose="020B0604020202020204" charset="0"/>
              </a:rPr>
              <a:t>L’Express</a:t>
            </a:r>
            <a:r>
              <a:rPr lang="fr-FR" sz="2600" dirty="0">
                <a:solidFill>
                  <a:prstClr val="white"/>
                </a:solidFill>
                <a:latin typeface="Glacial Indifference" panose="020B0604020202020204" charset="0"/>
              </a:rPr>
              <a:t>, le 22 novembre 2015.</a:t>
            </a:r>
          </a:p>
          <a:p>
            <a:pPr lvl="0" algn="just">
              <a:lnSpc>
                <a:spcPct val="110000"/>
              </a:lnSpc>
              <a:defRPr/>
            </a:pPr>
            <a:endParaRPr lang="fr-FR" sz="2600" dirty="0">
              <a:solidFill>
                <a:prstClr val="white"/>
              </a:solidFill>
              <a:latin typeface="Glacial Indifference" panose="020B0604020202020204" charset="0"/>
            </a:endParaRPr>
          </a:p>
          <a:p>
            <a:pPr lvl="0" algn="just">
              <a:lnSpc>
                <a:spcPct val="110000"/>
              </a:lnSpc>
              <a:defRPr/>
            </a:pPr>
            <a:r>
              <a:rPr lang="fr-FR" sz="2600" dirty="0">
                <a:solidFill>
                  <a:prstClr val="white"/>
                </a:solidFill>
                <a:latin typeface="Glacial Indifference" panose="020B0604020202020204" charset="0"/>
              </a:rPr>
              <a:t>« </a:t>
            </a:r>
            <a:r>
              <a:rPr lang="fr-FR" sz="2600" dirty="0">
                <a:solidFill>
                  <a:prstClr val="white">
                    <a:lumMod val="95000"/>
                  </a:prstClr>
                </a:solidFill>
                <a:latin typeface="Glacial Indifference" panose="020B0604020202020204" charset="0"/>
                <a:hlinkClick r:id="rId3">
                  <a:extLst>
                    <a:ext uri="{A12FA001-AC4F-418D-AE19-62706E023703}">
                      <ahyp:hlinkClr xmlns:ahyp="http://schemas.microsoft.com/office/drawing/2018/hyperlinkcolor" val="tx"/>
                    </a:ext>
                  </a:extLst>
                </a:hlinkClick>
              </a:rPr>
              <a:t>"Daech" plutôt que "l'État islamique": vers la fin de la guerre des mots pour François Hollande ?</a:t>
            </a:r>
            <a:r>
              <a:rPr lang="fr-FR" sz="2600" dirty="0">
                <a:solidFill>
                  <a:prstClr val="white"/>
                </a:solidFill>
                <a:latin typeface="Glacial Indifference" panose="020B0604020202020204" charset="0"/>
              </a:rPr>
              <a:t> », </a:t>
            </a:r>
            <a:r>
              <a:rPr lang="fr-FR" sz="2600" i="1" dirty="0">
                <a:solidFill>
                  <a:prstClr val="white"/>
                </a:solidFill>
                <a:latin typeface="Glacial Indifference" panose="020B0604020202020204" charset="0"/>
              </a:rPr>
              <a:t>Huffingtonpost</a:t>
            </a:r>
            <a:r>
              <a:rPr lang="fr-FR" sz="2600" dirty="0">
                <a:solidFill>
                  <a:prstClr val="white"/>
                </a:solidFill>
                <a:latin typeface="Glacial Indifference" panose="020B0604020202020204" charset="0"/>
              </a:rPr>
              <a:t>, le 24 février 2015.</a:t>
            </a:r>
          </a:p>
          <a:p>
            <a:pPr lvl="0" algn="just">
              <a:defRPr/>
            </a:pPr>
            <a:endParaRPr lang="fr-FR" sz="2600" dirty="0">
              <a:solidFill>
                <a:prstClr val="white"/>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chemeClr val="bg1"/>
                </a:solidFill>
                <a:effectLst/>
                <a:uLnTx/>
                <a:uFillTx/>
                <a:latin typeface="Glacial Indifference" panose="020B0604020202020204" charset="0"/>
                <a:hlinkClick r:id="rId4">
                  <a:extLst>
                    <a:ext uri="{A12FA001-AC4F-418D-AE19-62706E023703}">
                      <ahyp:hlinkClr xmlns:ahyp="http://schemas.microsoft.com/office/drawing/2018/hyperlinkcolor" val="tx"/>
                    </a:ext>
                  </a:extLst>
                </a:hlinkClick>
              </a:rPr>
              <a:t>Glossaire sur l’adaptation du </a:t>
            </a:r>
            <a:r>
              <a:rPr lang="fr-FR" sz="26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discours</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hlinkClick r:id="rId4">
                  <a:extLst>
                    <a:ext uri="{A12FA001-AC4F-418D-AE19-62706E023703}">
                      <ahyp:hlinkClr xmlns:ahyp="http://schemas.microsoft.com/office/drawing/2018/hyperlinkcolor" val="tx"/>
                    </a:ext>
                  </a:extLst>
                </a:hlinkClick>
              </a:rPr>
              <a:t> religieux musulman en Occident</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600" dirty="0">
              <a:solidFill>
                <a:prstClr val="white"/>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La Grande Mosquée publie un guide pour adapter l’islam à la France</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par Sarah Belouezzane,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lang="fr-FR" sz="2600" dirty="0">
                <a:solidFill>
                  <a:prstClr val="white"/>
                </a:solidFill>
                <a:latin typeface="Glacial Indifference" panose="020B0604020202020204" charset="0"/>
              </a:rPr>
              <a:t>.</a:t>
            </a: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Quatre questions sur le guide "Musulmans en Occident", publié par la Grande mosquée de Paris</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Audrey Morellato,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600" dirty="0">
              <a:solidFill>
                <a:prstClr val="white"/>
              </a:solidFill>
              <a:latin typeface="Glacial Indifference" panose="020B0604020202020204" charset="0"/>
            </a:endParaRPr>
          </a:p>
          <a:p>
            <a:pPr algn="just">
              <a:lnSpc>
                <a:spcPct val="110000"/>
              </a:lnSpc>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Tout le monde dit « </a:t>
            </a:r>
            <a:r>
              <a:rPr kumimoji="0" lang="fr-FR" sz="2600" b="0" i="0" u="none" strike="noStrike" kern="1200" cap="none" spc="0" normalizeH="0" baseline="0" noProof="0" dirty="0" err="1">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daèèche</a:t>
            </a:r>
            <a:r>
              <a:rPr kumimoji="0" lang="fr-FR" sz="2600" b="0" i="0" u="none" strike="noStrike" kern="1200" cap="none" spc="0" normalizeH="0" baseline="0" noProof="0" dirty="0">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 ». Hollande dit « dache ». Qui a raison ?</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Nouvel Obs</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19 novembre 2015.</a:t>
            </a:r>
          </a:p>
        </p:txBody>
      </p:sp>
    </p:spTree>
    <p:extLst>
      <p:ext uri="{BB962C8B-B14F-4D97-AF65-F5344CB8AC3E}">
        <p14:creationId xmlns:p14="http://schemas.microsoft.com/office/powerpoint/2010/main" val="3446386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333500" y="904875"/>
            <a:ext cx="14744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44988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2628900"/>
            <a:ext cx="16535400" cy="503932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les événements → le 8 mars</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nomination ne se résume pas à une désignation de la réalité mais participe de la construction de la réalité par le discours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Marie Veniard,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un événement: le désigner et/ou le signifier?</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p.34.</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impact de la nomination et dénomination (d’un événement) non seulement sur la perception individuelle, mais sur le contexte social</a:t>
            </a:r>
          </a:p>
        </p:txBody>
      </p:sp>
      <p:sp>
        <p:nvSpPr>
          <p:cNvPr id="3" name="TextBox 2">
            <a:extLst>
              <a:ext uri="{FF2B5EF4-FFF2-40B4-BE49-F238E27FC236}">
                <a16:creationId xmlns:a16="http://schemas.microsoft.com/office/drawing/2014/main" id="{24EB0DAE-A4E6-7882-4690-8CAEDFBF291F}"/>
              </a:ext>
            </a:extLst>
          </p:cNvPr>
          <p:cNvSpPr txBox="1"/>
          <p:nvPr/>
        </p:nvSpPr>
        <p:spPr>
          <a:xfrm>
            <a:off x="762000" y="876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169856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1790700"/>
            <a:ext cx="16563473" cy="82596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Non, le 8 mars n'est pas la "journée de la femme"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de la femme ? Des femmes ? Des droits des femmes ? Derrière ces appellations, une vraie bataille idéologique se trame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Plus ou moins consciente</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8 mars, l'ONU célèbre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internationale de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même jour, le gouvernement français fête celle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ça et là, des journalistes évoquent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journée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préférence, ou par contrainte d'espace... Chaque année, les observateurs s'arrachent les cheveux : faut-il parler des femmes ? De la femme ? De leurs droits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se tirer de ce pétrin sémantique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faut pas négliger les combats lexicaux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comme à l'accoutumée, le choix du vocabulaire peut nous abuser, et souvent, en dit long sur les arrière-pensées — plus ou moins conscientes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Paul Conge,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9B23647A-59AF-07D4-2A39-892C661F75DF}"/>
              </a:ext>
            </a:extLst>
          </p:cNvPr>
          <p:cNvSpPr txBox="1"/>
          <p:nvPr/>
        </p:nvSpPr>
        <p:spPr>
          <a:xfrm>
            <a:off x="762000" y="4335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69350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1826081"/>
            <a:ext cx="16611600" cy="84228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femmes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approximations syntaxiques font s'étrangler Marlène Coulomb-Gully, professeure à l'université Toulouse II-Jean Jaurès, spécialiste des questions de genre.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choix des mots est crucial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explique-t-elle :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singulier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pour effet pervers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essentialiser une forme de féminin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s'il existait une essence du féminin sur lequel s'ancre tout un imaginaire collectif assez puissant : la femme serait fatale, perverse, etc.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femmes étant multiples, il faut utiliser le pluriel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 revue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Communication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l'universitaire Simone Bonnafous dresse un diagnostic similaire, qu'a repéré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Slate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la chercheuse,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usage du pluriel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contribue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démonter les stéréotypes liés au genre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s'est battu très fort contre 'la' femme. On avait réussi à ce que cela ne se dise plus, mais c'est très enraciné, cette expression revient. Or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cela n'existe pas, c'est une représentation inventée par les hommes. Quand on dit la 'journée de la femme', cela fait un peu fête des mères", écrit-elle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7B2ED13C-FB28-8D26-53B6-BD3847EC36B7}"/>
              </a:ext>
            </a:extLst>
          </p:cNvPr>
          <p:cNvSpPr txBox="1"/>
          <p:nvPr/>
        </p:nvSpPr>
        <p:spPr>
          <a:xfrm>
            <a:off x="762000" y="495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332487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552700"/>
            <a:ext cx="16535400" cy="61852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genèse contestée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S'il existe une telle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foire lexicale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aussi en raison de l'absence d'acte de naissance daté. "Et peut-être parce que l'histoire a longtemps été écrite par les hommes", commente Marlène Coulomb-Gully.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Encore aujourd'hui, les historiens s'écharpent sur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genèse de cette journée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l'assortissent à une grève du 8 mars 1907, quand des ouvrières new-yorkaises ont occupé leur usine. D'autres, comme la presse militante, la font remonter à 1857 : on commémorerait le 8 mars une manifestation de couturières qui a eu lieu à New York, encore. Un mythe depuis démonté par la politologue Françoise Picq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B71D7642-EFCA-A65C-9BC0-AAF3E8232770}"/>
              </a:ext>
            </a:extLst>
          </p:cNvPr>
          <p:cNvSpPr txBox="1"/>
          <p:nvPr/>
        </p:nvSpPr>
        <p:spPr>
          <a:xfrm>
            <a:off x="914400" y="9669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510663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857500"/>
            <a:ext cx="16383000" cy="54158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Beaucoup s'accordent à dire que c'est la deuxième Conférence internationale des femmes socialistes, à Copenhague, en août 1910, qui a donné à cette journée son imprimatur. Y a été prise la décision d'organiser "une journée internationale des femmes".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décision finalement corroborée en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1977</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l'ONU</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dans sa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Résolution 32/142</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invitait à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de célébration "des droits de la femme et de la paix internationale"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tout sur fond d'affrontements idéologiques entre bloc américain et bloc soviétique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1E32E366-C211-9CCC-EAEB-45AF8B48A5C2}"/>
              </a:ext>
            </a:extLst>
          </p:cNvPr>
          <p:cNvSpPr txBox="1"/>
          <p:nvPr/>
        </p:nvSpPr>
        <p:spPr>
          <a:xfrm>
            <a:off x="838200" y="11955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122176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1943100"/>
            <a:ext cx="16535400" cy="79160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journée puise ses origines dans l'histoire des luttes ouvrières et des manifestations de femmes au tournant du XX</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 en Amérique du Nord et en Europe.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partir de 1909, les États-Unis, sous l'impulsion de femmes socialistes américaines, décident d’organiser chaque année, le dernier dimanche de février, une "Journée nationale des femmes" (National Women's Day) pour célébrer l’égalité des droits civiques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de la « première célébration » de cette journée et « le Parti socialiste d'Amérique avait choisi cette date en l'honneur de la grève de travailleurs dans l'industrie du vêtement qui avait eu lieu en 1908 à New York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l’Onu</a:t>
            </a:r>
          </a:p>
        </p:txBody>
      </p:sp>
      <p:sp>
        <p:nvSpPr>
          <p:cNvPr id="2" name="TextBox 2">
            <a:extLst>
              <a:ext uri="{FF2B5EF4-FFF2-40B4-BE49-F238E27FC236}">
                <a16:creationId xmlns:a16="http://schemas.microsoft.com/office/drawing/2014/main" id="{FD518956-5692-6308-90C7-2BB2EDEC55D9}"/>
              </a:ext>
            </a:extLst>
          </p:cNvPr>
          <p:cNvSpPr txBox="1"/>
          <p:nvPr/>
        </p:nvSpPr>
        <p:spPr>
          <a:xfrm>
            <a:off x="838200" y="5097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32310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34202"/>
            <a:ext cx="16268700" cy="90670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 Au début, quand le projet se met vraiment en route, en janvier 2023, il s’agit surtout de réaliser une réflexion collective autour des points de frottement qu’il peut y avoir entre l’islam et la République. Une sorte de glossaire des mots recouvrant des </a:t>
            </a:r>
            <a:r>
              <a:rPr lang="fr-FR" sz="3200" u="sng" dirty="0">
                <a:solidFill>
                  <a:srgbClr val="F9FAFD"/>
                </a:solidFill>
                <a:latin typeface="Glacial Indifference" panose="020B0604020202020204" charset="0"/>
              </a:rPr>
              <a:t>notions musulmanes souvent incomprises</a:t>
            </a:r>
            <a:r>
              <a:rPr lang="fr-FR" sz="32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Très vite, la réflexion prend une autre dimension. […] </a:t>
            </a:r>
            <a:r>
              <a:rPr lang="fr-FR" sz="3200" u="sng" dirty="0">
                <a:solidFill>
                  <a:srgbClr val="F9FAFD"/>
                </a:solidFill>
                <a:latin typeface="Glacial Indifference" panose="020B0604020202020204" charset="0"/>
              </a:rPr>
              <a:t>Deux commissions </a:t>
            </a:r>
            <a:r>
              <a:rPr lang="fr-FR" sz="3200" dirty="0">
                <a:solidFill>
                  <a:srgbClr val="F9FAFD"/>
                </a:solidFill>
                <a:latin typeface="Glacial Indifference" panose="020B0604020202020204" charset="0"/>
              </a:rPr>
              <a:t>sont mises en place, qui travaillent trois ans durant avant d’aboutir à ce texte : </a:t>
            </a:r>
            <a:r>
              <a:rPr lang="fr-FR" sz="3200" u="sng" dirty="0">
                <a:solidFill>
                  <a:srgbClr val="F9FAFD"/>
                </a:solidFill>
                <a:latin typeface="Glacial Indifference" panose="020B0604020202020204" charset="0"/>
              </a:rPr>
              <a:t>l’une regroupant des personnalités religieuses et l’autre des personnalités de la société civile</a:t>
            </a:r>
            <a:r>
              <a:rPr lang="fr-FR" sz="3200" dirty="0">
                <a:solidFill>
                  <a:srgbClr val="F9FAFD"/>
                </a:solidFill>
                <a:latin typeface="Glacial Indifference" panose="020B0604020202020204" charset="0"/>
              </a:rPr>
              <a:t>. Parmi ces dernières, on retrouve des figures aussi diverses que l’avocat Richard Malka, l’ancien haut fonctionnaire Jacques Attali, l’académicienne Hélène Carrère d’Encausse […], ou encore le politologue Gilles Kepel ou le médecin </a:t>
            </a:r>
            <a:r>
              <a:rPr lang="fr-FR" sz="3200" dirty="0" err="1">
                <a:solidFill>
                  <a:srgbClr val="F9FAFD"/>
                </a:solidFill>
                <a:latin typeface="Glacial Indifference" panose="020B0604020202020204" charset="0"/>
              </a:rPr>
              <a:t>Sadek</a:t>
            </a:r>
            <a:r>
              <a:rPr lang="fr-FR" sz="3200" dirty="0">
                <a:solidFill>
                  <a:srgbClr val="F9FAFD"/>
                </a:solidFill>
                <a:latin typeface="Glacial Indifference" panose="020B0604020202020204" charset="0"/>
              </a:rPr>
              <a:t> </a:t>
            </a:r>
            <a:r>
              <a:rPr lang="fr-FR" sz="3200" dirty="0" err="1">
                <a:solidFill>
                  <a:srgbClr val="F9FAFD"/>
                </a:solidFill>
                <a:latin typeface="Glacial Indifference" panose="020B0604020202020204" charset="0"/>
              </a:rPr>
              <a:t>Beloucif</a:t>
            </a:r>
            <a:r>
              <a:rPr lang="fr-FR" sz="3200" dirty="0">
                <a:solidFill>
                  <a:srgbClr val="F9FAFD"/>
                </a:solidFill>
                <a:latin typeface="Glacial Indifference" panose="020B0604020202020204" charset="0"/>
              </a:rPr>
              <a:t>. Du côté des personnes auditionnées apparaissent d’anciens présidents de la République, comme François Hollande (2012-2017), mais aussi l’ancien ministre de l’Éducation nationale Jean-Michel Blanquer (2017-2022), le maire (LR) de Meaux, Jean-François Copé, l’académicien Rémi Brague ou encore la rectrice de la mosquée du 15</a:t>
            </a:r>
            <a:r>
              <a:rPr lang="fr-FR" sz="3200" baseline="30000" dirty="0">
                <a:solidFill>
                  <a:srgbClr val="F9FAFD"/>
                </a:solidFill>
                <a:latin typeface="Glacial Indifference" panose="020B0604020202020204" charset="0"/>
              </a:rPr>
              <a:t>e</a:t>
            </a:r>
            <a:r>
              <a:rPr lang="fr-FR" sz="3200" dirty="0">
                <a:solidFill>
                  <a:srgbClr val="F9FAFD"/>
                </a:solidFill>
                <a:latin typeface="Glacial Indifference" panose="020B0604020202020204" charset="0"/>
              </a:rPr>
              <a:t> arrondissement de Paris, Najat Benali. La liste compte aussi le maire (RN) de Perpignan, Louis </a:t>
            </a:r>
            <a:r>
              <a:rPr lang="fr-FR" sz="3200" dirty="0" err="1">
                <a:solidFill>
                  <a:srgbClr val="F9FAFD"/>
                </a:solidFill>
                <a:latin typeface="Glacial Indifference" panose="020B0604020202020204" charset="0"/>
              </a:rPr>
              <a:t>Aliot</a:t>
            </a:r>
            <a:r>
              <a:rPr lang="fr-FR" sz="3200" dirty="0">
                <a:solidFill>
                  <a:srgbClr val="F9FAFD"/>
                </a:solidFill>
                <a:latin typeface="Glacial Indifference" panose="020B0604020202020204" charset="0"/>
              </a:rPr>
              <a:t>, ou encore Ahmad Massoud, le fils du chef de la lutte contre les talibans assassiné en 2001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195969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1943100"/>
            <a:ext cx="16459200" cy="79303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lors de la deuxième conférence internationale des femmes socialistes, en 1910 à Copenhague, que Clara Zetkin, journaliste et militante allemande, appelle les "femmes socialistes de tous les pays" à organiser chaque année une Journée internationale des femmes. Elle est célébrée dès le 19 mars 1911 en Autriche, Allemagne, Danemark et en Suisse.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Russie, une "Journée internationale des ouvrières" est célébrée le 3 mars 1913 puis le 8 mars 1914. Lors du 8 mars 1917 (23 février 1917 selon le calendrier julien en vigueur dans le pays à ce moment-là), des femmes manifestent dans les rues de Petrograd (Saint-Pétersbourg) pour exiger "le pain et la paix". Cette manifestation marque le début de la révolution russe et la date du 8 mars sera officiellement célébrée en Union soviétique à partir de 1921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2" name="TextBox 2">
            <a:extLst>
              <a:ext uri="{FF2B5EF4-FFF2-40B4-BE49-F238E27FC236}">
                <a16:creationId xmlns:a16="http://schemas.microsoft.com/office/drawing/2014/main" id="{33621D54-0AA6-E1DB-F700-1609D40A49A0}"/>
              </a:ext>
            </a:extLst>
          </p:cNvPr>
          <p:cNvSpPr txBox="1"/>
          <p:nvPr/>
        </p:nvSpPr>
        <p:spPr>
          <a:xfrm>
            <a:off x="838200" y="5715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950977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2095500"/>
            <a:ext cx="16459200" cy="76205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la Seconde Guerre Mondiale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est célébré dans de nombreux pays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Coïncidant avec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Année internationale de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première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Conférence mondiale sur les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s'est déroulée au Mexique du 19 juin au 2 juillet 1975. C'est à cette occasion qu'un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Plan d'action mondial décennal pour la promotion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été élaboré, suite à quoi l'Assemblée générale des Nations Unies a proclamé la période de 1976 à 1985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Décennie des Nations Unies pour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égalité, développement et paix pour mettre en œuvre le plan d'action.</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Nations Unies 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officialisé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journée du 8 mars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1977</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l’Onu</a:t>
            </a:r>
          </a:p>
        </p:txBody>
      </p:sp>
      <p:sp>
        <p:nvSpPr>
          <p:cNvPr id="2" name="TextBox 2">
            <a:extLst>
              <a:ext uri="{FF2B5EF4-FFF2-40B4-BE49-F238E27FC236}">
                <a16:creationId xmlns:a16="http://schemas.microsoft.com/office/drawing/2014/main" id="{0076CE89-32EF-4096-7D67-197BD01B381B}"/>
              </a:ext>
            </a:extLst>
          </p:cNvPr>
          <p:cNvSpPr txBox="1"/>
          <p:nvPr/>
        </p:nvSpPr>
        <p:spPr>
          <a:xfrm>
            <a:off x="762000" y="723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525886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400300"/>
            <a:ext cx="16383000" cy="704705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"Droits des femmes"</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L'enjeu, aujourd'hui, ne se limite pas à l'image stéréotypée des femmes. "La question centrale actuelle, c'est celle de l'application des droits des femmes", affirme Marlène Coulomb-Gully, qui martèle qu'</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égalité de droit n'est pas une égalité de fait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D'où l'usage ce cet intitulé, que l'on retrouve jusque dans le nom du ministère des Droits des femmes - récemment passé dans le giron de celui de la Famille.</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l'heure où les écarts de salaires sont encore saillants et où les discriminations de genre ont toujours la peau dure, le 8 mars fait office de piqûre de rappel : quoi qu'en pensent les conservateurs les plus obtus,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bataille féministe ne se mène pas que sur le terrain lexical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D2352E53-3C0E-A974-8710-6197786F8628}"/>
              </a:ext>
            </a:extLst>
          </p:cNvPr>
          <p:cNvSpPr txBox="1"/>
          <p:nvPr/>
        </p:nvSpPr>
        <p:spPr>
          <a:xfrm>
            <a:off x="914400" y="8907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141913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171700"/>
            <a:ext cx="16383000" cy="7407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est une </a:t>
            </a: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d’action, de sensibilisation et de mobilisation</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dédiée à la lutte pour les droits des femmes, l’égalité et la justice.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événements et initiatives ont lieu à travers le monde à cette occasion notamment pour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réfléchir, échanger, se mobiliser</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l’égalité entre les femmes et les hommes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faire le point</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ce qui a été fait et ce qui reste à faire sur la question de la place des femmes dans la société.</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aussi l'occasion de mettre en avant les initiatives qui placent les femmes au cœur de la création ainsi que leur participation à la vie sociale, politique et économique.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quelques années, des organisations féministes, réunies en collectif et soutenues par les principaux syndicats, appellent pour le 8 mars à une "grève féministe".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2" name="TextBox 2">
            <a:extLst>
              <a:ext uri="{FF2B5EF4-FFF2-40B4-BE49-F238E27FC236}">
                <a16:creationId xmlns:a16="http://schemas.microsoft.com/office/drawing/2014/main" id="{F86E2E72-3FE6-6DE6-89B1-8936F484EEF7}"/>
              </a:ext>
            </a:extLst>
          </p:cNvPr>
          <p:cNvSpPr txBox="1"/>
          <p:nvPr/>
        </p:nvSpPr>
        <p:spPr>
          <a:xfrm>
            <a:off x="914400" y="723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81477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019300"/>
            <a:ext cx="16611600" cy="77703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en France?</a:t>
            </a:r>
            <a:endPar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en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1982</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l'impulsion d’Yvette Roudy, Ministre déléguée aux droits des femmes, que la France reconnaît le 8 mars comme Journée internationale des droits des femmes.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8 mars 1982 est marqué par de nombreuses manifestations dont le point fort est la réception donnée à l’Élysée et le discours du président de la République François Mitterrand. Il reçoit à cette occasion 450 femmes, représentant les milieux socio-professionnels et les associations et annonce plusieurs mesures en faveur des droits des femmes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Pourtant, les interventions et discours des Présidents de la République française à l’occasion de cette journée n’ont pas été nombreux.</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5" name="TextBox 2">
            <a:extLst>
              <a:ext uri="{FF2B5EF4-FFF2-40B4-BE49-F238E27FC236}">
                <a16:creationId xmlns:a16="http://schemas.microsoft.com/office/drawing/2014/main" id="{00BA9750-F195-12D8-A868-256A55E85903}"/>
              </a:ext>
            </a:extLst>
          </p:cNvPr>
          <p:cNvSpPr txBox="1"/>
          <p:nvPr/>
        </p:nvSpPr>
        <p:spPr>
          <a:xfrm>
            <a:off x="838200" y="6477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67132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90600" y="1637312"/>
            <a:ext cx="16306800" cy="86115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 Ministère chargé de l’Egalité entre les femmes et les hommes et de la Lutte contre les discriminations, il s’agit de la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internationale des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journée d’action et de mobilisation, est l’occasion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réaffirmer l’engagement de l’État à faire progresser l’égalité et les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toutes, partout et tout le temps.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nombreuses initiatives rythmeront une semaine de communication du 3 au 8 mars [2025]. Cette séquence sera l’occasion de valoriser les actions menées par le Gouvernement autour de trois thématiques du plan interministériel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et Tous Egaux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2023-2027 : l'égalité professionnelle, la culture de l'égalité, la santé des femmes. Le plan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et Tous Égaux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porte un ensemble de mesures notamment pour faire progresser l’égalité femmes-hommes dans la sphère professionnelle, encourager la mixité dans les filières d’avenir et les entreprises, ou encore soutenir l’entrepreneuriat au féminin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du Ministère chargé de l’Egalité entre les femmes et les hommes</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2" name="TextBox 2">
            <a:extLst>
              <a:ext uri="{FF2B5EF4-FFF2-40B4-BE49-F238E27FC236}">
                <a16:creationId xmlns:a16="http://schemas.microsoft.com/office/drawing/2014/main" id="{DCB1BBD6-3ACF-D50B-FBE0-9CC755E6CA6D}"/>
              </a:ext>
            </a:extLst>
          </p:cNvPr>
          <p:cNvSpPr txBox="1"/>
          <p:nvPr/>
        </p:nvSpPr>
        <p:spPr>
          <a:xfrm>
            <a:off x="914400" y="342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300559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90600" y="2552700"/>
            <a:ext cx="16306800" cy="650178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reste l’occasion d’alerter la société sur un de ses dysfonctionnements majeurs et il va de la responsabilité des médias de se saisir de cette occasion de jouer leur rôle dans l’espace public contemporain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Coulomb-Gully,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Femmes et médias – le 8 mars à la une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ne doit pas servir de prétexte pour avoir des réductions sur l'électroménager, recevoir un bouquet de fleur ou une boîte de chocolat de la part de son compagnon, ni d’être mise en avant sur les réseaux sociaux de son entreprise. La journée du 8 mars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une célébration de la femme, mais une mise en avant des droits des femmes et de la lutte contre les inégalités entre les sexes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Ça m’intéresse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2024</a:t>
            </a:r>
          </a:p>
        </p:txBody>
      </p:sp>
      <p:sp>
        <p:nvSpPr>
          <p:cNvPr id="2" name="TextBox 2">
            <a:extLst>
              <a:ext uri="{FF2B5EF4-FFF2-40B4-BE49-F238E27FC236}">
                <a16:creationId xmlns:a16="http://schemas.microsoft.com/office/drawing/2014/main" id="{08B5E725-52F7-EC5A-3073-987157438C52}"/>
              </a:ext>
            </a:extLst>
          </p:cNvPr>
          <p:cNvSpPr txBox="1"/>
          <p:nvPr/>
        </p:nvSpPr>
        <p:spPr>
          <a:xfrm>
            <a:off x="914400" y="876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479755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398B0B-DB98-C700-56A3-DE7F6EDD504F}"/>
              </a:ext>
            </a:extLst>
          </p:cNvPr>
          <p:cNvSpPr txBox="1"/>
          <p:nvPr/>
        </p:nvSpPr>
        <p:spPr>
          <a:xfrm>
            <a:off x="876300" y="509786"/>
            <a:ext cx="1649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Bibliographie et sitographie </a:t>
            </a:r>
          </a:p>
        </p:txBody>
      </p:sp>
      <p:sp>
        <p:nvSpPr>
          <p:cNvPr id="4" name="TextBox 4">
            <a:extLst>
              <a:ext uri="{FF2B5EF4-FFF2-40B4-BE49-F238E27FC236}">
                <a16:creationId xmlns:a16="http://schemas.microsoft.com/office/drawing/2014/main" id="{FF4ECA78-04B7-BDCF-4D7E-6B7632B88F2F}"/>
              </a:ext>
            </a:extLst>
          </p:cNvPr>
          <p:cNvSpPr txBox="1"/>
          <p:nvPr/>
        </p:nvSpPr>
        <p:spPr>
          <a:xfrm>
            <a:off x="914400" y="2705100"/>
            <a:ext cx="16383000" cy="4616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4">
            <a:extLst>
              <a:ext uri="{FF2B5EF4-FFF2-40B4-BE49-F238E27FC236}">
                <a16:creationId xmlns:a16="http://schemas.microsoft.com/office/drawing/2014/main" id="{897F9997-3549-AEB4-AF48-1A4FFEF0DAD3}"/>
              </a:ext>
            </a:extLst>
          </p:cNvPr>
          <p:cNvSpPr txBox="1"/>
          <p:nvPr/>
        </p:nvSpPr>
        <p:spPr>
          <a:xfrm>
            <a:off x="914400" y="1956352"/>
            <a:ext cx="16383000" cy="745434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8 mars : pourquoi la journée de la femme n'existe pas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Valentine Poignon,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Ça m’intéresse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8 mars 2025, Journée internationale des droits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Ministère chargé de l’Egalité entre les femmes et les hommes.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algn="ju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Coulomb-</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Gully</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 et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Bonnafous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 (sous la direction de), 2007,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Femmes et médias : le *8 mars à la "une" : une comparaison internationale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Toulouse, Université du Mirail.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Droits des femmes : cinq questions sur la journée du 8 mars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Journée internationale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l’ONU.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Non, le 8 mars n'est pas la "journée de la femme"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Paul Conge,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Nouvel Obs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800" dirty="0">
              <a:solidFill>
                <a:prstClr val="white"/>
              </a:solidFill>
              <a:latin typeface="Glacial Indifference" panose="020B0604020202020204" charset="0"/>
            </a:endParaRPr>
          </a:p>
          <a:p>
            <a:pPr algn="just">
              <a:defRPr/>
            </a:pP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Veniard</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 2013, « Nommer un événement: le désigner et/ou le signifier? Le cas de la guerre en Afghanistan », dans P. Puccini and F.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Regattin</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éds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Mots de la guerre: imaginaires, langages, représentations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Bologne, CLUEB, pp. 27-41. </a:t>
            </a:r>
          </a:p>
        </p:txBody>
      </p:sp>
    </p:spTree>
    <p:extLst>
      <p:ext uri="{BB962C8B-B14F-4D97-AF65-F5344CB8AC3E}">
        <p14:creationId xmlns:p14="http://schemas.microsoft.com/office/powerpoint/2010/main" val="1959310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333500" y="904875"/>
            <a:ext cx="14744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Tree>
    <p:extLst>
      <p:ext uri="{BB962C8B-B14F-4D97-AF65-F5344CB8AC3E}">
        <p14:creationId xmlns:p14="http://schemas.microsoft.com/office/powerpoint/2010/main" val="271232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66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653653"/>
            <a:ext cx="16192500" cy="442890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"Les femmes paieront" : enquête sur l’incel Timoty G., premier masculiniste visé par une procédure terroriste en France</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Le 1er juillet 2025, un étudiant de 19 ans était mis en examen pour avoir voulu s’en prendre à plusieurs jeunes femmes de son lycée de Saint-Etienne, dans le cadre de la première procédure pour terrorisme en France visant un membre de la mouvance incel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352572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59111"/>
            <a:ext cx="16192500" cy="615553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De cette réflexion sont nés un glossaire et une charte sur l’islam et la citoyenneté</a:t>
            </a:r>
            <a:r>
              <a:rPr lang="fr-FR" sz="34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Pour autant, explique le recteur Hafiz, </a:t>
            </a:r>
            <a:r>
              <a:rPr lang="fr-FR" sz="3400" u="sng" dirty="0">
                <a:solidFill>
                  <a:srgbClr val="F9FAFD"/>
                </a:solidFill>
                <a:latin typeface="Glacial Indifference" panose="020B0604020202020204" charset="0"/>
              </a:rPr>
              <a:t>il ne s’agit pas de "faire une réforme de l’islam, ni de le changer"</a:t>
            </a:r>
            <a:r>
              <a:rPr lang="fr-FR" sz="3400" dirty="0">
                <a:solidFill>
                  <a:srgbClr val="F9FAFD"/>
                </a:solidFill>
                <a:latin typeface="Glacial Indifference" panose="020B0604020202020204" charset="0"/>
              </a:rPr>
              <a:t>. Mais, poursuit-il, "de permettre aux musulmans de vivre en paix et en sérénité dans un pays non musulman". Et de préciser : "Depuis toujours, le musulman a essayé, dans un espace géographique donné, de continuer à vivre sa foi tout en respectant les règles sociales qui lui sont imposées".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t>
            </a:r>
            <a:r>
              <a:rPr lang="fr-FR" sz="3400" u="sng" dirty="0">
                <a:solidFill>
                  <a:srgbClr val="F9FAFD"/>
                </a:solidFill>
                <a:latin typeface="Glacial Indifference" panose="020B0604020202020204" charset="0"/>
              </a:rPr>
              <a:t>L’adaptation se fait depuis toujours</a:t>
            </a:r>
            <a:r>
              <a:rPr lang="fr-FR" sz="3400" dirty="0">
                <a:solidFill>
                  <a:srgbClr val="F9FAFD"/>
                </a:solidFill>
                <a:latin typeface="Glacial Indifference" panose="020B0604020202020204" charset="0"/>
              </a:rPr>
              <a:t> – insiste, pour sa part, </a:t>
            </a:r>
            <a:r>
              <a:rPr lang="fr-FR" sz="3400" dirty="0" err="1">
                <a:solidFill>
                  <a:srgbClr val="F9FAFD"/>
                </a:solidFill>
                <a:latin typeface="Glacial Indifference" panose="020B0604020202020204" charset="0"/>
              </a:rPr>
              <a:t>Sadek</a:t>
            </a:r>
            <a:r>
              <a:rPr lang="fr-FR" sz="3400" dirty="0">
                <a:solidFill>
                  <a:srgbClr val="F9FAFD"/>
                </a:solidFill>
                <a:latin typeface="Glacial Indifference" panose="020B0604020202020204" charset="0"/>
              </a:rPr>
              <a:t> </a:t>
            </a:r>
            <a:r>
              <a:rPr lang="fr-FR" sz="3400" dirty="0" err="1">
                <a:solidFill>
                  <a:srgbClr val="F9FAFD"/>
                </a:solidFill>
                <a:latin typeface="Glacial Indifference" panose="020B0604020202020204" charset="0"/>
              </a:rPr>
              <a:t>Beloucif</a:t>
            </a:r>
            <a:r>
              <a:rPr lang="fr-FR" sz="3400" dirty="0">
                <a:solidFill>
                  <a:srgbClr val="F9FAFD"/>
                </a:solidFill>
                <a:latin typeface="Glacial Indifference" panose="020B0604020202020204" charset="0"/>
              </a:rPr>
              <a:t>, qui a participé aux travaux. - Dans les pays les plus au nord, le soleil ne se couche jamais l’été, par exemple. Pour autant, les musulmans qui y sont doivent bien rompre le jeûne lorsque le ramadan tombe pendant ces mois-là"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3777764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00300"/>
            <a:ext cx="16192500" cy="581082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 Les indices avaient été distillés au fil des mois comme l’on sème la terreur. Deux sabliers encadrent une date : 27 juin. "I </a:t>
            </a:r>
            <a:r>
              <a:rPr lang="fr-FR" sz="3400" dirty="0" err="1">
                <a:solidFill>
                  <a:srgbClr val="F9FAFD"/>
                </a:solidFill>
                <a:latin typeface="Glacial Indifference" panose="020B0604020202020204" charset="0"/>
              </a:rPr>
              <a:t>hate</a:t>
            </a:r>
            <a:r>
              <a:rPr lang="fr-FR" sz="3400" dirty="0">
                <a:solidFill>
                  <a:srgbClr val="F9FAFD"/>
                </a:solidFill>
                <a:latin typeface="Glacial Indifference" panose="020B0604020202020204" charset="0"/>
              </a:rPr>
              <a:t> </a:t>
            </a:r>
            <a:r>
              <a:rPr lang="fr-FR" sz="3400" dirty="0" err="1">
                <a:solidFill>
                  <a:srgbClr val="F9FAFD"/>
                </a:solidFill>
                <a:latin typeface="Glacial Indifference" panose="020B0604020202020204" charset="0"/>
              </a:rPr>
              <a:t>this</a:t>
            </a:r>
            <a:r>
              <a:rPr lang="fr-FR" sz="3400" dirty="0">
                <a:solidFill>
                  <a:srgbClr val="F9FAFD"/>
                </a:solidFill>
                <a:latin typeface="Glacial Indifference" panose="020B0604020202020204" charset="0"/>
              </a:rPr>
              <a:t> world and </a:t>
            </a:r>
            <a:r>
              <a:rPr lang="fr-FR" sz="3400" dirty="0" err="1">
                <a:solidFill>
                  <a:srgbClr val="F9FAFD"/>
                </a:solidFill>
                <a:latin typeface="Glacial Indifference" panose="020B0604020202020204" charset="0"/>
              </a:rPr>
              <a:t>its</a:t>
            </a:r>
            <a:r>
              <a:rPr lang="fr-FR" sz="3400" dirty="0">
                <a:solidFill>
                  <a:srgbClr val="F9FAFD"/>
                </a:solidFill>
                <a:latin typeface="Glacial Indifference" panose="020B0604020202020204" charset="0"/>
              </a:rPr>
              <a:t> </a:t>
            </a:r>
            <a:r>
              <a:rPr lang="fr-FR" sz="3400" dirty="0" err="1">
                <a:solidFill>
                  <a:srgbClr val="F9FAFD"/>
                </a:solidFill>
                <a:latin typeface="Glacial Indifference" panose="020B0604020202020204" charset="0"/>
              </a:rPr>
              <a:t>inhabitants</a:t>
            </a:r>
            <a:r>
              <a:rPr lang="fr-FR" sz="3400" dirty="0">
                <a:solidFill>
                  <a:srgbClr val="F9FAFD"/>
                </a:solidFill>
                <a:latin typeface="Glacial Indifference" panose="020B0604020202020204" charset="0"/>
              </a:rPr>
              <a:t> #retribution" (</a:t>
            </a:r>
            <a:r>
              <a:rPr lang="fr-FR" sz="3400" i="1" dirty="0">
                <a:solidFill>
                  <a:srgbClr val="F9FAFD"/>
                </a:solidFill>
                <a:latin typeface="Glacial Indifference" panose="020B0604020202020204" charset="0"/>
              </a:rPr>
              <a:t>"Je hais ce monde et ses habitants #châtiment"</a:t>
            </a:r>
            <a:r>
              <a:rPr lang="fr-FR" sz="3400" dirty="0">
                <a:solidFill>
                  <a:srgbClr val="F9FAFD"/>
                </a:solidFill>
                <a:latin typeface="Glacial Indifference" panose="020B0604020202020204" charset="0"/>
              </a:rPr>
              <a:t>), écrit, le 5 janvier 2025, Timoty G., 19 ans, sur son compte </a:t>
            </a:r>
            <a:r>
              <a:rPr lang="fr-FR" sz="3400" dirty="0" err="1">
                <a:solidFill>
                  <a:srgbClr val="F9FAFD"/>
                </a:solidFill>
                <a:latin typeface="Glacial Indifference" panose="020B0604020202020204" charset="0"/>
              </a:rPr>
              <a:t>Tiktok</a:t>
            </a:r>
            <a:r>
              <a:rPr lang="fr-FR" sz="3400" dirty="0">
                <a:solidFill>
                  <a:srgbClr val="F9FAFD"/>
                </a:solidFill>
                <a:latin typeface="Glacial Indifference" panose="020B0604020202020204" charset="0"/>
              </a:rPr>
              <a:t> – que </a:t>
            </a:r>
            <a:r>
              <a:rPr lang="fr-FR" sz="3400" i="1" dirty="0">
                <a:solidFill>
                  <a:srgbClr val="F9FAFD"/>
                </a:solidFill>
                <a:latin typeface="Glacial Indifference" panose="020B0604020202020204" charset="0"/>
              </a:rPr>
              <a:t>Libération</a:t>
            </a:r>
            <a:r>
              <a:rPr lang="fr-FR" sz="3400" dirty="0">
                <a:solidFill>
                  <a:srgbClr val="F9FAFD"/>
                </a:solidFill>
                <a:latin typeface="Glacial Indifference" panose="020B0604020202020204" charset="0"/>
              </a:rPr>
              <a:t> a pu consulter –, et où cet étudiant stéphanois se présente comme "incel". "Incel" pour "involuntary celibate", "célibataire involontaire", une mouvance masculiniste connue pour prôner la haine des femmes, jugées responsables de l’insatisfaction sexuelle de ces hommes. Une dizaine de jours plus tard, sous une photo de l’acteur Patrick Bateman dans </a:t>
            </a:r>
            <a:r>
              <a:rPr lang="fr-FR" sz="3400" i="1" dirty="0">
                <a:solidFill>
                  <a:srgbClr val="F9FAFD"/>
                </a:solidFill>
                <a:latin typeface="Glacial Indifference" panose="020B0604020202020204" charset="0"/>
              </a:rPr>
              <a:t>American Psycho</a:t>
            </a:r>
            <a:r>
              <a:rPr lang="fr-FR" sz="3400" dirty="0">
                <a:solidFill>
                  <a:srgbClr val="F9FAFD"/>
                </a:solidFill>
                <a:latin typeface="Glacial Indifference" panose="020B0604020202020204" charset="0"/>
              </a:rPr>
              <a:t>, dont le personnage est chéri des masculinistes, son commentaire se fait plus explicite. […]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667502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342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560216"/>
            <a:ext cx="16192500" cy="823148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Le vendredi 27 juin 2025, le jeune homme aurait dû célébrer son passage en deuxième année de prépa physique, chimie et sciences de l’ingénieur (PCSI). Mais ce jour-là, l’étudiant est arrêté par la DGSI* au sein même de son établissement, le lycée Claude-Fauriel de Saint-Etienne (Loire). Il est suspecté d’avoir voulu commettre un attentat. Dans son sac, deux couteaux sont retrouvés, un tee-shirt floqué d’un "retribution" (une référence incel) et une liste de quatre jeunes femmes de sa classe.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Au terme de quatre-vingt-seize heures de garde à vue, le Parquet national antiterroriste (</a:t>
            </a:r>
            <a:r>
              <a:rPr lang="fr-FR" sz="3300" dirty="0" err="1">
                <a:solidFill>
                  <a:srgbClr val="F9FAFD"/>
                </a:solidFill>
                <a:latin typeface="Glacial Indifference" panose="020B0604020202020204" charset="0"/>
              </a:rPr>
              <a:t>Pnat</a:t>
            </a:r>
            <a:r>
              <a:rPr lang="fr-FR" sz="3300" dirty="0">
                <a:solidFill>
                  <a:srgbClr val="F9FAFD"/>
                </a:solidFill>
                <a:latin typeface="Glacial Indifference" panose="020B0604020202020204" charset="0"/>
              </a:rPr>
              <a:t>) ouvre une information judiciaire "du chef d’association de malfaiteurs terroriste en vue de la préparation d’un ou plusieurs crimes d’atteintes aux personnes". Contacté par </a:t>
            </a:r>
            <a:r>
              <a:rPr lang="fr-FR" sz="3300" i="1" dirty="0">
                <a:solidFill>
                  <a:srgbClr val="F9FAFD"/>
                </a:solidFill>
                <a:latin typeface="Glacial Indifference" panose="020B0604020202020204" charset="0"/>
              </a:rPr>
              <a:t>Libération</a:t>
            </a:r>
            <a:r>
              <a:rPr lang="fr-FR" sz="3300" dirty="0">
                <a:solidFill>
                  <a:srgbClr val="F9FAFD"/>
                </a:solidFill>
                <a:latin typeface="Glacial Indifference" panose="020B0604020202020204" charset="0"/>
              </a:rPr>
              <a:t>, le </a:t>
            </a:r>
            <a:r>
              <a:rPr lang="fr-FR" sz="3300" dirty="0" err="1">
                <a:solidFill>
                  <a:srgbClr val="F9FAFD"/>
                </a:solidFill>
                <a:latin typeface="Glacial Indifference" panose="020B0604020202020204" charset="0"/>
              </a:rPr>
              <a:t>Pnat</a:t>
            </a:r>
            <a:r>
              <a:rPr lang="fr-FR" sz="3300" dirty="0">
                <a:solidFill>
                  <a:srgbClr val="F9FAFD"/>
                </a:solidFill>
                <a:latin typeface="Glacial Indifference" panose="020B0604020202020204" charset="0"/>
              </a:rPr>
              <a:t> indique que Timoty G., qui se revendique "de la mouvance incel", a été mis en examen et placé en détention provisoire. C’est la première fois en France qu’une procédure terroriste est ouverte à l’encontre d’un suspect appartenant à cette communauté masculiniste.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endParaRPr lang="fr-FR" sz="2600" dirty="0">
              <a:solidFill>
                <a:srgbClr val="F9FAFD"/>
              </a:solidFill>
              <a:latin typeface="Glacial Indifference" panose="020B0604020202020204" charset="0"/>
            </a:endParaRPr>
          </a:p>
          <a:p>
            <a:pPr marL="0" marR="0" lvl="0" indent="0" algn="just" defTabSz="914400" rtl="0" eaLnBrk="1" fontAlgn="auto" latinLnBrk="0" hangingPunct="1">
              <a:lnSpc>
                <a:spcPct val="100000"/>
              </a:lnSpc>
              <a:spcBef>
                <a:spcPts val="0"/>
              </a:spcBef>
              <a:buClrTx/>
              <a:buSzTx/>
              <a:buFontTx/>
              <a:buNone/>
              <a:tabLst/>
              <a:defRPr/>
            </a:pPr>
            <a:r>
              <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Direction générale de la Sécurité intérieure</a:t>
            </a:r>
          </a:p>
        </p:txBody>
      </p:sp>
    </p:spTree>
    <p:extLst>
      <p:ext uri="{BB962C8B-B14F-4D97-AF65-F5344CB8AC3E}">
        <p14:creationId xmlns:p14="http://schemas.microsoft.com/office/powerpoint/2010/main" val="2488771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71700"/>
            <a:ext cx="16192500" cy="65448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a:t>
            </a:r>
            <a:r>
              <a:rPr lang="fr-FR" sz="3300" i="1" dirty="0">
                <a:solidFill>
                  <a:srgbClr val="F9FAFD"/>
                </a:solidFill>
                <a:latin typeface="Glacial Indifference" panose="020B0604020202020204" charset="0"/>
              </a:rPr>
              <a:t>Libération</a:t>
            </a:r>
            <a:r>
              <a:rPr lang="fr-FR" sz="3300" dirty="0">
                <a:solidFill>
                  <a:srgbClr val="F9FAFD"/>
                </a:solidFill>
                <a:latin typeface="Glacial Indifference" panose="020B0604020202020204" charset="0"/>
              </a:rPr>
              <a:t> a pu rencontrer des membres de son entourage, retracer une partie de son activité numérique pour dresser le profil de ce cas emblématique de la montée en puissance de la menace masculiniste. Devant le Sénat, dans le cadre d’une mission d’information dédiée, l’historienne Christine Bard a défini cette mouvance comme "un contre-mouvement centré sur la victimisation des hommes", propageant la haine des femmes.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Fragmentée, celle-ci se développe depuis les années 60, mais connaît une recrudescence dans un contexte de crises économiques, politiques et sociales, d’un mouvement féministe plus affirmé, tout en étant propulsée par des algorithmes complaisants. Elle présente une face policée, usant de la sphère associative pour mener un lobbying institutionnel, et une autre propageant des propos violents en ligne : la manosphère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85627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71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019300"/>
            <a:ext cx="16192500" cy="79498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 Timoty G. évolue dans un groupe d’amis solides. Le "</a:t>
            </a:r>
            <a:r>
              <a:rPr lang="fr-FR" sz="3300" dirty="0" err="1">
                <a:solidFill>
                  <a:srgbClr val="F9FAFD"/>
                </a:solidFill>
                <a:latin typeface="Glacial Indifference" panose="020B0604020202020204" charset="0"/>
              </a:rPr>
              <a:t>trolleur</a:t>
            </a:r>
            <a:r>
              <a:rPr lang="fr-FR" sz="3300" dirty="0">
                <a:solidFill>
                  <a:srgbClr val="F9FAFD"/>
                </a:solidFill>
                <a:latin typeface="Glacial Indifference" panose="020B0604020202020204" charset="0"/>
              </a:rPr>
              <a:t>" de la bande se referme toutefois sur ce cercle proche, réfractaire aux sorties.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Ses années de lycéen, Timoty G. les a passées […] dans l’établissement catholique privé sous contrat Notre-Dame-du-Château, à Monistrol-sur-Loire, où les élèves d’extrême droite étaient "majoritaires", selon son ami [Julien], entendu par les enquêteurs en août. "Sa perception des femmes est aussi à mettre en lien avec l’extrême droite", estime Julien. […]</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Derrière les murs du lycée public stéphanois où il poursuit ses études, Timoty G. se radicalise. Sous la verrière du bâtiment des prépas, un rituel se perpétue : le "bio </a:t>
            </a:r>
            <a:r>
              <a:rPr lang="fr-FR" sz="3300" dirty="0" err="1">
                <a:solidFill>
                  <a:srgbClr val="F9FAFD"/>
                </a:solidFill>
                <a:latin typeface="Glacial Indifference" panose="020B0604020202020204" charset="0"/>
              </a:rPr>
              <a:t>krass</a:t>
            </a:r>
            <a:r>
              <a:rPr lang="fr-FR" sz="3300" dirty="0">
                <a:solidFill>
                  <a:srgbClr val="F9FAFD"/>
                </a:solidFill>
                <a:latin typeface="Glacial Indifference" panose="020B0604020202020204" charset="0"/>
              </a:rPr>
              <a:t>". Chaque jeudi, les étudiants de prépa scientifique s’agglutinent aux barrières pour crier des chants aux accents sexistes. En 2021, ils s’écriaient "Agro* ! C’est vous les salopes" ou encore "les jolies femmes c’est bon, surtout avec des gros melons".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a:p>
            <a:pPr marL="0" marR="0" lvl="0" indent="0" defTabSz="914400" rtl="0" eaLnBrk="1" fontAlgn="auto" latinLnBrk="0" hangingPunct="1">
              <a:lnSpc>
                <a:spcPct val="100000"/>
              </a:lnSpc>
              <a:spcBef>
                <a:spcPts val="0"/>
              </a:spcBef>
              <a:spcAft>
                <a:spcPts val="1200"/>
              </a:spcAft>
              <a:buClrTx/>
              <a:buSzTx/>
              <a:buFontTx/>
              <a:buNone/>
              <a:tabLst/>
              <a:defRPr/>
            </a:pPr>
            <a:r>
              <a:rPr lang="fr-FR" sz="2600" dirty="0">
                <a:solidFill>
                  <a:srgbClr val="F9FAFD"/>
                </a:solidFill>
                <a:latin typeface="Glacial Indifference" panose="020B0604020202020204" charset="0"/>
              </a:rPr>
              <a:t>* AgroParisTech, nom d’une Grande Ecole</a:t>
            </a: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520165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86063"/>
            <a:ext cx="16192500" cy="59862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Les témoignages de ses amis de longue date dépeignent un jeune homme mal dans sa peau. […]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À ce cercle proche, Timoty G. exprime sa frustration de ne susciter aucun intérêt chez les femmes, s’épanche sur ses complexes l’empêchant même d’envisager de nouer, un jour, une relation. « Il le ressentait comme une injustice. C’est le truc des putains d’incels », soulève Pierre [un autre ami de Timoty]. En miroir, il adhère à la thèse selon laquelle les femmes sont attirées par les 20 % d’hommes les plus séduisants ; Timoty G. juge qu’elles doivent baisser leurs critères. Plongé dans une profonde déprime dès le lycée, l’ado peine à trouver le sommeil, scrolle sur TikTok où il ingurgite, des heures durant, des contenus violents, sombres.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136536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58002"/>
            <a:ext cx="16344900" cy="90670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  […] Il glisse vers la mouvance "Black Pill" ("pilule noire"), un sous-groupe incel nihiliste, pour qui tout est déterminé par un prétendu désavantage génétique. Fatalistes, ses membres développent des discours de haine envers les femmes et les couples et peuvent appeler à des actions violentes ou au suicide. Pierre en est certain, c’est cette consultation compulsive de contenus masculinistes "qui l’a détruit". […] Timoty G. tait son affiliation incel. Auprès de ses amis, il teste. "Il jouait un double jeu, nous montrait des contenus en assurant signaler ce genre de comptes honteux sur TikTok", constate Julien. Même procédé avec les tueries de masse. "Il avait une curiosité morbide, nous en parlait souvent, tout en disant que leurs auteurs étaient fous".</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Des vidéos d’attentats ou de torture constellent ses réseaux sociaux. […]</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Dans un commentaire, Timoty G. se réjouit de l’émergence d’une communauté "black pill française" et salue comme de la "vraie poésie" un texte d’une violence extrême – "J’aurais préféré lui éclater le crâne contre le comptoir, entendre l’impact résonner". Des mois après son arrestation, un internaute lui répond "hERo". Finement placées, les majuscules font référence à Elliot Rodger, terroriste masculiniste qui a tué six personnes à Isla Vista, en Californie, le 23 mai 2014, avant de se suicider […]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16241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86063"/>
            <a:ext cx="16192500" cy="59862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Après avoir détaillé le plan de son "jour du châtiment" – </a:t>
            </a:r>
            <a:r>
              <a:rPr lang="fr-FR" sz="3300" i="1" dirty="0">
                <a:solidFill>
                  <a:srgbClr val="F9FAFD"/>
                </a:solidFill>
                <a:latin typeface="Glacial Indifference" panose="020B0604020202020204" charset="0"/>
              </a:rPr>
              <a:t>day of retribution</a:t>
            </a:r>
            <a:r>
              <a:rPr lang="fr-FR" sz="3300" dirty="0">
                <a:solidFill>
                  <a:srgbClr val="F9FAFD"/>
                </a:solidFill>
                <a:latin typeface="Glacial Indifference" panose="020B0604020202020204" charset="0"/>
              </a:rPr>
              <a:t> auquel le tee-shirt de Timoty G. fait référence – Rodger appelle à mettre toutes les femmes en "camps de concentration", à les "affamer jusqu’à la mort", tout en en enfermant quelques-unes dans des laboratoires à des fins de reproduction.</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Timoty G. voue un culte à Rodger. Dans une dizaine de posts vus par des milliers de personnes, le jeune américain est omniprésent. Auprès de ses plus de 600 followers, le 23 mai 2025, le Stéphanois commémore l’attentat. Il lui dédie un texte en anglais : "Si Elliot a fait ça, c’est pour rendre ce monde plus juste, et pour nous sauver de cette malveillance […]. Mais rappelez-vous qu’Elliot a été capable de se rendre justice. Nous avons aussi ce pouvoir"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857909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86063"/>
            <a:ext cx="16192500" cy="67156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Personnalités masculinistes poussées par les algorithmes</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Les rapports publiés ces trois dernières années sur le sujet, de l’Assemblée nationale au Sénat en passant par le Haut Conseil à l’égalité, s’inquiètent du rôle central que jouent les réseaux sociaux dans l’endoctrinement de ces jeunes hommes. "Entre 2010 et 2015, on voyait arriver beaucoup de jeunes hommes convaincus par l’islam radical. Depuis deux ou trois ans, on voit des jeunes touchés par le masculinisme. Avec le même procédé : ils se sont d’abord radicalisés seuls, devant leurs écrans", confirme une responsable associative qui accompagne des familles.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Dès 2023, les députés Arthur Delaporte et Stéphane Vojetta alertaient dans leur proposition de loi "influenceurs" sur la viralité des discours tenus par les personnalités masculinistes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2701469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23614"/>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952500"/>
            <a:ext cx="16192500" cy="932101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100" dirty="0">
                <a:solidFill>
                  <a:srgbClr val="F9FAFD"/>
                </a:solidFill>
                <a:latin typeface="Glacial Indifference" panose="020B0604020202020204" charset="0"/>
              </a:rPr>
              <a:t>« Au sommet de l’Etat, on semble vouloir prendre la mesure de ces dérives. Début février, Laurent Nunez, le ministre de l’Intérieur, s’est inquiété publiquement de la "montée en puissance de la menace masculiniste, organisée, décomplexée, qui s’attaque frontalement aux politiques d’égalité, aux associations féministes et aux dispositifs de protection des femmes". Le locataire de Beauvau a prévenu que les "dispositifs applicables en matière de terrorisme" seront mis en œuvre, s’agissant à la fois "des subventions" et "des référencements de ces sites qui peuvent mener à la haine et à la violence". Tout en évoquant, sans le nommer, le cas de Timoty G., comme un précédent qui doit nous alerter. Sollicité, le ministère de l’Intérieur confirme que la Direction nationale du renseignement territorial suit ces courants avec "une vigilance particulière", sans communiquer de chiffres sur le nombre d’enquêtes en cours.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100" dirty="0">
                <a:solidFill>
                  <a:srgbClr val="F9FAFD"/>
                </a:solidFill>
                <a:latin typeface="Glacial Indifference" panose="020B0604020202020204" charset="0"/>
              </a:rPr>
              <a:t>Du côté du ministère de la Justice, un porte-parole évoque des enquêtes suivies de manière "fine et précise" par les services de renseignement intérieur français. "Il y a </a:t>
            </a:r>
            <a:r>
              <a:rPr lang="fr-FR" sz="3100" u="sng" dirty="0">
                <a:solidFill>
                  <a:srgbClr val="F9FAFD"/>
                </a:solidFill>
                <a:latin typeface="Glacial Indifference" panose="020B0604020202020204" charset="0"/>
              </a:rPr>
              <a:t>deux réalités</a:t>
            </a:r>
            <a:r>
              <a:rPr lang="fr-FR" sz="3100" dirty="0">
                <a:solidFill>
                  <a:srgbClr val="F9FAFD"/>
                </a:solidFill>
                <a:latin typeface="Glacial Indifference" panose="020B0604020202020204" charset="0"/>
              </a:rPr>
              <a:t> : </a:t>
            </a:r>
            <a:r>
              <a:rPr lang="fr-FR" sz="3100" u="sng" dirty="0">
                <a:solidFill>
                  <a:srgbClr val="F9FAFD"/>
                </a:solidFill>
                <a:latin typeface="Glacial Indifference" panose="020B0604020202020204" charset="0"/>
              </a:rPr>
              <a:t>un terrorisme plutôt nouveau et récent</a:t>
            </a:r>
            <a:r>
              <a:rPr lang="fr-FR" sz="3100" dirty="0">
                <a:solidFill>
                  <a:srgbClr val="F9FAFD"/>
                </a:solidFill>
                <a:latin typeface="Glacial Indifference" panose="020B0604020202020204" charset="0"/>
              </a:rPr>
              <a:t> pour nous, heureusement en nombre limité aujourd’hui. Concernant le </a:t>
            </a:r>
            <a:r>
              <a:rPr lang="fr-FR" sz="3100" u="sng" dirty="0">
                <a:solidFill>
                  <a:srgbClr val="F9FAFD"/>
                </a:solidFill>
                <a:latin typeface="Glacial Indifference" panose="020B0604020202020204" charset="0"/>
              </a:rPr>
              <a:t>masculinisme</a:t>
            </a:r>
            <a:r>
              <a:rPr lang="fr-FR" sz="3100" dirty="0">
                <a:solidFill>
                  <a:srgbClr val="F9FAFD"/>
                </a:solidFill>
                <a:latin typeface="Glacial Indifference" panose="020B0604020202020204" charset="0"/>
              </a:rPr>
              <a:t> au sens plus courant du terme, il y a des instructions très claires de politiques pénales sur les discriminations et sur l’expression violente, mais pas de circonstance aggravante propre au masculinisme". Impossible de savoir, donc, combien d’infractions reliées à ces mouvements ont été commises ».</a:t>
            </a:r>
            <a:endParaRPr kumimoji="0" lang="fr-FR" sz="31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6 mars 2026</a:t>
            </a:r>
          </a:p>
        </p:txBody>
      </p:sp>
    </p:spTree>
    <p:extLst>
      <p:ext uri="{BB962C8B-B14F-4D97-AF65-F5344CB8AC3E}">
        <p14:creationId xmlns:p14="http://schemas.microsoft.com/office/powerpoint/2010/main" val="1834031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66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653653"/>
            <a:ext cx="16192500" cy="530145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 Incel, MGTOW, Chad et Stacy, PUA… Le vocabulaire des masculinismes décrypté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600"/>
              </a:spcAft>
              <a:buClrTx/>
              <a:buSzTx/>
              <a:buFontTx/>
              <a:buNone/>
              <a:tabLst/>
              <a:defRPr/>
            </a:pPr>
            <a:r>
              <a:rPr lang="fr-FR" sz="3400" dirty="0">
                <a:solidFill>
                  <a:srgbClr val="F9FAFD"/>
                </a:solidFill>
                <a:latin typeface="Glacial Indifference" panose="020B0604020202020204" charset="0"/>
              </a:rPr>
              <a:t>Cette idéologie antiféministe et misogyne est traversée par plusieurs ramifications et mobilise différents termes et références qui lui sont propres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Les discours masculinistes usent d’acronymes, d’un vocabulaire nébuleux faisant partie de leur propagande, détournant des références de la pop culture à des fins misogynes et violentes en ligne. Tour d’horizon de ce contre-mouvement et de ses diverses ramifications</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426985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723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47900"/>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La charte elle-même, </a:t>
            </a:r>
            <a:r>
              <a:rPr lang="fr-FR" sz="3400" u="sng" dirty="0">
                <a:solidFill>
                  <a:srgbClr val="F9FAFD"/>
                </a:solidFill>
                <a:latin typeface="Glacial Indifference" panose="020B0604020202020204" charset="0"/>
              </a:rPr>
              <a:t>publiée en français, en arabe et dont une traduction anglaise devrait aussi voir le jour</a:t>
            </a:r>
            <a:r>
              <a:rPr lang="fr-FR" sz="3400" dirty="0">
                <a:solidFill>
                  <a:srgbClr val="F9FAFD"/>
                </a:solidFill>
                <a:latin typeface="Glacial Indifference" panose="020B0604020202020204" charset="0"/>
              </a:rPr>
              <a:t>, est divisée en 15 chapitres. Une série de </a:t>
            </a:r>
            <a:r>
              <a:rPr lang="fr-FR" sz="3400" u="sng" dirty="0">
                <a:solidFill>
                  <a:srgbClr val="F9FAFD"/>
                </a:solidFill>
                <a:latin typeface="Glacial Indifference" panose="020B0604020202020204" charset="0"/>
              </a:rPr>
              <a:t>réflexions</a:t>
            </a:r>
            <a:r>
              <a:rPr lang="fr-FR" sz="3400" dirty="0">
                <a:solidFill>
                  <a:srgbClr val="F9FAFD"/>
                </a:solidFill>
                <a:latin typeface="Glacial Indifference" panose="020B0604020202020204" charset="0"/>
              </a:rPr>
              <a:t> et de </a:t>
            </a:r>
            <a:r>
              <a:rPr lang="fr-FR" sz="3400" u="sng" dirty="0">
                <a:solidFill>
                  <a:srgbClr val="F9FAFD"/>
                </a:solidFill>
                <a:latin typeface="Glacial Indifference" panose="020B0604020202020204" charset="0"/>
              </a:rPr>
              <a:t>recommandations</a:t>
            </a:r>
            <a:r>
              <a:rPr lang="fr-FR" sz="3400" dirty="0">
                <a:solidFill>
                  <a:srgbClr val="F9FAFD"/>
                </a:solidFill>
                <a:latin typeface="Glacial Indifference" panose="020B0604020202020204" charset="0"/>
              </a:rPr>
              <a:t> couvrant des sujets comme </a:t>
            </a:r>
            <a:r>
              <a:rPr lang="fr-FR" sz="3400" u="sng" dirty="0">
                <a:solidFill>
                  <a:srgbClr val="F9FAFD"/>
                </a:solidFill>
                <a:latin typeface="Glacial Indifference" panose="020B0604020202020204" charset="0"/>
              </a:rPr>
              <a:t>l’égalité</a:t>
            </a:r>
            <a:r>
              <a:rPr lang="fr-FR" sz="3400" dirty="0">
                <a:solidFill>
                  <a:srgbClr val="F9FAFD"/>
                </a:solidFill>
                <a:latin typeface="Glacial Indifference" panose="020B0604020202020204" charset="0"/>
              </a:rPr>
              <a:t> entre les hommes et les femmes, </a:t>
            </a:r>
            <a:r>
              <a:rPr lang="fr-FR" sz="3400" u="sng" dirty="0">
                <a:solidFill>
                  <a:srgbClr val="F9FAFD"/>
                </a:solidFill>
                <a:latin typeface="Glacial Indifference" panose="020B0604020202020204" charset="0"/>
              </a:rPr>
              <a:t>le mariage</a:t>
            </a:r>
            <a:r>
              <a:rPr lang="fr-FR" sz="3400" dirty="0">
                <a:solidFill>
                  <a:srgbClr val="F9FAFD"/>
                </a:solidFill>
                <a:latin typeface="Glacial Indifference" panose="020B0604020202020204" charset="0"/>
              </a:rPr>
              <a:t> et la vie civile, </a:t>
            </a:r>
            <a:r>
              <a:rPr lang="fr-FR" sz="3400" u="sng" dirty="0">
                <a:solidFill>
                  <a:srgbClr val="F9FAFD"/>
                </a:solidFill>
                <a:latin typeface="Glacial Indifference" panose="020B0604020202020204" charset="0"/>
              </a:rPr>
              <a:t>la laïcité</a:t>
            </a:r>
            <a:r>
              <a:rPr lang="fr-FR" sz="3400" dirty="0">
                <a:solidFill>
                  <a:srgbClr val="F9FAFD"/>
                </a:solidFill>
                <a:latin typeface="Glacial Indifference" panose="020B0604020202020204" charset="0"/>
              </a:rPr>
              <a:t> et la participation citoyenne ou encore la loi de dieu et celle des hommes. Toutes ou presque s’appuient sur des </a:t>
            </a:r>
            <a:r>
              <a:rPr lang="fr-FR" sz="3400" u="sng" dirty="0">
                <a:solidFill>
                  <a:srgbClr val="F9FAFD"/>
                </a:solidFill>
                <a:latin typeface="Glacial Indifference" panose="020B0604020202020204" charset="0"/>
              </a:rPr>
              <a:t>références à la fois religieuses ou directement coraniques et légales</a:t>
            </a:r>
            <a:r>
              <a:rPr lang="fr-FR" sz="3400" dirty="0">
                <a:solidFill>
                  <a:srgbClr val="F9FAFD"/>
                </a:solidFill>
                <a:latin typeface="Glacial Indifference" panose="020B0604020202020204" charset="0"/>
              </a:rPr>
              <a:t>. Ainsi, le mariage civil est reconnu comme "préalable" au mariage religieux, avec un rappel que le consentement mutuel est une "condition sine qua non" de ce dernier.</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Sur les rapports entre les deux sexes, le texte indique aussi, par exemple, que "conformément aux préceptes de l’islam, nous affirmons l’égalité complète entre les femmes et les hommes en matière de droit". Il s’appuie pour ce faire sur la sourate Al-</a:t>
            </a:r>
            <a:r>
              <a:rPr lang="fr-FR" sz="3400" dirty="0" err="1">
                <a:solidFill>
                  <a:srgbClr val="F9FAFD"/>
                </a:solidFill>
                <a:latin typeface="Glacial Indifference" panose="020B0604020202020204" charset="0"/>
              </a:rPr>
              <a:t>Baqara</a:t>
            </a:r>
            <a:r>
              <a:rPr lang="fr-FR" sz="3400" dirty="0">
                <a:solidFill>
                  <a:srgbClr val="F9FAFD"/>
                </a:solidFill>
                <a:latin typeface="Glacial Indifference" panose="020B0604020202020204" charset="0"/>
              </a:rPr>
              <a:t>, "la vache" en français, dont il cite un extrait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678334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86063"/>
            <a:ext cx="16192500" cy="710040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Masculinisme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Néologisme médical au XIX</a:t>
            </a:r>
            <a:r>
              <a:rPr lang="fr-FR" sz="3300" baseline="30000" dirty="0">
                <a:solidFill>
                  <a:srgbClr val="F9FAFD"/>
                </a:solidFill>
                <a:latin typeface="Glacial Indifference" panose="020B0604020202020204" charset="0"/>
              </a:rPr>
              <a:t>e</a:t>
            </a:r>
            <a:r>
              <a:rPr lang="fr-FR" sz="3300" dirty="0">
                <a:solidFill>
                  <a:srgbClr val="F9FAFD"/>
                </a:solidFill>
                <a:latin typeface="Glacial Indifference" panose="020B0604020202020204" charset="0"/>
              </a:rPr>
              <a:t> siècle, le mot "masculiniste" ne dispose pas, aujourd’hui, d’une définition unique dans la recherche. Mais l’une s’impose majoritairement : "Un contre-mouvement centré sur la victimisation des hommes", propageant la "haine des femmes et du féminin", a développé l’historienne Christine Bard devant le Sénat, en novembre. Dans l’ouvrage </a:t>
            </a:r>
            <a:r>
              <a:rPr lang="fr-FR" sz="3300" i="1" dirty="0">
                <a:solidFill>
                  <a:srgbClr val="F9FAFD"/>
                </a:solidFill>
                <a:latin typeface="Glacial Indifference" panose="020B0604020202020204" charset="0"/>
              </a:rPr>
              <a:t>Antiféminismes et masculinismes d’hier et d’aujourd’hui</a:t>
            </a:r>
            <a:r>
              <a:rPr lang="fr-FR" sz="3300" dirty="0">
                <a:solidFill>
                  <a:srgbClr val="F9FAFD"/>
                </a:solidFill>
                <a:latin typeface="Glacial Indifference" panose="020B0604020202020204" charset="0"/>
              </a:rPr>
              <a:t> (éd. PUF), codirigé avec Mélissa Blais et Francis Dupuis-</a:t>
            </a:r>
            <a:r>
              <a:rPr lang="fr-FR" sz="3300" dirty="0" err="1">
                <a:solidFill>
                  <a:srgbClr val="F9FAFD"/>
                </a:solidFill>
                <a:latin typeface="Glacial Indifference" panose="020B0604020202020204" charset="0"/>
              </a:rPr>
              <a:t>Déri</a:t>
            </a:r>
            <a:r>
              <a:rPr lang="fr-FR" sz="3300" dirty="0">
                <a:solidFill>
                  <a:srgbClr val="F9FAFD"/>
                </a:solidFill>
                <a:latin typeface="Glacial Indifference" panose="020B0604020202020204" charset="0"/>
              </a:rPr>
              <a:t>, elle le présente aussi comme "l’une des branches contemporaines de l’antiféminisme". Ce contre-mouvement, dont la porosité avec l’ultradroite est claire, s’appréhende dans une dimension plurielle, tant les mouvances, modes d’action et d’expression sont variées. La </a:t>
            </a:r>
            <a:r>
              <a:rPr lang="fr-FR" sz="3300" u="sng" dirty="0">
                <a:solidFill>
                  <a:srgbClr val="F9FAFD"/>
                </a:solidFill>
                <a:latin typeface="Glacial Indifference" panose="020B0604020202020204" charset="0"/>
              </a:rPr>
              <a:t>manosphère</a:t>
            </a:r>
            <a:r>
              <a:rPr lang="fr-FR" sz="3300" dirty="0">
                <a:solidFill>
                  <a:srgbClr val="F9FAFD"/>
                </a:solidFill>
                <a:latin typeface="Glacial Indifference" panose="020B0604020202020204" charset="0"/>
              </a:rPr>
              <a:t> désigne, elle, l’ensemble des communautés masculinistes, antiféministes se regroupant en ligne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1807322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86063"/>
            <a:ext cx="16192500" cy="486594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Antiféminisme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Il est le "courant de pensée et d’action qui s’oppose au féminisme", définit Christine Bard dans l’ouvrage cité ci-dessus. Ses modes d’expression, d’action, qui s’articulent souvent autour d’une "intersectionnalité des haines" (discours racistes, LGBTphobes…) sont, eux aussi nombreux. L’antiféminisme évolue en même temps que le mouvement militant auquel il s’oppose. Ainsi au début du XX</a:t>
            </a:r>
            <a:r>
              <a:rPr lang="fr-FR" sz="3300" baseline="30000" dirty="0">
                <a:solidFill>
                  <a:srgbClr val="F9FAFD"/>
                </a:solidFill>
                <a:latin typeface="Glacial Indifference" panose="020B0604020202020204" charset="0"/>
              </a:rPr>
              <a:t>e</a:t>
            </a:r>
            <a:r>
              <a:rPr lang="fr-FR" sz="3300" dirty="0">
                <a:solidFill>
                  <a:srgbClr val="F9FAFD"/>
                </a:solidFill>
                <a:latin typeface="Glacial Indifference" panose="020B0604020202020204" charset="0"/>
              </a:rPr>
              <a:t> siècle, il se matérialisait, par exemple, par l’opposition au droit de vote des femmes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810660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71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943100"/>
            <a:ext cx="16192500" cy="76590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Incel</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Le terme "incel" pour "</a:t>
            </a:r>
            <a:r>
              <a:rPr lang="fr-FR" sz="3300" dirty="0" err="1">
                <a:solidFill>
                  <a:srgbClr val="F9FAFD"/>
                </a:solidFill>
                <a:latin typeface="Glacial Indifference" panose="020B0604020202020204" charset="0"/>
              </a:rPr>
              <a:t>involuntary</a:t>
            </a:r>
            <a:r>
              <a:rPr lang="fr-FR" sz="3300" dirty="0">
                <a:solidFill>
                  <a:srgbClr val="F9FAFD"/>
                </a:solidFill>
                <a:latin typeface="Glacial Indifference" panose="020B0604020202020204" charset="0"/>
              </a:rPr>
              <a:t> </a:t>
            </a:r>
            <a:r>
              <a:rPr lang="fr-FR" sz="3300" dirty="0" err="1">
                <a:solidFill>
                  <a:srgbClr val="F9FAFD"/>
                </a:solidFill>
                <a:latin typeface="Glacial Indifference" panose="020B0604020202020204" charset="0"/>
              </a:rPr>
              <a:t>celibate</a:t>
            </a:r>
            <a:r>
              <a:rPr lang="fr-FR" sz="3300" dirty="0">
                <a:solidFill>
                  <a:srgbClr val="F9FAFD"/>
                </a:solidFill>
                <a:latin typeface="Glacial Indifference" panose="020B0604020202020204" charset="0"/>
              </a:rPr>
              <a:t>", soit "célibataire involontaire" a été initialement créé par une femme, </a:t>
            </a:r>
            <a:r>
              <a:rPr lang="fr-FR" sz="3300" dirty="0" err="1">
                <a:solidFill>
                  <a:srgbClr val="F9FAFD"/>
                </a:solidFill>
                <a:latin typeface="Glacial Indifference" panose="020B0604020202020204" charset="0"/>
              </a:rPr>
              <a:t>Alana</a:t>
            </a:r>
            <a:r>
              <a:rPr lang="fr-FR" sz="3300" dirty="0">
                <a:solidFill>
                  <a:srgbClr val="F9FAFD"/>
                </a:solidFill>
                <a:latin typeface="Glacial Indifference" panose="020B0604020202020204" charset="0"/>
              </a:rPr>
              <a:t>, en 1993, avant d’être détourné par des hommes à des fins haineuses. Cette mouvance masculiniste est connue pour prôner la haine des femmes – mais aussi des couples –, jugées responsables de l’insatisfaction sentimentale et sexuelle de certains hommes. Leur incapacité à nouer des relations est strictement associée à leur prétendu désavantage génétique. L’idéologie incel est le "lookism". Ses adeptes réclament l’accès aux corps de femmes "génétiquement supérieurs" pour une égalité entre hommes. "L’origine du mouvement incel actuel s’est construit en opposition aux PUA [</a:t>
            </a:r>
            <a:r>
              <a:rPr lang="fr-FR" sz="3300" i="1" dirty="0">
                <a:solidFill>
                  <a:srgbClr val="F9FAFD"/>
                </a:solidFill>
                <a:latin typeface="Glacial Indifference" panose="020B0604020202020204" charset="0"/>
              </a:rPr>
              <a:t>pick up artists</a:t>
            </a:r>
            <a:r>
              <a:rPr lang="fr-FR" sz="3300" dirty="0">
                <a:solidFill>
                  <a:srgbClr val="F9FAFD"/>
                </a:solidFill>
                <a:latin typeface="Glacial Indifference" panose="020B0604020202020204" charset="0"/>
              </a:rPr>
              <a:t>, voir ci-dessous], ou autres mouvances de développement personnel", ajoute la chercheuse Stéphanie Lamy, autrice de la </a:t>
            </a:r>
            <a:r>
              <a:rPr lang="fr-FR" sz="3300" i="1" dirty="0">
                <a:solidFill>
                  <a:srgbClr val="F9FAFD"/>
                </a:solidFill>
                <a:latin typeface="Glacial Indifference" panose="020B0604020202020204" charset="0"/>
              </a:rPr>
              <a:t>Terreur masculiniste</a:t>
            </a:r>
            <a:r>
              <a:rPr lang="fr-FR" sz="3300" dirty="0">
                <a:solidFill>
                  <a:srgbClr val="F9FAFD"/>
                </a:solidFill>
                <a:latin typeface="Glacial Indifference" panose="020B0604020202020204" charset="0"/>
              </a:rPr>
              <a:t> (éd. du Détour)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875344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542456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Incel</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Majoritairement jeunes et hétérosexuels, ils se hiérarchisent selon leurs ethnies. Il existe, par exemple, les groupes des "ricecels" et "currycels", dont les noms donnent un aperçu de la haine raciale intragroupe. Cette mouvance est derrière nombre de passages à l’acte violents connus. Figure du mouvement, porté au rang de "saint", Elliot Rodger a tué six personnes à Isla Vista, en Californie, le 23 mai 2014, avant de se suicider. En 2018, à Toronto, au Canada, Alek Minassian tue dix personnes, principalement des femmes, lors d’une attaque à la voiture bélier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37205033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59831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Chad et Stacy</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Les figures du Chad (ou Brad) et de la Stacy sont des caricatures, utilisées particulièrement par les incels, pour désigner des hommes ou femmes populaires, ayant, selon eux, un patrimoine génétique supérieur. Le Chad est un homme à qui tout réussit et les Stacy sont dépeintes comme superficielles. Ces caricatures, diffusées sous forme de mèmes sur les réseaux sociaux, s’articulent autour du dévoiement de la loi de Pareto. Pour les incels, 80 % des femmes sont attirées par 20 % des hommes et 80 % des hommes se "partagent" les 20 % des femmes jugées comme les moins attirantes. De cela découle leur revendication de redistribution des femmes qu’ils estiment belles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1297087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59831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Black pill</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Il s’agit d’un sous-groupe incel nihiliste. Pour ses membres, leur impossibilité de nouer une relation avec une femme, leur réussite sociale et même professionnelle sont déterminées, là encore, par leur désavantage génétique que rien ne pourrait combler. Parmi les incels, "ce sont les plus cyniques", distingue Mélissa Blais. Fatalistes, ils estiment qu’il est impossible pour eux de s’améliorer et développent des discours de haine envers les femmes et les couples. Les membres sont particulièrement virulents, y compris entre eux, n’hésitant pas à formuler des incitations au suicide. La nuance avec le reste des incels est mince. Stéphanie Lamy estime, elle, que "tous les incels sont black pill"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2500648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542456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nb-NO" sz="3400" u="sng" dirty="0">
                <a:solidFill>
                  <a:srgbClr val="F9FAFD"/>
                </a:solidFill>
                <a:latin typeface="Glacial Indifference" panose="020B0604020202020204" charset="0"/>
              </a:rPr>
              <a:t>Red pill et blue pill</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Détournement de la célèbre phrase prononcée par le personnage de </a:t>
            </a:r>
            <a:r>
              <a:rPr lang="fr-FR" sz="3300" dirty="0" err="1">
                <a:solidFill>
                  <a:srgbClr val="F9FAFD"/>
                </a:solidFill>
                <a:latin typeface="Glacial Indifference" panose="020B0604020202020204" charset="0"/>
              </a:rPr>
              <a:t>Morpheus</a:t>
            </a:r>
            <a:r>
              <a:rPr lang="fr-FR" sz="3300" dirty="0">
                <a:solidFill>
                  <a:srgbClr val="F9FAFD"/>
                </a:solidFill>
                <a:latin typeface="Glacial Indifference" panose="020B0604020202020204" charset="0"/>
              </a:rPr>
              <a:t> à Néo dans Matrix, l’expression "</a:t>
            </a:r>
            <a:r>
              <a:rPr lang="fr-FR" sz="3300" dirty="0" err="1">
                <a:solidFill>
                  <a:srgbClr val="F9FAFD"/>
                </a:solidFill>
                <a:latin typeface="Glacial Indifference" panose="020B0604020202020204" charset="0"/>
              </a:rPr>
              <a:t>red</a:t>
            </a:r>
            <a:r>
              <a:rPr lang="fr-FR" sz="3300" dirty="0">
                <a:solidFill>
                  <a:srgbClr val="F9FAFD"/>
                </a:solidFill>
                <a:latin typeface="Glacial Indifference" panose="020B0604020202020204" charset="0"/>
              </a:rPr>
              <a:t> pill" infuse pléthore de contenus masculinistes, tel un signe de ralliement. Prendre cette "</a:t>
            </a:r>
            <a:r>
              <a:rPr lang="fr-FR" sz="3300" dirty="0" err="1">
                <a:solidFill>
                  <a:srgbClr val="F9FAFD"/>
                </a:solidFill>
                <a:latin typeface="Glacial Indifference" panose="020B0604020202020204" charset="0"/>
              </a:rPr>
              <a:t>red</a:t>
            </a:r>
            <a:r>
              <a:rPr lang="fr-FR" sz="3300" dirty="0">
                <a:solidFill>
                  <a:srgbClr val="F9FAFD"/>
                </a:solidFill>
                <a:latin typeface="Glacial Indifference" panose="020B0604020202020204" charset="0"/>
              </a:rPr>
              <a:t> pill" reviendrait à choisir de conscientiser la condition masculine, à "ouvrir les yeux" sur une supposée crise de la masculinité, créée de toutes pièces à coups de données erronées, décontextualisées. Il s’agit de refuser l’illusion aliénante du féminisme, de l’égalité entre les sexes et les femmes de manière générale : la blue pill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3188345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59831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nb-NO" sz="3400" u="sng" dirty="0">
                <a:solidFill>
                  <a:srgbClr val="F9FAFD"/>
                </a:solidFill>
                <a:latin typeface="Glacial Indifference" panose="020B0604020202020204" charset="0"/>
              </a:rPr>
              <a:t>MGTOW</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Les MGTOW (</a:t>
            </a:r>
            <a:r>
              <a:rPr lang="fr-FR" sz="3300" i="1" dirty="0">
                <a:solidFill>
                  <a:srgbClr val="F9FAFD"/>
                </a:solidFill>
                <a:latin typeface="Glacial Indifference" panose="020B0604020202020204" charset="0"/>
              </a:rPr>
              <a:t>Men </a:t>
            </a:r>
            <a:r>
              <a:rPr lang="fr-FR" sz="3300" i="1" dirty="0" err="1">
                <a:solidFill>
                  <a:srgbClr val="F9FAFD"/>
                </a:solidFill>
                <a:latin typeface="Glacial Indifference" panose="020B0604020202020204" charset="0"/>
              </a:rPr>
              <a:t>going</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their</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own</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way</a:t>
            </a:r>
            <a:r>
              <a:rPr lang="fr-FR" sz="3300" dirty="0">
                <a:solidFill>
                  <a:srgbClr val="F9FAFD"/>
                </a:solidFill>
                <a:latin typeface="Glacial Indifference" panose="020B0604020202020204" charset="0"/>
              </a:rPr>
              <a:t>, "les hommes suivant leur propre voie") prônent un séparatisme masculin, mais le mettent rarement en œuvre puisqu’ils incitent à l’exploitation sexuelle et économique des femmes. Le cas du français Mickaël Philétas, reconnu coupable du féminicide de son ex-compagne, Mélanie Ghione, et condamné en appel à la réclusion criminelle à perpétuité, en 2024, met en avant les zones de chevauchement de ces mouvances et leurs liens avec les violences intrafamiliales. D’abord coach en séduction, "pick up </a:t>
            </a:r>
            <a:r>
              <a:rPr lang="fr-FR" sz="3300" dirty="0" err="1">
                <a:solidFill>
                  <a:srgbClr val="F9FAFD"/>
                </a:solidFill>
                <a:latin typeface="Glacial Indifference" panose="020B0604020202020204" charset="0"/>
              </a:rPr>
              <a:t>artist</a:t>
            </a:r>
            <a:r>
              <a:rPr lang="fr-FR" sz="3300" dirty="0">
                <a:solidFill>
                  <a:srgbClr val="F9FAFD"/>
                </a:solidFill>
                <a:latin typeface="Glacial Indifference" panose="020B0604020202020204" charset="0"/>
              </a:rPr>
              <a:t>", il avait ensuite évolué dans la sphère MGTOW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3832646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710040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nb-NO" sz="3400" u="sng" dirty="0">
                <a:solidFill>
                  <a:srgbClr val="F9FAFD"/>
                </a:solidFill>
                <a:latin typeface="Glacial Indifference" panose="020B0604020202020204" charset="0"/>
              </a:rPr>
              <a:t>PUA</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Les </a:t>
            </a:r>
            <a:r>
              <a:rPr lang="fr-FR" sz="3300" i="1" dirty="0">
                <a:solidFill>
                  <a:srgbClr val="F9FAFD"/>
                </a:solidFill>
                <a:latin typeface="Glacial Indifference" panose="020B0604020202020204" charset="0"/>
              </a:rPr>
              <a:t>pick up artists </a:t>
            </a:r>
            <a:r>
              <a:rPr lang="fr-FR" sz="3300" dirty="0">
                <a:solidFill>
                  <a:srgbClr val="F9FAFD"/>
                </a:solidFill>
                <a:latin typeface="Glacial Indifference" panose="020B0604020202020204" charset="0"/>
              </a:rPr>
              <a:t>(PUA) se présentent dans leur propagande comme des "coachs en séduction", indique la sociologue québécoise Mélissa Blais. "Cette catégorie existe encore, mais on préfère maintenant, avec les mutations de la manosphère, parler de coachs de vie", complète-t-elle. Ces derniers pullulent en ligne et commercialisent diverses formations. Les PUA "sont des brigades de contournement du consentement des femmes", résume de son côté Stéphanie Lamy, en pointant leurs techniques de manipulation. Ils s’appuient sur "la pseudoscience de la programmation neurolinguistique" pour exercer un contrôle coercitif sur leurs cibles. En 2005, cette technique a été popularisée par The Game, le best-seller de Neil Strauss, un journaliste. Les PUA s’organisent parfois pour aller harceler des femmes dans la rue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3929473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62138"/>
            <a:ext cx="16192500" cy="710040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nb-NO" sz="3400" u="sng" dirty="0">
                <a:solidFill>
                  <a:srgbClr val="F9FAFD"/>
                </a:solidFill>
                <a:latin typeface="Glacial Indifference" panose="020B0604020202020204" charset="0"/>
              </a:rPr>
              <a:t>MRA</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lang="fr-FR" sz="3300" dirty="0">
                <a:solidFill>
                  <a:srgbClr val="F9FAFD"/>
                </a:solidFill>
                <a:latin typeface="Glacial Indifference" panose="020B0604020202020204" charset="0"/>
              </a:rPr>
              <a:t>Les </a:t>
            </a:r>
            <a:r>
              <a:rPr lang="fr-FR" sz="3300" i="1" dirty="0" err="1">
                <a:solidFill>
                  <a:srgbClr val="F9FAFD"/>
                </a:solidFill>
                <a:latin typeface="Glacial Indifference" panose="020B0604020202020204" charset="0"/>
              </a:rPr>
              <a:t>men’s</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rights</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activists</a:t>
            </a:r>
            <a:r>
              <a:rPr lang="fr-FR" sz="3300" i="1"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(MRA) (activistes pour les droits des hommes) ont émergé dès la fin des années 60, en miroir de la deuxième vague féministe. Ils se présentent comme victimes d’une société "gynocentrée", concentrant leur attention sur les domaines institutionnels. À rebours de la réalité de notre société et des recherches l’objectivant, ils tentent de faire passer l’idée que les hommes seraient victimes de discrimination. Leur lobbying se base sur une manipulation des chiffres, des décontextualisations, par exemple sur la prévalence du suicide chez les hommes. Sa branche la plus active est celle des organisations de pères séparés, comme SOS Papa, militant notamment pour une garde alternée automatique. Les MRA détournent le discours d’égalité et le vocabulaire féministe pour dépeindre une supposée crise de la masculinité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Libération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2026</a:t>
            </a:r>
          </a:p>
        </p:txBody>
      </p:sp>
    </p:spTree>
    <p:extLst>
      <p:ext uri="{BB962C8B-B14F-4D97-AF65-F5344CB8AC3E}">
        <p14:creationId xmlns:p14="http://schemas.microsoft.com/office/powerpoint/2010/main" val="61569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266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714500"/>
            <a:ext cx="16192500"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Particulièrement long, le paragraphe sur la laïcité indique qu’il n’y a "aucune incompatibilité entre les prescriptions musulmanes et la loi civile". Plus loin, il est écrit que la charte encourage "la pleine participation des musulmans à la vie citoyenne, politique et sociale". Et de citer une parole attribuée au prophète Mahomet : "Aimer la patrie est une forme de la foi". Afin de lutter contre l’extrémisme, la charte promeut "une approche savante, scientifique et contextuelle des sources religieuses par des exégètes connus".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Le grand rabbin du Raincy (Seine-Saint-Denis), Moché Lewin, qui a aussi un temps fait partie de la commission avant de claquer la porte, déçu que le recteur de la Grande Mosquée ne prenne pas part à la marche contre l’antisémitisme de novembre 2023, a salué dans un courrier un texte d’une "grande portée. Il exprime avec clarté, courage et sens des responsabilités une </a:t>
            </a:r>
            <a:r>
              <a:rPr lang="fr-FR" sz="3400" u="sng" dirty="0">
                <a:solidFill>
                  <a:srgbClr val="F9FAFD"/>
                </a:solidFill>
                <a:latin typeface="Glacial Indifference" panose="020B0604020202020204" charset="0"/>
              </a:rPr>
              <a:t>vision de l’islam profondément ancrée dans la liberté de conscience, la dignité humaine, l’égalité, le respect des lois de la République et l’ouverture à l’autre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833834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38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101036"/>
            <a:ext cx="16192500" cy="922406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Sexisme : quelles pistes pour mieux lutter contre la menace masculiniste ?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Dans son rapport annuel consacré à l'état du sexisme, publié le 21 janvier 2026, le Haut Conseil à l’égalité entre les femmes et les hommes (HCE) s'inquiète de la menace masculiniste en France. Le Haut Conseil propose plusieurs pistes pour lutter contre une idéologie haineuse vis-à-vis des femmes qui imprègne peu à peu la société.</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"Certaines expressions de sexisme hostile ne relèvent plus seulement de pratiques individuelles isolées, mais s’inscrivent dans des logiques d’adhésion et de mobilisations idéologiques collectives" s'inquiète le Haut Conseil à l’égalité entre les femmes et les hommes (HCE) dans son rapport annuel consacré à l'état du sexisme, publié le 21 janvier 2026. </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Le Haut Conseil distingue différentes formes de sexisme et analyse plus particulièrement les masculinismes à partir d'une enquête […] réalisée auprès de 3.061 personnes âgées de 15 ans et plus.</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En 2025, le HCE pointait une "polarisation" croissante autour de l'égalité entre les femmes et les hommes. "Les femmes sont plus féministes, et les hommes plus masculinistes, surtout les jeunes", constatait alors le rapport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21 janvier 2026</a:t>
            </a:r>
          </a:p>
        </p:txBody>
      </p:sp>
    </p:spTree>
    <p:extLst>
      <p:ext uri="{BB962C8B-B14F-4D97-AF65-F5344CB8AC3E}">
        <p14:creationId xmlns:p14="http://schemas.microsoft.com/office/powerpoint/2010/main" val="3644419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33612"/>
            <a:ext cx="16192500" cy="59831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Sexisme paternaliste et sexisme hostile : des chiffres inquiétants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Le rapport du HCE distingue le sexisme dit "paternaliste" et le sexisme "hostile".</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Le </a:t>
            </a:r>
            <a:r>
              <a:rPr lang="fr-FR" sz="3300" u="sng" dirty="0">
                <a:solidFill>
                  <a:srgbClr val="F9FAFD"/>
                </a:solidFill>
                <a:latin typeface="Glacial Indifference" panose="020B0604020202020204" charset="0"/>
              </a:rPr>
              <a:t>sexisme "paternaliste"</a:t>
            </a:r>
            <a:r>
              <a:rPr lang="fr-FR" sz="3300" dirty="0">
                <a:solidFill>
                  <a:srgbClr val="F9FAFD"/>
                </a:solidFill>
                <a:latin typeface="Glacial Indifference" panose="020B0604020202020204" charset="0"/>
              </a:rPr>
              <a:t> (faussement bienveillant) s’appuie sur une vision patriarcale qui entérine la domination masculine, mais est plutôt bien accepté au sein de la société. Par exemple, l'idée que les femmes doivent être "protégées et aimées" par les hommes est partagée par 75% des personnes interrogées (hommes et femmes). 62% estiment que les femmes sont "naturellement plus douces". 7,5 millions d'hommes approuvent cette vision des rapports entre les femmes et les hommes mais les femmes sont aussi 5 millions à y adhérer ce qui représente en tout près d'un quart des individus de 15 ans et plus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21 janvier 2026</a:t>
            </a:r>
          </a:p>
        </p:txBody>
      </p:sp>
    </p:spTree>
    <p:extLst>
      <p:ext uri="{BB962C8B-B14F-4D97-AF65-F5344CB8AC3E}">
        <p14:creationId xmlns:p14="http://schemas.microsoft.com/office/powerpoint/2010/main" val="2523259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95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658913"/>
            <a:ext cx="16192500" cy="461818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Pour sa part, le </a:t>
            </a:r>
            <a:r>
              <a:rPr lang="fr-FR" sz="3300" u="sng" dirty="0">
                <a:solidFill>
                  <a:srgbClr val="F9FAFD"/>
                </a:solidFill>
                <a:latin typeface="Glacial Indifference" panose="020B0604020202020204" charset="0"/>
              </a:rPr>
              <a:t>sexisme "hostile"</a:t>
            </a:r>
            <a:r>
              <a:rPr lang="fr-FR" sz="3300" dirty="0">
                <a:solidFill>
                  <a:srgbClr val="F9FAFD"/>
                </a:solidFill>
                <a:latin typeface="Glacial Indifference" panose="020B0604020202020204" charset="0"/>
              </a:rPr>
              <a:t> est violent et peut montrer des attitudes agressives ou dévalorisantes envers les femmes. Il est minoritaire mais "socialement prégnant" : 17% des 15 ans et plus, soit près de 10 millions de personnes, adhèrent au sexisme "hostile". Il s'agit en majorité d'hommes (23%), toutefois, souligne l'étude, la part de femmes favorables à ces idées n'est pas négligeable (12%).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Le HCE note par ailleurs "une forte corrélation entre l'adhésion au sexisme hostile et certaines appartenances idéologiques ou religieuses"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21 janvier 2026</a:t>
            </a:r>
          </a:p>
        </p:txBody>
      </p:sp>
    </p:spTree>
    <p:extLst>
      <p:ext uri="{BB962C8B-B14F-4D97-AF65-F5344CB8AC3E}">
        <p14:creationId xmlns:p14="http://schemas.microsoft.com/office/powerpoint/2010/main" val="12002328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33612"/>
            <a:ext cx="16192500" cy="646484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 masculinisme, une menace pour la cohésion sociale et les principes démocratiques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84% des femmes ont été victimes de cybersexisme, "discours de haine en ligne", souligne le rapport. Le sexisme est amplifié par les réseaux sociaux, qui permettent de diffuser massivement ces idées et de "recruter" de nouveaux adeptes.</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Le masculinisme est "un élément central d’un mouvement réactionnaire international, porté aujourd’hui par les États-Unis et représente une menace pour l’égalité et la justice sociale", prévient le Haut Conseil. "Système idéologique structuré" doté de relais politiques, économiques, financiers et culturels, il touche les jeunes et les adultes "par un bombardement massif de contenus, rendu possible par la puissance des plateformes numériques"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21 janvier 2026</a:t>
            </a:r>
          </a:p>
        </p:txBody>
      </p:sp>
    </p:spTree>
    <p:extLst>
      <p:ext uri="{BB962C8B-B14F-4D97-AF65-F5344CB8AC3E}">
        <p14:creationId xmlns:p14="http://schemas.microsoft.com/office/powerpoint/2010/main" val="10705830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71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019300"/>
            <a:ext cx="16192500" cy="765286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Banalisation de la violence, passage à l'acte... le masculinisme représente une "menace réelle pour la cohésion sociale, la sécurité publique et les principes démocratiques", alerte le HCE.</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Face à ce constat, le HCE recommande notamment de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dirty="0">
                <a:solidFill>
                  <a:srgbClr val="F9FAFD"/>
                </a:solidFill>
                <a:latin typeface="Glacial Indifference" panose="020B0604020202020204" charset="0"/>
              </a:rPr>
              <a:t>rendre les séances d'éducation à la vie affective, relationnelle et sexuelle obligatoires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dirty="0">
                <a:solidFill>
                  <a:srgbClr val="F9FAFD"/>
                </a:solidFill>
                <a:latin typeface="Glacial Indifference" panose="020B0604020202020204" charset="0"/>
              </a:rPr>
              <a:t>renforcer les contrôles de l’Arcom* (régulateur de l'audiovisuel) et de Pharos (plateforme de signalement de contenus illégaux sur internet) et créer une catégorie "masculinisme" dans les signalements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dirty="0">
                <a:solidFill>
                  <a:srgbClr val="F9FAFD"/>
                </a:solidFill>
                <a:latin typeface="Glacial Indifference" panose="020B0604020202020204" charset="0"/>
              </a:rPr>
              <a:t>rendre transparents les algorithmes pour que les internautes puissent contrôler leur expérience en ligne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intégrer le "terrorisme misogyne"</a:t>
            </a:r>
            <a:r>
              <a:rPr lang="fr-FR" sz="3300" dirty="0">
                <a:solidFill>
                  <a:srgbClr val="F9FAFD"/>
                </a:solidFill>
                <a:latin typeface="Glacial Indifference" panose="020B0604020202020204" charset="0"/>
              </a:rPr>
              <a:t> dans les doctrines de sécurité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21 janvier 2026</a:t>
            </a:r>
          </a:p>
          <a:p>
            <a:pPr marL="0" marR="0" lvl="0" indent="0" algn="just" defTabSz="914400" rtl="0" eaLnBrk="1" fontAlgn="auto" latinLnBrk="0" hangingPunct="1">
              <a:lnSpc>
                <a:spcPct val="100000"/>
              </a:lnSpc>
              <a:spcBef>
                <a:spcPts val="0"/>
              </a:spcBef>
              <a:buClrTx/>
              <a:buSzTx/>
              <a:buFontTx/>
              <a:buNone/>
              <a:tabLst/>
              <a:defRPr/>
            </a:pPr>
            <a:endParaRPr lang="fr-FR" sz="2600" dirty="0">
              <a:solidFill>
                <a:srgbClr val="F9FAFD"/>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Autorité de régulation de la communication audiovisuelle et numérique</a:t>
            </a:r>
          </a:p>
        </p:txBody>
      </p:sp>
    </p:spTree>
    <p:extLst>
      <p:ext uri="{BB962C8B-B14F-4D97-AF65-F5344CB8AC3E}">
        <p14:creationId xmlns:p14="http://schemas.microsoft.com/office/powerpoint/2010/main" val="3278257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342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638300"/>
            <a:ext cx="16192500" cy="83915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Montée en puissance des masculinismes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Dans son rapport, le HCE met en lumière une nouvelle menace : la montée en puissance des discours masculinistes, en particulier sur les réseaux sociaux. </a:t>
            </a:r>
            <a:r>
              <a:rPr lang="fr-FR" sz="3300" u="sng" dirty="0">
                <a:solidFill>
                  <a:srgbClr val="F9FAFD"/>
                </a:solidFill>
                <a:latin typeface="Glacial Indifference" panose="020B0604020202020204" charset="0"/>
              </a:rPr>
              <a:t>C’est la première fois qu’une institution publique française consacre une analyse spécifique au sujet</a:t>
            </a:r>
            <a:r>
              <a:rPr lang="fr-FR" sz="3300" dirty="0">
                <a:solidFill>
                  <a:srgbClr val="F9FAFD"/>
                </a:solidFill>
                <a:latin typeface="Glacial Indifference" panose="020B0604020202020204" charset="0"/>
              </a:rPr>
              <a:t> dans un rapport annuel.</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Ce courant idéologique, largement diffusé en ligne, s’attaque aux droits des femmes et contribue à banaliser, voire justifier, les violences sexuelles.</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Il est désormais </a:t>
            </a:r>
            <a:r>
              <a:rPr lang="fr-FR" sz="3300" u="sng" dirty="0">
                <a:solidFill>
                  <a:srgbClr val="F9FAFD"/>
                </a:solidFill>
                <a:latin typeface="Glacial Indifference" panose="020B0604020202020204" charset="0"/>
              </a:rPr>
              <a:t>considéré comme une menace à l’ordre public</a:t>
            </a:r>
            <a:r>
              <a:rPr lang="fr-FR" sz="3300" dirty="0">
                <a:solidFill>
                  <a:srgbClr val="F9FAFD"/>
                </a:solidFill>
                <a:latin typeface="Glacial Indifference" panose="020B0604020202020204" charset="0"/>
              </a:rPr>
              <a:t> et un enjeu de sécurité nationale.</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Le rapport documente :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dirty="0">
                <a:solidFill>
                  <a:srgbClr val="F9FAFD"/>
                </a:solidFill>
                <a:latin typeface="Glacial Indifference" panose="020B0604020202020204" charset="0"/>
              </a:rPr>
              <a:t>la diffusion massive de ces discours sur TikTok, Discord ou X, avec un effet renforcé chez les jeunes hommes,</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dirty="0">
                <a:solidFill>
                  <a:srgbClr val="F9FAFD"/>
                </a:solidFill>
                <a:latin typeface="Glacial Indifference" panose="020B0604020202020204" charset="0"/>
              </a:rPr>
              <a:t>l’influence croissante de discours violents, parfois jusqu’à l’apologie du viol ou du meurtre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du Gouvernement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23 janvier 2026</a:t>
            </a:r>
          </a:p>
        </p:txBody>
      </p:sp>
    </p:spTree>
    <p:extLst>
      <p:ext uri="{BB962C8B-B14F-4D97-AF65-F5344CB8AC3E}">
        <p14:creationId xmlns:p14="http://schemas.microsoft.com/office/powerpoint/2010/main" val="23561031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485900"/>
            <a:ext cx="16192500" cy="863313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Toutes et tous égaux</a:t>
            </a:r>
            <a:r>
              <a:rPr lang="fr-FR" sz="3400" dirty="0">
                <a:solidFill>
                  <a:srgbClr val="F9FAFD"/>
                </a:solidFill>
                <a:latin typeface="Glacial Indifference" panose="020B0604020202020204" charset="0"/>
              </a:rPr>
              <a:t>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L’égalité femmes-hommes est la grande cause du quinquennat 2023-2027.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De nombreuses avancées législatives ont permis notamment de renforcer le droit pénal et la répression des comportements violents et sexistes. Parmi elles, l’</a:t>
            </a:r>
            <a:r>
              <a:rPr lang="fr-FR" sz="3300" u="sng" dirty="0">
                <a:solidFill>
                  <a:srgbClr val="F9FAFD"/>
                </a:solidFill>
                <a:latin typeface="Glacial Indifference" panose="020B0604020202020204" charset="0"/>
              </a:rPr>
              <a:t>inscription du non-consentement dans la définition pénale du viol et des agressions sexuelles</a:t>
            </a:r>
            <a:r>
              <a:rPr lang="fr-FR" sz="3300" dirty="0">
                <a:solidFill>
                  <a:srgbClr val="F9FAFD"/>
                </a:solidFill>
                <a:latin typeface="Glacial Indifference" panose="020B0604020202020204" charset="0"/>
              </a:rPr>
              <a:t> en novembre 2025.</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Pour faire évoluer la société, les EVARS, séances d’éducation à la vie affective et relationnelle, sont mis en place depuis la rentrée 2025 afin de permettre, de la maternelle au lycée, d’aborder la question de l’égalité, du respect, de l’intimité des corps, du consentement et de sensibiliser tous les élèves à ces notions essentielles.</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Par ailleurs, la France continue d’avancer sur la restriction des réseaux sociaux avec le projet d’interdire leur accès aux moins de 15 ans dès la rentrée prochaine et l’instauration d’une véritable majorité numérique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du Gouvernement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23 janvier 2026</a:t>
            </a:r>
          </a:p>
          <a:p>
            <a:pPr marL="0" marR="0" lvl="0" indent="0" algn="just" defTabSz="914400" rtl="0" eaLnBrk="1" fontAlgn="auto" latinLnBrk="0" hangingPunct="1">
              <a:lnSpc>
                <a:spcPct val="100000"/>
              </a:lnSpc>
              <a:spcBef>
                <a:spcPts val="0"/>
              </a:spcBef>
              <a:buClrTx/>
              <a:buSzTx/>
              <a:buFontTx/>
              <a:buNone/>
              <a:tabLst/>
              <a:defRPr/>
            </a:pPr>
            <a:endParaRPr lang="fr-FR" sz="2600" dirty="0">
              <a:solidFill>
                <a:srgbClr val="F9FAFD"/>
              </a:solidFill>
              <a:latin typeface="Glacial Indifference" panose="020B0604020202020204" charset="0"/>
            </a:endParaRPr>
          </a:p>
          <a:p>
            <a:pPr marL="0" marR="0" lvl="0" indent="0" algn="just" defTabSz="914400" rtl="0" eaLnBrk="1" fontAlgn="auto" latinLnBrk="0" hangingPunct="1">
              <a:lnSpc>
                <a:spcPct val="100000"/>
              </a:lnSpc>
              <a:spcBef>
                <a:spcPts val="0"/>
              </a:spcBef>
              <a:buClrTx/>
              <a:buSzTx/>
              <a:buFontTx/>
              <a:buNone/>
              <a:tabLst/>
              <a:defRPr/>
            </a:pPr>
            <a:r>
              <a:rPr lang="fr-FR" sz="2600" dirty="0">
                <a:solidFill>
                  <a:srgbClr val="F9FAFD"/>
                </a:solidFill>
                <a:latin typeface="Glacial Indifference" panose="020B0604020202020204" charset="0"/>
              </a:rPr>
              <a:t>* Plan interministériel pour l'égalité entre les femmes et les hommes 2023-2027</a:t>
            </a:r>
          </a:p>
        </p:txBody>
      </p:sp>
    </p:spTree>
    <p:extLst>
      <p:ext uri="{BB962C8B-B14F-4D97-AF65-F5344CB8AC3E}">
        <p14:creationId xmlns:p14="http://schemas.microsoft.com/office/powerpoint/2010/main" val="1026115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342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638300"/>
            <a:ext cx="16192500" cy="83915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 non-consentement entre dans la définition pénale du viol   </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Le Parlement a définitivement validé la </a:t>
            </a:r>
            <a:r>
              <a:rPr lang="fr-FR" sz="3300" u="sng" dirty="0">
                <a:solidFill>
                  <a:srgbClr val="F9FAFD"/>
                </a:solidFill>
                <a:latin typeface="Glacial Indifference" panose="020B0604020202020204" charset="0"/>
              </a:rPr>
              <a:t>proposition de loi modifiant la définition pénale du viol et des agressions sexuelles</a:t>
            </a: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Cette réforme inscrit explicitement dans le code pénal la notion de non-consentement de la victime</a:t>
            </a:r>
            <a:r>
              <a:rPr lang="fr-FR" sz="33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114.100 victimes de violences sexuelles ont été enregistrées par les forces de sécurité en France en 2023.</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61.606 mis en cause pour violences sexuelles ont été enregistrés par la police et la gendarmerie en France en 2023, et 6.356 ont été condamnés.</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Mieux protéger les victimes d'agressions sexuelles. C'est l'objet de la réforme du code pénal qui vient d'être adoptée par le Parlement.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Le Sénat a ainsi voté définitivement, ce 29 octobre 2025, la proposition de loi modifiant la définition pénale du viol et des agressions sexuelles. Ce vote succède à celui de l’Assemblée nationale le 23 octobre 2025. </a:t>
            </a:r>
            <a:r>
              <a:rPr lang="fr-FR" sz="3300" u="sng" dirty="0">
                <a:solidFill>
                  <a:srgbClr val="F9FAFD"/>
                </a:solidFill>
                <a:latin typeface="Glacial Indifference" panose="020B0604020202020204" charset="0"/>
              </a:rPr>
              <a:t>Le texte est paru au Journal officiel du 7 novembre 2025</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du Gouvernement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30 octobre 2025</a:t>
            </a:r>
          </a:p>
        </p:txBody>
      </p:sp>
    </p:spTree>
    <p:extLst>
      <p:ext uri="{BB962C8B-B14F-4D97-AF65-F5344CB8AC3E}">
        <p14:creationId xmlns:p14="http://schemas.microsoft.com/office/powerpoint/2010/main" val="3521737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814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71700"/>
            <a:ext cx="16192500" cy="69865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Cette réforme vise à inscrire explicitement dans le code pénal la notion de non-consentement de la victime pour qualifier le viol et les autres agressions sexuelles. </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dirty="0">
                <a:solidFill>
                  <a:srgbClr val="F9FAFD"/>
                </a:solidFill>
                <a:latin typeface="Glacial Indifference" panose="020B0604020202020204" charset="0"/>
              </a:rPr>
              <a:t>"</a:t>
            </a:r>
            <a:r>
              <a:rPr lang="fr-FR" sz="3300" u="sng" dirty="0">
                <a:solidFill>
                  <a:srgbClr val="F9FAFD"/>
                </a:solidFill>
                <a:latin typeface="Glacial Indifference" panose="020B0604020202020204" charset="0"/>
              </a:rPr>
              <a:t>Constitue une agression sexuelle tout acte sexuel non consenti commis sur la personne d’autrui ou sur la personne de l’auteur</a:t>
            </a:r>
            <a:r>
              <a:rPr lang="fr-FR" sz="3300" dirty="0">
                <a:solidFill>
                  <a:srgbClr val="F9FAFD"/>
                </a:solidFill>
                <a:latin typeface="Glacial Indifference" panose="020B0604020202020204" charset="0"/>
              </a:rPr>
              <a:t> [...]." - Article 222-22 du code pénal</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u="sng" dirty="0">
                <a:solidFill>
                  <a:srgbClr val="F9FAFD"/>
                </a:solidFill>
                <a:latin typeface="Glacial Indifference" panose="020B0604020202020204" charset="0"/>
              </a:rPr>
              <a:t>Évalué en fonction des circonstances</a:t>
            </a:r>
            <a:r>
              <a:rPr lang="fr-FR" sz="3300" dirty="0">
                <a:solidFill>
                  <a:srgbClr val="F9FAFD"/>
                </a:solidFill>
                <a:latin typeface="Glacial Indifference" panose="020B0604020202020204" charset="0"/>
              </a:rPr>
              <a:t>, le consentement doit être :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libre</a:t>
            </a:r>
            <a:r>
              <a:rPr lang="fr-FR" sz="3300" dirty="0">
                <a:solidFill>
                  <a:srgbClr val="F9FAFD"/>
                </a:solidFill>
                <a:latin typeface="Glacial Indifference" panose="020B0604020202020204" charset="0"/>
              </a:rPr>
              <a:t>, c’est-à-dire formulé sans contrainte ni pression,</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éclairé</a:t>
            </a:r>
            <a:r>
              <a:rPr lang="fr-FR" sz="3300" dirty="0">
                <a:solidFill>
                  <a:srgbClr val="F9FAFD"/>
                </a:solidFill>
                <a:latin typeface="Glacial Indifference" panose="020B0604020202020204" charset="0"/>
              </a:rPr>
              <a:t>, et ne peut donc exister sous l’emprise de drogues ou d’alcool, ou en situation de vulnérabilité,</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spécifique</a:t>
            </a:r>
            <a:r>
              <a:rPr lang="fr-FR" sz="3300" dirty="0">
                <a:solidFill>
                  <a:srgbClr val="F9FAFD"/>
                </a:solidFill>
                <a:latin typeface="Glacial Indifference" panose="020B0604020202020204" charset="0"/>
              </a:rPr>
              <a:t>, ce qui signifie que consentir à un acte n’est pas consentir à tous les actes,</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dirty="0">
                <a:solidFill>
                  <a:srgbClr val="F9FAFD"/>
                </a:solidFill>
                <a:latin typeface="Glacial Indifference" panose="020B0604020202020204" charset="0"/>
              </a:rPr>
              <a:t>    préalable et révocable, car dire oui une fois ne signifie pas dire oui pour toujours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du Gouvernement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30 octobre 2025</a:t>
            </a:r>
          </a:p>
        </p:txBody>
      </p:sp>
    </p:spTree>
    <p:extLst>
      <p:ext uri="{BB962C8B-B14F-4D97-AF65-F5344CB8AC3E}">
        <p14:creationId xmlns:p14="http://schemas.microsoft.com/office/powerpoint/2010/main" val="38640587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19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508001"/>
            <a:ext cx="16192500" cy="446429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 consentement ne peut jamais être déduit du silence ou de l’absence de réaction de la victime</a:t>
            </a:r>
            <a:r>
              <a:rPr lang="fr-FR" sz="3300" dirty="0">
                <a:solidFill>
                  <a:srgbClr val="F9FAFD"/>
                </a:solidFill>
                <a:latin typeface="Glacial Indifference" panose="020B0604020202020204" charset="0"/>
              </a:rPr>
              <a:t>, notamment lorsque celle-ci est endormie, inconsciente, sous emprise ou en état de sidération.</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Le texte précise également qu’</a:t>
            </a:r>
            <a:r>
              <a:rPr lang="fr-FR" sz="3300" u="sng" dirty="0">
                <a:solidFill>
                  <a:srgbClr val="F9FAFD"/>
                </a:solidFill>
                <a:latin typeface="Glacial Indifference" panose="020B0604020202020204" charset="0"/>
              </a:rPr>
              <a:t>il ne peut y avoir "consentement si l’acte à caractère sexuel est commis avec violence, contrainte, menace ou surprise</a:t>
            </a:r>
            <a:r>
              <a:rPr lang="fr-FR" sz="3300" dirty="0">
                <a:solidFill>
                  <a:srgbClr val="F9FAFD"/>
                </a:solidFill>
                <a:latin typeface="Glacial Indifference" panose="020B0604020202020204" charset="0"/>
              </a:rPr>
              <a:t>, quelle que soit leur nature". Cette dernière précision permet de reconnaître la diversité des formes de contrainte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du Gouvernement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30 octobre 2025</a:t>
            </a:r>
          </a:p>
        </p:txBody>
      </p:sp>
    </p:spTree>
    <p:extLst>
      <p:ext uri="{BB962C8B-B14F-4D97-AF65-F5344CB8AC3E}">
        <p14:creationId xmlns:p14="http://schemas.microsoft.com/office/powerpoint/2010/main" val="50206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81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857500"/>
            <a:ext cx="16192500" cy="55799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Reste à savoir, justement, </a:t>
            </a:r>
            <a:r>
              <a:rPr lang="fr-FR" sz="3400" u="sng" dirty="0">
                <a:solidFill>
                  <a:srgbClr val="F9FAFD"/>
                </a:solidFill>
                <a:latin typeface="Glacial Indifference" panose="020B0604020202020204" charset="0"/>
              </a:rPr>
              <a:t>la portée d’un tel document</a:t>
            </a:r>
            <a:r>
              <a:rPr lang="fr-FR" sz="3400" dirty="0">
                <a:solidFill>
                  <a:srgbClr val="F9FAFD"/>
                </a:solidFill>
                <a:latin typeface="Glacial Indifference" panose="020B0604020202020204" charset="0"/>
              </a:rPr>
              <a:t>. La Grande Mosquée n’a pas – en dehors de son réseau d’une centaine d’édifices qui lui sont liés – d’autorité morale particulière sur le reste des lieux de culte en France, ou sur les musulmans qui les fréquentent. Chacun est libre de s’emparer ou non d’un tel document dans le contexte d’une religion particulièrement éclatée en de multiples entités réparties en petites structures indépendantes ou en fédérations liées au pays d’origine.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Qu’à cela ne tienne, l’ambition de la Grande Mosquée est de convaincre les fidèles de tous bords. Le recteur devrait d’ailleurs, après le ramadan, se lancer dans une grande tournée en France pour faire valoir ses arguments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7673265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433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770197"/>
            <a:ext cx="16192500" cy="779290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Les principales évolutions législatives et jurisprudentielles sur la définition du viol :   </a:t>
            </a:r>
            <a:endParaRPr lang="fr-FR" sz="33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1980</a:t>
            </a:r>
            <a:r>
              <a:rPr lang="fr-FR" sz="3300" dirty="0">
                <a:solidFill>
                  <a:srgbClr val="F9FAFD"/>
                </a:solidFill>
                <a:latin typeface="Glacial Indifference" panose="020B0604020202020204" charset="0"/>
              </a:rPr>
              <a:t> → Le viol est défini pour la première fois dans la loi pénale comme "tout acte de pénétration sexuelle commis par violence, contrainte, menace ou surprise" :</a:t>
            </a:r>
          </a:p>
          <a:p>
            <a:pPr marR="0" lvl="0" algn="just" defTabSz="914400" rtl="0" eaLnBrk="1" fontAlgn="auto" latinLnBrk="0" hangingPunct="1">
              <a:lnSpc>
                <a:spcPct val="110000"/>
              </a:lnSpc>
              <a:spcBef>
                <a:spcPts val="0"/>
              </a:spcBef>
              <a:buClrTx/>
              <a:buSzTx/>
              <a:tabLst/>
              <a:defRPr/>
            </a:pPr>
            <a:r>
              <a:rPr lang="fr-FR" sz="3300" dirty="0">
                <a:solidFill>
                  <a:srgbClr val="F9FAFD"/>
                </a:solidFill>
                <a:latin typeface="Glacial Indifference" panose="020B0604020202020204" charset="0"/>
              </a:rPr>
              <a:t>     - la loi exige de prouver la contrainte plutôt que l’absence de consentement ;</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dirty="0">
                <a:solidFill>
                  <a:srgbClr val="F9FAFD"/>
                </a:solidFill>
                <a:latin typeface="Glacial Indifference" panose="020B0604020202020204" charset="0"/>
              </a:rPr>
              <a:t>     - le champ de l’infraction est élargi (toutes formes de pénétration, sans distinction de 	sexe).</a:t>
            </a:r>
          </a:p>
          <a:p>
            <a:pPr marL="457200" marR="0" lvl="0" indent="-4572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2006</a:t>
            </a:r>
            <a:r>
              <a:rPr lang="fr-FR" sz="3300" dirty="0">
                <a:solidFill>
                  <a:srgbClr val="F9FAFD"/>
                </a:solidFill>
                <a:latin typeface="Glacial Indifference" panose="020B0604020202020204" charset="0"/>
              </a:rPr>
              <a:t> → La loi du 4 avril reconnaît légalement le viol conjugal, renversant la présomption de consentement au sein du mariage.</a:t>
            </a:r>
          </a:p>
          <a:p>
            <a:pPr marL="457200" marR="0" lvl="0" indent="-4572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2010</a:t>
            </a:r>
            <a:r>
              <a:rPr lang="fr-FR" sz="3300" dirty="0">
                <a:solidFill>
                  <a:srgbClr val="F9FAFD"/>
                </a:solidFill>
                <a:latin typeface="Glacial Indifference" panose="020B0604020202020204" charset="0"/>
              </a:rPr>
              <a:t> → La loi du 9 juillet abolit définitivement la présomption de consentement entre époux, établissant que tout acte de pénétration sexuelle non consenti constitue un viol, quel que soit le lien entre l’auteur et la victime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Ministère chargé de l’Egalité entre les Femmes et les Hommes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30 octobre 2025</a:t>
            </a:r>
          </a:p>
        </p:txBody>
      </p:sp>
    </p:spTree>
    <p:extLst>
      <p:ext uri="{BB962C8B-B14F-4D97-AF65-F5344CB8AC3E}">
        <p14:creationId xmlns:p14="http://schemas.microsoft.com/office/powerpoint/2010/main" val="38280981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433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terrorisme masculiniste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770197"/>
            <a:ext cx="16192500" cy="835151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3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Les principales évolutions législatives et jurisprudentielles sur la définition du viol :   </a:t>
            </a:r>
            <a:endParaRPr lang="fr-FR" sz="33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2021</a:t>
            </a:r>
            <a:r>
              <a:rPr lang="fr-FR" sz="3300" dirty="0">
                <a:solidFill>
                  <a:srgbClr val="F9FAFD"/>
                </a:solidFill>
                <a:latin typeface="Glacial Indifference" panose="020B0604020202020204" charset="0"/>
              </a:rPr>
              <a:t> → La loi du 21 avril supprime l’obligation de prouver la contrainte dans les cas de viols commis sur des mineurs de moins de 15 ans ou 18 ans (en cas d’inceste), et crée une infraction spécifique : tout acte sexuel entre un majeur et un mineur de moins de 15 ans est considéré comme un viol, sauf si l’écart d’âge est inférieur à cinq ans.</a:t>
            </a:r>
          </a:p>
          <a:p>
            <a:pPr marL="457200" marR="0" lvl="0" indent="-4572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lang="fr-FR" sz="3300" u="sng" dirty="0">
                <a:solidFill>
                  <a:srgbClr val="F9FAFD"/>
                </a:solidFill>
                <a:latin typeface="Glacial Indifference" panose="020B0604020202020204" charset="0"/>
              </a:rPr>
              <a:t>2025</a:t>
            </a:r>
            <a:r>
              <a:rPr lang="fr-FR" sz="3300" dirty="0">
                <a:solidFill>
                  <a:srgbClr val="F9FAFD"/>
                </a:solidFill>
                <a:latin typeface="Glacial Indifference" panose="020B0604020202020204" charset="0"/>
              </a:rPr>
              <a:t> → Dans un arrêt historique du 23 janvier, la Cour européenne des droits de l’homme (CEDH) juge que la notion de "devoir conjugal" (article 242 du Code civil) méconnaît la nécessité du consentement dans les relations sexuelles, violant l’autonomie sexuelle et l’intégrité corporelle.</a:t>
            </a:r>
          </a:p>
          <a:p>
            <a:pPr marR="0" lvl="0" algn="just" defTabSz="914400" rtl="0" eaLnBrk="1" fontAlgn="auto" latinLnBrk="0" hangingPunct="1">
              <a:lnSpc>
                <a:spcPct val="110000"/>
              </a:lnSpc>
              <a:spcBef>
                <a:spcPts val="0"/>
              </a:spcBef>
              <a:spcAft>
                <a:spcPts val="2400"/>
              </a:spcAft>
              <a:buClrTx/>
              <a:buSzTx/>
              <a:tabLst/>
              <a:defRPr/>
            </a:pPr>
            <a:r>
              <a:rPr lang="fr-FR" sz="3300" dirty="0">
                <a:solidFill>
                  <a:srgbClr val="F9FAFD"/>
                </a:solidFill>
                <a:latin typeface="Glacial Indifference" panose="020B0604020202020204" charset="0"/>
              </a:rPr>
              <a:t>Malgré ces évolutions, cette nouvelle réforme, soutenue par le gouvernement et les associations de défense des droits des femmes, vise à protéger les victimes en clarifiant la notion de consentement, face aux limites de la loi et de la jurisprudence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Ministère chargé de l’Egalité entre les Femmes et les Hommes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30 octobre 2025</a:t>
            </a:r>
          </a:p>
        </p:txBody>
      </p:sp>
    </p:spTree>
    <p:extLst>
      <p:ext uri="{BB962C8B-B14F-4D97-AF65-F5344CB8AC3E}">
        <p14:creationId xmlns:p14="http://schemas.microsoft.com/office/powerpoint/2010/main" val="22767887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398B0B-DB98-C700-56A3-DE7F6EDD504F}"/>
              </a:ext>
            </a:extLst>
          </p:cNvPr>
          <p:cNvSpPr txBox="1"/>
          <p:nvPr/>
        </p:nvSpPr>
        <p:spPr>
          <a:xfrm>
            <a:off x="876300" y="433586"/>
            <a:ext cx="1649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Bibliographie et sitographie </a:t>
            </a:r>
          </a:p>
        </p:txBody>
      </p:sp>
      <p:sp>
        <p:nvSpPr>
          <p:cNvPr id="4" name="TextBox 4">
            <a:extLst>
              <a:ext uri="{FF2B5EF4-FFF2-40B4-BE49-F238E27FC236}">
                <a16:creationId xmlns:a16="http://schemas.microsoft.com/office/drawing/2014/main" id="{FF4ECA78-04B7-BDCF-4D7E-6B7632B88F2F}"/>
              </a:ext>
            </a:extLst>
          </p:cNvPr>
          <p:cNvSpPr txBox="1"/>
          <p:nvPr/>
        </p:nvSpPr>
        <p:spPr>
          <a:xfrm>
            <a:off x="914400" y="2705100"/>
            <a:ext cx="16383000" cy="4616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4">
            <a:extLst>
              <a:ext uri="{FF2B5EF4-FFF2-40B4-BE49-F238E27FC236}">
                <a16:creationId xmlns:a16="http://schemas.microsoft.com/office/drawing/2014/main" id="{897F9997-3549-AEB4-AF48-1A4FFEF0DAD3}"/>
              </a:ext>
            </a:extLst>
          </p:cNvPr>
          <p:cNvSpPr txBox="1"/>
          <p:nvPr/>
        </p:nvSpPr>
        <p:spPr>
          <a:xfrm>
            <a:off x="914400" y="1886600"/>
            <a:ext cx="16383000" cy="7752700"/>
          </a:xfrm>
          <a:prstGeom prst="rect">
            <a:avLst/>
          </a:prstGeom>
        </p:spPr>
        <p:txBody>
          <a:bodyPr wrap="square" lIns="0" tIns="0" rIns="0" bIns="0" rtlCol="0" anchor="t">
            <a:spAutoFit/>
          </a:bodyPr>
          <a:lstStyle/>
          <a:p>
            <a:pPr algn="just">
              <a:lnSpc>
                <a:spcPct val="110000"/>
              </a:lnSpc>
              <a:spcAft>
                <a:spcPts val="1800"/>
              </a:spcAf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Incel, MGTOW, Chad et Stacy, PUA… Le vocabulaire des masculinismes décrypté</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Marlène Thomas Decreusefond,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Libération</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algn="just">
              <a:lnSpc>
                <a:spcPct val="110000"/>
              </a:lnSpc>
              <a:spcAft>
                <a:spcPts val="1800"/>
              </a:spcAft>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Inscription du non-consentement dans la définition pénale du viol</a:t>
            </a:r>
            <a:r>
              <a:rPr lang="fr-FR" sz="2800" dirty="0">
                <a:solidFill>
                  <a:prstClr val="white"/>
                </a:solidFill>
                <a:latin typeface="Glacial Indifference" panose="020B0604020202020204" charset="0"/>
              </a:rPr>
              <a:t> », site du Ministère chargé de l’Egalité entre les Femmes et les Hommes.</a:t>
            </a: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algn="just">
              <a:lnSpc>
                <a:spcPct val="110000"/>
              </a:lnSpc>
              <a:spcAft>
                <a:spcPts val="1800"/>
              </a:spcAft>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Le non-consentement entre dans la définition pénale du viol</a:t>
            </a:r>
            <a:r>
              <a:rPr lang="fr-FR" sz="2800" dirty="0">
                <a:solidFill>
                  <a:prstClr val="white"/>
                </a:solidFill>
                <a:latin typeface="Glacial Indifference" panose="020B0604020202020204" charset="0"/>
              </a:rPr>
              <a:t> », site officiel du Gouvernement.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"Le masculinisme est un enjeu de sécurité nationale" : le Haut Conseil à l’égalité tire la sonnette d’alarme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Marlène Thomas Decreusefond,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Libération</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"Les femmes paieront" : enquête sur l’incel Timoty G., premier masculiniste visé par une procédure terroriste en France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Gurvan Kristanadjaja</a:t>
            </a:r>
            <a:r>
              <a:rPr lang="fr-FR" sz="2800" dirty="0">
                <a:solidFill>
                  <a:prstClr val="white"/>
                </a:solidFill>
                <a:latin typeface="Glacial Indifference" panose="020B0604020202020204" charset="0"/>
              </a:rPr>
              <a:t> et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Marlène Thomas Decreusefond,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Libération</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7">
                  <a:extLst>
                    <a:ext uri="{A12FA001-AC4F-418D-AE19-62706E023703}">
                      <ahyp:hlinkClr xmlns:ahyp="http://schemas.microsoft.com/office/drawing/2018/hyperlinkcolor" val="tx"/>
                    </a:ext>
                  </a:extLst>
                </a:hlinkClick>
              </a:rPr>
              <a:t>Non, le masculinisme n’est pas le pendant du féminisme</a:t>
            </a:r>
            <a:r>
              <a:rPr lang="fr-FR" sz="2800" dirty="0">
                <a:solidFill>
                  <a:prstClr val="white"/>
                </a:solidFill>
                <a:latin typeface="Glacial Indifference" panose="020B0604020202020204" charset="0"/>
              </a:rPr>
              <a:t> », tribune, </a:t>
            </a:r>
            <a:r>
              <a:rPr lang="fr-FR" sz="2800" i="1" dirty="0">
                <a:solidFill>
                  <a:prstClr val="white"/>
                </a:solidFill>
                <a:latin typeface="Glacial Indifference" panose="020B0604020202020204" charset="0"/>
              </a:rPr>
              <a:t>Libération</a:t>
            </a:r>
            <a:r>
              <a:rPr lang="fr-FR" sz="2800" dirty="0">
                <a:solidFill>
                  <a:prstClr val="white"/>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8">
                  <a:extLst>
                    <a:ext uri="{A12FA001-AC4F-418D-AE19-62706E023703}">
                      <ahyp:hlinkClr xmlns:ahyp="http://schemas.microsoft.com/office/drawing/2018/hyperlinkcolor" val="tx"/>
                    </a:ext>
                  </a:extLst>
                </a:hlinkClick>
              </a:rPr>
              <a:t>Sexisme en France : ce que révèle le rapport 2026 du Haut Conseil à l’égalité</a:t>
            </a:r>
            <a:r>
              <a:rPr lang="fr-FR" sz="2800" dirty="0">
                <a:solidFill>
                  <a:prstClr val="white"/>
                </a:solidFill>
                <a:latin typeface="Glacial Indifference" panose="020B0604020202020204" charset="0"/>
              </a:rPr>
              <a:t> », site officiel du Gouvernement.</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9">
                  <a:extLst>
                    <a:ext uri="{A12FA001-AC4F-418D-AE19-62706E023703}">
                      <ahyp:hlinkClr xmlns:ahyp="http://schemas.microsoft.com/office/drawing/2018/hyperlinkcolor" val="tx"/>
                    </a:ext>
                  </a:extLst>
                </a:hlinkClick>
              </a:rPr>
              <a:t>Sexisme : quelles pistes pour mieux lutter contre la menace masculiniste ?</a:t>
            </a:r>
            <a:r>
              <a:rPr lang="fr-FR" sz="2800" dirty="0">
                <a:solidFill>
                  <a:prstClr val="white"/>
                </a:solidFill>
                <a:latin typeface="Glacial Indifference" panose="020B0604020202020204" charset="0"/>
              </a:rPr>
              <a:t> », </a:t>
            </a:r>
            <a:r>
              <a:rPr lang="fr-FR" sz="2800" i="1" dirty="0">
                <a:solidFill>
                  <a:prstClr val="white"/>
                </a:solidFill>
                <a:latin typeface="Glacial Indifference" panose="020B0604020202020204" charset="0"/>
              </a:rPr>
              <a:t>Vie publique</a:t>
            </a:r>
            <a:r>
              <a:rPr lang="fr-FR" sz="2800" dirty="0">
                <a:solidFill>
                  <a:prstClr val="white"/>
                </a:solidFill>
                <a:latin typeface="Glacial Indifference" panose="020B0604020202020204" charset="0"/>
              </a:rPr>
              <a:t>.</a:t>
            </a:r>
          </a:p>
        </p:txBody>
      </p:sp>
    </p:spTree>
    <p:extLst>
      <p:ext uri="{BB962C8B-B14F-4D97-AF65-F5344CB8AC3E}">
        <p14:creationId xmlns:p14="http://schemas.microsoft.com/office/powerpoint/2010/main" val="2715020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12726</TotalTime>
  <Words>13738</Words>
  <Application>Microsoft Office PowerPoint</Application>
  <PresentationFormat>Personalizzato</PresentationFormat>
  <Paragraphs>544</Paragraphs>
  <Slides>92</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92</vt:i4>
      </vt:variant>
    </vt:vector>
  </HeadingPairs>
  <TitlesOfParts>
    <vt:vector size="97" baseType="lpstr">
      <vt:lpstr>Glacial Indifference</vt:lpstr>
      <vt:lpstr>Arial</vt:lpstr>
      <vt:lpstr>Calibri</vt:lpstr>
      <vt:lpstr>Aptos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250</cp:revision>
  <cp:lastPrinted>2024-05-03T21:18:43Z</cp:lastPrinted>
  <dcterms:created xsi:type="dcterms:W3CDTF">2006-08-16T00:00:00Z</dcterms:created>
  <dcterms:modified xsi:type="dcterms:W3CDTF">2026-04-28T14:03:35Z</dcterms:modified>
  <dc:identifier>DAF61MJ3Tn8</dc:identifier>
</cp:coreProperties>
</file>