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448" r:id="rId2"/>
    <p:sldId id="1117" r:id="rId3"/>
    <p:sldId id="1118" r:id="rId4"/>
    <p:sldId id="1119" r:id="rId5"/>
    <p:sldId id="1116" r:id="rId6"/>
    <p:sldId id="1127" r:id="rId7"/>
    <p:sldId id="1192" r:id="rId8"/>
    <p:sldId id="1128" r:id="rId9"/>
    <p:sldId id="1120" r:id="rId10"/>
    <p:sldId id="1121" r:id="rId11"/>
    <p:sldId id="1123" r:id="rId12"/>
    <p:sldId id="1122" r:id="rId13"/>
    <p:sldId id="1004" r:id="rId14"/>
    <p:sldId id="1005" r:id="rId15"/>
    <p:sldId id="1026" r:id="rId16"/>
    <p:sldId id="1024" r:id="rId17"/>
    <p:sldId id="1124" r:id="rId18"/>
    <p:sldId id="1125" r:id="rId19"/>
    <p:sldId id="1002" r:id="rId20"/>
    <p:sldId id="904" r:id="rId21"/>
    <p:sldId id="1126" r:id="rId22"/>
    <p:sldId id="1033" r:id="rId23"/>
    <p:sldId id="1071" r:id="rId24"/>
    <p:sldId id="1028" r:id="rId25"/>
    <p:sldId id="1144" r:id="rId26"/>
    <p:sldId id="1048" r:id="rId27"/>
    <p:sldId id="1130" r:id="rId28"/>
    <p:sldId id="1047" r:id="rId29"/>
    <p:sldId id="1101" r:id="rId30"/>
    <p:sldId id="1185" r:id="rId31"/>
    <p:sldId id="1076" r:id="rId32"/>
    <p:sldId id="1186" r:id="rId33"/>
    <p:sldId id="1100" r:id="rId34"/>
    <p:sldId id="1196" r:id="rId35"/>
    <p:sldId id="1187" r:id="rId36"/>
    <p:sldId id="1188" r:id="rId37"/>
    <p:sldId id="1088" r:id="rId38"/>
    <p:sldId id="1091" r:id="rId39"/>
    <p:sldId id="1092" r:id="rId40"/>
    <p:sldId id="1094" r:id="rId41"/>
    <p:sldId id="1141" r:id="rId42"/>
    <p:sldId id="1189" r:id="rId43"/>
    <p:sldId id="1105" r:id="rId44"/>
    <p:sldId id="1106" r:id="rId45"/>
    <p:sldId id="1107" r:id="rId46"/>
    <p:sldId id="1197" r:id="rId47"/>
    <p:sldId id="110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berto Tommasini" initials="AT" lastIdx="2" clrIdx="0">
    <p:extLst>
      <p:ext uri="{19B8F6BF-5375-455C-9EA6-DF929625EA0E}">
        <p15:presenceInfo xmlns:p15="http://schemas.microsoft.com/office/powerpoint/2012/main" userId="4ed976f799c97d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505" autoAdjust="0"/>
    <p:restoredTop sz="94980" autoAdjust="0"/>
  </p:normalViewPr>
  <p:slideViewPr>
    <p:cSldViewPr snapToGrid="0">
      <p:cViewPr varScale="1">
        <p:scale>
          <a:sx n="113" d="100"/>
          <a:sy n="113" d="100"/>
        </p:scale>
        <p:origin x="101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ASINI ALBERTO" userId="8c013d22-ceb2-4014-ae73-ac062752c54f" providerId="ADAL" clId="{7B648A43-9DC0-4722-B9CA-0E718B52FA4A}"/>
    <pc:docChg chg="undo custSel addSld delSld modSld">
      <pc:chgData name="TOMMASINI ALBERTO" userId="8c013d22-ceb2-4014-ae73-ac062752c54f" providerId="ADAL" clId="{7B648A43-9DC0-4722-B9CA-0E718B52FA4A}" dt="2026-03-14T00:57:30.805" v="43" actId="478"/>
      <pc:docMkLst>
        <pc:docMk/>
      </pc:docMkLst>
      <pc:sldChg chg="mod modShow">
        <pc:chgData name="TOMMASINI ALBERTO" userId="8c013d22-ceb2-4014-ae73-ac062752c54f" providerId="ADAL" clId="{7B648A43-9DC0-4722-B9CA-0E718B52FA4A}" dt="2026-03-12T22:13:28.831" v="6" actId="729"/>
        <pc:sldMkLst>
          <pc:docMk/>
          <pc:sldMk cId="4235385143" sldId="1028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3758891300" sldId="1076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1685201939" sldId="1088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504056563" sldId="1091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3309890105" sldId="1092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1993907599" sldId="1094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2228360031" sldId="1100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2613768390" sldId="1101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2086083018" sldId="1105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129783222" sldId="1106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3154820395" sldId="1107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952799898" sldId="1109"/>
        </pc:sldMkLst>
      </pc:sldChg>
      <pc:sldChg chg="delSp mod">
        <pc:chgData name="TOMMASINI ALBERTO" userId="8c013d22-ceb2-4014-ae73-ac062752c54f" providerId="ADAL" clId="{7B648A43-9DC0-4722-B9CA-0E718B52FA4A}" dt="2026-03-14T00:57:30.805" v="43" actId="478"/>
        <pc:sldMkLst>
          <pc:docMk/>
          <pc:sldMk cId="2871473515" sldId="1119"/>
        </pc:sldMkLst>
        <pc:spChg chg="del">
          <ac:chgData name="TOMMASINI ALBERTO" userId="8c013d22-ceb2-4014-ae73-ac062752c54f" providerId="ADAL" clId="{7B648A43-9DC0-4722-B9CA-0E718B52FA4A}" dt="2026-03-14T00:57:30.805" v="43" actId="478"/>
          <ac:spMkLst>
            <pc:docMk/>
            <pc:sldMk cId="2871473515" sldId="1119"/>
            <ac:spMk id="4" creationId="{853D8499-D7BC-D481-CF42-A228BA8A3EC8}"/>
          </ac:spMkLst>
        </pc:spChg>
        <pc:spChg chg="del">
          <ac:chgData name="TOMMASINI ALBERTO" userId="8c013d22-ceb2-4014-ae73-ac062752c54f" providerId="ADAL" clId="{7B648A43-9DC0-4722-B9CA-0E718B52FA4A}" dt="2026-03-14T00:57:28.758" v="42" actId="478"/>
          <ac:spMkLst>
            <pc:docMk/>
            <pc:sldMk cId="2871473515" sldId="1119"/>
            <ac:spMk id="5" creationId="{9ECFD9D1-DD1B-9926-3DCF-692B851B2F4F}"/>
          </ac:spMkLst>
        </pc:spChg>
      </pc:sldChg>
      <pc:sldChg chg="add del">
        <pc:chgData name="TOMMASINI ALBERTO" userId="8c013d22-ceb2-4014-ae73-ac062752c54f" providerId="ADAL" clId="{7B648A43-9DC0-4722-B9CA-0E718B52FA4A}" dt="2026-03-12T22:15:35.172" v="41" actId="47"/>
        <pc:sldMkLst>
          <pc:docMk/>
          <pc:sldMk cId="1249388256" sldId="1141"/>
        </pc:sldMkLst>
      </pc:sldChg>
      <pc:sldChg chg="add del">
        <pc:chgData name="TOMMASINI ALBERTO" userId="8c013d22-ceb2-4014-ae73-ac062752c54f" providerId="ADAL" clId="{7B648A43-9DC0-4722-B9CA-0E718B52FA4A}" dt="2026-03-12T22:13:47.162" v="11" actId="47"/>
        <pc:sldMkLst>
          <pc:docMk/>
          <pc:sldMk cId="646922670" sldId="1144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3272436581" sldId="1149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3477686855" sldId="1185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435413942" sldId="1186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1781082093" sldId="1187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1579648682" sldId="1188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3155047778" sldId="1189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413740080" sldId="1196"/>
        </pc:sldMkLst>
      </pc:sldChg>
      <pc:sldChg chg="add">
        <pc:chgData name="TOMMASINI ALBERTO" userId="8c013d22-ceb2-4014-ae73-ac062752c54f" providerId="ADAL" clId="{7B648A43-9DC0-4722-B9CA-0E718B52FA4A}" dt="2026-03-12T22:12:52.737" v="4"/>
        <pc:sldMkLst>
          <pc:docMk/>
          <pc:sldMk cId="3484836334" sldId="1197"/>
        </pc:sldMkLst>
      </pc:sldChg>
    </pc:docChg>
  </pc:docChgLst>
  <pc:docChgLst>
    <pc:chgData name="TOMMASINI ALBERTO" userId="8c013d22-ceb2-4014-ae73-ac062752c54f" providerId="ADAL" clId="{FFEC56FB-C4B4-4ECA-BBA1-40D40875A65C}"/>
    <pc:docChg chg="delSld">
      <pc:chgData name="TOMMASINI ALBERTO" userId="8c013d22-ceb2-4014-ae73-ac062752c54f" providerId="ADAL" clId="{FFEC56FB-C4B4-4ECA-BBA1-40D40875A65C}" dt="2026-03-15T19:00:11.139" v="1" actId="47"/>
      <pc:docMkLst>
        <pc:docMk/>
      </pc:docMkLst>
      <pc:sldChg chg="del">
        <pc:chgData name="TOMMASINI ALBERTO" userId="8c013d22-ceb2-4014-ae73-ac062752c54f" providerId="ADAL" clId="{FFEC56FB-C4B4-4ECA-BBA1-40D40875A65C}" dt="2026-03-15T18:59:40.924" v="0" actId="47"/>
        <pc:sldMkLst>
          <pc:docMk/>
          <pc:sldMk cId="1529317542" sldId="1140"/>
        </pc:sldMkLst>
      </pc:sldChg>
      <pc:sldChg chg="del">
        <pc:chgData name="TOMMASINI ALBERTO" userId="8c013d22-ceb2-4014-ae73-ac062752c54f" providerId="ADAL" clId="{FFEC56FB-C4B4-4ECA-BBA1-40D40875A65C}" dt="2026-03-15T19:00:11.139" v="1" actId="47"/>
        <pc:sldMkLst>
          <pc:docMk/>
          <pc:sldMk cId="3272436581" sldId="11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B457C-BFDD-48CD-8ECD-CBDDBC2D4E1E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D3972-1BAF-4870-8D69-05E9CA4EEE3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6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 tessuto necrotico e/o devitalizzato;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6D3972-1BAF-4870-8D69-05E9CA4EEE3F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04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Earlysplit</a:t>
            </a:r>
            <a:r>
              <a:rPr lang="it-IT" dirty="0"/>
              <a:t> </a:t>
            </a:r>
            <a:r>
              <a:rPr lang="it-IT" dirty="0" err="1"/>
              <a:t>thicknessskingrafting</a:t>
            </a:r>
            <a:r>
              <a:rPr lang="it-IT" dirty="0"/>
              <a:t>(STSG)</a:t>
            </a:r>
            <a:r>
              <a:rPr lang="it-IT" dirty="0" err="1"/>
              <a:t>wasusedinthreeofthechildren,duetodeepburnswithno</a:t>
            </a:r>
            <a:r>
              <a:rPr lang="it-IT" dirty="0"/>
              <a:t> chanceofspontaneoushealing,asassessedafterenzymaticdebridement.Theskingrafting </a:t>
            </a:r>
            <a:r>
              <a:rPr lang="it-IT" dirty="0" err="1"/>
              <a:t>wasperformedthedayaftertheNexobrid®application</a:t>
            </a:r>
            <a:r>
              <a:rPr lang="it-IT" dirty="0"/>
              <a:t>. </a:t>
            </a:r>
            <a:r>
              <a:rPr lang="it-IT" dirty="0" err="1"/>
              <a:t>Intheotherninepatients,various</a:t>
            </a:r>
            <a:r>
              <a:rPr lang="it-IT" dirty="0"/>
              <a:t> typesofspecialistdressingswereusedinthepostenzymaticdebridementwoundcare,to </a:t>
            </a:r>
            <a:r>
              <a:rPr lang="it-IT" dirty="0" err="1"/>
              <a:t>promoteepithelialization.Weusedsyntheticskinsubstitute</a:t>
            </a:r>
            <a:r>
              <a:rPr lang="it-IT" dirty="0"/>
              <a:t>(</a:t>
            </a:r>
            <a:r>
              <a:rPr lang="it-IT" dirty="0" err="1"/>
              <a:t>Suprathel</a:t>
            </a:r>
            <a:r>
              <a:rPr lang="it-IT" dirty="0"/>
              <a:t>®),</a:t>
            </a:r>
            <a:r>
              <a:rPr lang="it-IT" dirty="0" err="1"/>
              <a:t>paraffintullegras</a:t>
            </a:r>
            <a:r>
              <a:rPr lang="it-IT" dirty="0"/>
              <a:t> </a:t>
            </a:r>
            <a:r>
              <a:rPr lang="it-IT" dirty="0" err="1"/>
              <a:t>dressing</a:t>
            </a:r>
            <a:r>
              <a:rPr lang="it-IT" dirty="0"/>
              <a:t>(</a:t>
            </a:r>
            <a:r>
              <a:rPr lang="it-IT" dirty="0" err="1"/>
              <a:t>Jelonet</a:t>
            </a:r>
            <a:r>
              <a:rPr lang="it-IT" dirty="0"/>
              <a:t>®),</a:t>
            </a:r>
            <a:r>
              <a:rPr lang="it-IT" dirty="0" err="1"/>
              <a:t>woundgelwithpolyhexamethylenebiguanideandbetaine</a:t>
            </a:r>
            <a:r>
              <a:rPr lang="it-IT" dirty="0"/>
              <a:t>(</a:t>
            </a:r>
            <a:r>
              <a:rPr lang="it-IT" dirty="0" err="1"/>
              <a:t>Prontosan</a:t>
            </a:r>
            <a:r>
              <a:rPr lang="it-IT" dirty="0"/>
              <a:t>® Gel)</a:t>
            </a:r>
            <a:r>
              <a:rPr lang="it-IT" dirty="0" err="1"/>
              <a:t>andsiliconenetdressings</a:t>
            </a:r>
            <a:r>
              <a:rPr lang="it-IT" dirty="0"/>
              <a:t>(</a:t>
            </a:r>
            <a:r>
              <a:rPr lang="it-IT" dirty="0" err="1"/>
              <a:t>Mepithel</a:t>
            </a:r>
            <a:r>
              <a:rPr lang="it-IT" dirty="0"/>
              <a:t>®), </a:t>
            </a:r>
            <a:r>
              <a:rPr lang="it-IT" dirty="0" err="1"/>
              <a:t>invariousconfigurations</a:t>
            </a:r>
            <a:r>
              <a:rPr lang="it-IT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6D3972-1BAF-4870-8D69-05E9CA4EEE3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507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0340D-EBD2-253C-B3FD-79BCA2532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5602DEC2-BB54-D8D8-9B6A-5F6E50556C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A02320-7C4B-4A4A-9C8B-88D2EA26B9C9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/>
              <a:t>19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2226" name="Rectangle 7">
            <a:extLst>
              <a:ext uri="{FF2B5EF4-FFF2-40B4-BE49-F238E27FC236}">
                <a16:creationId xmlns:a16="http://schemas.microsoft.com/office/drawing/2014/main" id="{20E65A12-7F7A-C7EA-66D5-657228CE712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92D2782B-2D6C-49EE-9B5A-A42B618A6351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 algn="r"/>
              <a:t>19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30DDBCD6-7E74-83DC-4C38-B01FAE2538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74385131-1D02-16B5-1458-13EB4A033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94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262C-ED3E-4EB6-B9A1-516817463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D5C9D-94F2-49DD-8409-FB4B44BFE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CC023-129F-4845-9131-E47BE8DF6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7A9CE-7F25-44FD-A150-3886F1F32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15EA3-A78B-48C5-9AE5-07E89C151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12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E883-27EA-4FF9-94D5-07DC3A9B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DB27E-8C75-4427-B14A-0C38206CC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9C496-B303-4C35-B5A0-AE71F3C9D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1E00C-9266-4F41-8D5F-95511E4B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7CA02-3611-420B-B740-1C49477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34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2C1974-1395-4428-AFFB-655813308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AE611-3F67-43F3-A0FE-26A8BC00C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18EED-6A96-496D-BFA6-2798597D8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DB7A5-10B5-4636-AADD-42DFC9F6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F7D10-AFC2-45B0-A47F-5377F977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83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007CE-A28A-4E76-9F3C-7B3AADCF5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5453A-0BEE-4AE8-978E-24F4A504B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A8DD-C761-49D4-B1D3-985E1379F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9EEB0-5914-42FE-BEDE-D23D15CB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5610E-8056-4812-9150-CE5B57B1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33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0304-FE3D-4242-B10C-8C9B98D3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F44C9-B021-4053-AA20-444AA16EB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60809-C831-4F47-AB61-E860EA06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729C5-844C-46D0-9015-C745A02BF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71FB0-2077-49A9-A79D-9082FCEE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68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27F3-E3A2-488E-B15A-297605AD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5127A-93C7-4936-8CFD-85AEC241B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6582F-03D9-452C-8FFC-57DE3427D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BB572-B33A-4ED1-902A-D7C67A37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D17F3-64B8-424A-BA89-8713CD627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4BBA0-B489-40A7-885A-DD20B8FA7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239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026D2-84FA-4039-83A0-7598E705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CB3B6-A693-47E1-AE44-11FB21B5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C975F-C2D5-4CD3-B17F-25F0123AD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1673-D909-4CE2-9882-FE0012E1D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00C96-F6D0-4EBB-A67F-AAE46E818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0ADCCB-25DE-4826-8E6A-FEFFC82A2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49DDEB-8500-49C2-9328-1A918CD2E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88531-5FA5-455D-A8E0-A078BEAB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2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82A57-44B7-47F8-8E5F-5F145D9D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3E17E-96DC-4F76-8DA7-5A69EF620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C667A-0EF9-456A-A353-549360FC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D2AE2-9DD0-4FB7-BB72-A21D3A8A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204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3EFBD-E07E-4750-BEC1-63B88B5A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6E8B7-9C36-45F4-829B-16D4E241A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8FE94-AE16-4407-83C1-BB2CBCC0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3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E90A-EAEB-4BF3-A283-9EBAE2E69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0DE45-B9EF-4E5F-8DD7-06A1A976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9F6AF-BF9B-4740-8200-4232E067A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996B4-8126-4DB8-BA4B-B6F6F203C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A8AA5-5492-4051-AACC-903A5557B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FD5A9-05E3-4FEF-AF6C-F221365E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89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41A64-A256-4A0D-BAD5-8F19E8DB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5108C0-8887-4158-ABE6-458FF2CBF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29FE7-FFF0-4446-B6ED-AACE87203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77890-BC79-4DFD-907A-F055FF2C4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84AA8-A2DD-439D-AB01-1745BE0D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12BE5-4667-4A65-9766-DDCF6064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31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C4D6E4-55BA-4759-8E16-84513966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2052D-1DEA-41CE-8F20-4F78A844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6D6B5-728B-402A-8C13-A20A5625D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33E83-5B70-478A-811F-D68EF46544F0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3A8FD-C903-4A89-8E3B-F97652A5E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477CF-C2CB-47D4-AA2B-2815B088D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20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lpersil.wordpress.com/2015/04/02/manzo-allananas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ebooks.it/ricerca-libro/autore/kamal-vinay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098839" y="698951"/>
            <a:ext cx="992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</a:rPr>
              <a:t>PATOLOGIA GENERALE</a:t>
            </a:r>
          </a:p>
        </p:txBody>
      </p:sp>
      <p:pic>
        <p:nvPicPr>
          <p:cNvPr id="6" name="Picture 6" descr="logo burlo_colore">
            <a:extLst>
              <a:ext uri="{FF2B5EF4-FFF2-40B4-BE49-F238E27FC236}">
                <a16:creationId xmlns:a16="http://schemas.microsoft.com/office/drawing/2014/main" id="{19B7DFD1-790C-352F-8B56-504BA01E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3" y="5437819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E7B1A-F206-A51F-84FA-CAA2F672A1B9}"/>
              </a:ext>
            </a:extLst>
          </p:cNvPr>
          <p:cNvSpPr txBox="1"/>
          <p:nvPr/>
        </p:nvSpPr>
        <p:spPr>
          <a:xfrm>
            <a:off x="4716594" y="4495803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Alberto Tommasini</a:t>
            </a:r>
          </a:p>
        </p:txBody>
      </p:sp>
      <p:pic>
        <p:nvPicPr>
          <p:cNvPr id="8" name="Picture 2" descr="Università degli studi di Trieste">
            <a:extLst>
              <a:ext uri="{FF2B5EF4-FFF2-40B4-BE49-F238E27FC236}">
                <a16:creationId xmlns:a16="http://schemas.microsoft.com/office/drawing/2014/main" id="{D57E5811-6619-CEEC-3DEE-86FF48CC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9962E-512C-81F3-867F-47AD19F4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26ACCA-26B7-84E5-A28E-8D566FAFE8C3}"/>
              </a:ext>
            </a:extLst>
          </p:cNvPr>
          <p:cNvCxnSpPr/>
          <p:nvPr/>
        </p:nvCxnSpPr>
        <p:spPr>
          <a:xfrm>
            <a:off x="322259" y="5118249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08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8C3963C-825D-749C-3955-0FDB45A0C288}"/>
              </a:ext>
            </a:extLst>
          </p:cNvPr>
          <p:cNvSpPr txBox="1">
            <a:spLocks noChangeArrowheads="1"/>
          </p:cNvSpPr>
          <p:nvPr/>
        </p:nvSpPr>
        <p:spPr>
          <a:xfrm>
            <a:off x="2068834" y="158152"/>
            <a:ext cx="7788275" cy="765175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Riparazione</a:t>
            </a:r>
            <a:r>
              <a:rPr lang="en-US" alt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danno</a:t>
            </a:r>
            <a:r>
              <a:rPr lang="en-US" alt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tissutale</a:t>
            </a:r>
            <a:endParaRPr lang="en-US" alt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0FEE8-53E5-FD31-63CE-FF0A48A99B40}"/>
              </a:ext>
            </a:extLst>
          </p:cNvPr>
          <p:cNvSpPr txBox="1"/>
          <p:nvPr/>
        </p:nvSpPr>
        <p:spPr>
          <a:xfrm>
            <a:off x="503694" y="1159745"/>
            <a:ext cx="1091855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Migliori pratiche dalla conoscenza della patologia generale</a:t>
            </a:r>
          </a:p>
          <a:p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/>
              <a:t>Fluidoterapia</a:t>
            </a:r>
            <a:r>
              <a:rPr lang="it-IT" sz="2200" dirty="0"/>
              <a:t> standardizzata e uso precoce antibiotici sistemici/topici riducono shock e sepsi metodo </a:t>
            </a:r>
            <a:r>
              <a:rPr lang="it-IT" sz="2200" dirty="0" err="1"/>
              <a:t>Parkland</a:t>
            </a:r>
            <a:r>
              <a:rPr lang="it-IT" sz="2200" dirty="0"/>
              <a:t>:  </a:t>
            </a:r>
            <a:r>
              <a:rPr lang="en-US" sz="2400" dirty="0"/>
              <a:t>V</a:t>
            </a:r>
            <a:r>
              <a:rPr lang="en-US" sz="2400" baseline="-25000" dirty="0"/>
              <a:t>24h</a:t>
            </a:r>
            <a:r>
              <a:rPr lang="en-US" sz="2400" dirty="0"/>
              <a:t> (mL) = 4 x P x TBSA (%)</a:t>
            </a:r>
            <a:endParaRPr lang="it-IT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/>
              <a:t>Introduzione </a:t>
            </a:r>
            <a:r>
              <a:rPr lang="it-IT" sz="2200" b="1" dirty="0" err="1"/>
              <a:t>early</a:t>
            </a:r>
            <a:r>
              <a:rPr lang="it-IT" sz="2200" b="1" dirty="0"/>
              <a:t> </a:t>
            </a:r>
            <a:r>
              <a:rPr lang="it-IT" sz="2200" b="1" dirty="0" err="1"/>
              <a:t>excision</a:t>
            </a:r>
            <a:r>
              <a:rPr lang="it-IT" sz="2200" b="1" dirty="0"/>
              <a:t>/</a:t>
            </a:r>
            <a:r>
              <a:rPr lang="it-IT" sz="2200" b="1" dirty="0" err="1"/>
              <a:t>grafting</a:t>
            </a:r>
            <a:r>
              <a:rPr lang="it-IT" sz="2200" b="1" dirty="0"/>
              <a:t> </a:t>
            </a:r>
            <a:r>
              <a:rPr lang="it-IT" sz="2200" dirty="0"/>
              <a:t>(rimozione escara entro 48-72h).</a:t>
            </a:r>
            <a:br>
              <a:rPr lang="it-IT" sz="2200" dirty="0"/>
            </a:br>
            <a:endParaRPr lang="it-IT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/>
              <a:t>Miglior supporto nutrizionale (alto proteico/calorico), ventilazione protettiva e protocolli anti-sepsi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/>
              <a:t>Utilizzo di anti-infiammatori mirati per modulare l’eccesso di infiammazione (soprattutto se danno esteso) e passare più rapidamente alla fase rigenerativa</a:t>
            </a:r>
            <a:r>
              <a:rPr lang="it-IT" sz="2000" dirty="0"/>
              <a:t>.​</a:t>
            </a:r>
          </a:p>
        </p:txBody>
      </p:sp>
    </p:spTree>
    <p:extLst>
      <p:ext uri="{BB962C8B-B14F-4D97-AF65-F5344CB8AC3E}">
        <p14:creationId xmlns:p14="http://schemas.microsoft.com/office/powerpoint/2010/main" val="2697592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49044-A4E3-14F2-5522-2DA535F265FA}"/>
              </a:ext>
            </a:extLst>
          </p:cNvPr>
          <p:cNvSpPr txBox="1"/>
          <p:nvPr/>
        </p:nvSpPr>
        <p:spPr>
          <a:xfrm>
            <a:off x="583124" y="1193765"/>
            <a:ext cx="112885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i="0" dirty="0">
                <a:effectLst/>
                <a:latin typeface="fkGroteskNeue"/>
              </a:rPr>
              <a:t>Escara</a:t>
            </a:r>
            <a:r>
              <a:rPr lang="it-IT" sz="2200" b="0" i="0" dirty="0">
                <a:effectLst/>
                <a:latin typeface="fkGroteskNeue"/>
              </a:rPr>
              <a:t> </a:t>
            </a:r>
            <a:endParaRPr lang="it-IT" sz="2200" dirty="0">
              <a:latin typeface="fkGroteskNeue"/>
            </a:endParaRPr>
          </a:p>
          <a:p>
            <a:r>
              <a:rPr lang="it-IT" sz="2200" b="0" i="0" dirty="0">
                <a:effectLst/>
                <a:latin typeface="fkGroteskNeue"/>
              </a:rPr>
              <a:t>tessuto necrotico superficiale rigido e inestensibile che ricopre ustioni profonde (II-III grado), composto da proteine denaturate, </a:t>
            </a:r>
            <a:r>
              <a:rPr lang="it-IT" sz="2200" b="0" i="0" dirty="0" err="1">
                <a:effectLst/>
                <a:latin typeface="fkGroteskNeue"/>
              </a:rPr>
              <a:t>debris</a:t>
            </a:r>
            <a:r>
              <a:rPr lang="it-IT" sz="2200" b="0" i="0" dirty="0">
                <a:effectLst/>
                <a:latin typeface="fkGroteskNeue"/>
              </a:rPr>
              <a:t> cellulari e fibrina, con aspetto </a:t>
            </a:r>
            <a:r>
              <a:rPr lang="it-IT" sz="2200" b="0" i="0" dirty="0" err="1">
                <a:effectLst/>
                <a:latin typeface="fkGroteskNeue"/>
              </a:rPr>
              <a:t>cuoiato</a:t>
            </a:r>
            <a:r>
              <a:rPr lang="it-IT" sz="2200" b="0" i="0" dirty="0">
                <a:effectLst/>
                <a:latin typeface="fkGroteskNeue"/>
              </a:rPr>
              <a:t>/mummificato (bianco-giallastro o nero).</a:t>
            </a:r>
            <a:endParaRPr lang="it-IT" sz="22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2CECCB0-7101-6C80-7184-39A737B0A371}"/>
              </a:ext>
            </a:extLst>
          </p:cNvPr>
          <p:cNvSpPr txBox="1">
            <a:spLocks noChangeArrowheads="1"/>
          </p:cNvSpPr>
          <p:nvPr/>
        </p:nvSpPr>
        <p:spPr>
          <a:xfrm>
            <a:off x="2068834" y="277895"/>
            <a:ext cx="7788275" cy="765175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Che </a:t>
            </a:r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cos’è</a:t>
            </a:r>
            <a:r>
              <a:rPr lang="en-US" alt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un’escara</a:t>
            </a:r>
            <a:r>
              <a:rPr lang="en-US" alt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perché</a:t>
            </a:r>
            <a:r>
              <a:rPr lang="en-US" alt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è </a:t>
            </a:r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pericolosa</a:t>
            </a:r>
            <a:endParaRPr lang="en-US" alt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9609E-7DA1-9AA2-AD17-1E18E6E5D985}"/>
              </a:ext>
            </a:extLst>
          </p:cNvPr>
          <p:cNvSpPr txBox="1"/>
          <p:nvPr/>
        </p:nvSpPr>
        <p:spPr>
          <a:xfrm>
            <a:off x="583124" y="2824196"/>
            <a:ext cx="691805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0" i="0" dirty="0">
                <a:effectLst/>
                <a:latin typeface="fkGroteskNeue"/>
              </a:rPr>
              <a:t>Il calore ustionante (&gt;45-60°C) </a:t>
            </a:r>
            <a:r>
              <a:rPr lang="it-IT" b="1" i="0" dirty="0">
                <a:effectLst/>
                <a:latin typeface="fkGroteskNeue"/>
              </a:rPr>
              <a:t>denatura</a:t>
            </a:r>
            <a:r>
              <a:rPr lang="it-IT" b="0" i="0" dirty="0">
                <a:effectLst/>
                <a:latin typeface="fkGroteskNeue"/>
              </a:rPr>
              <a:t> rapidamente proteine cellulari (albumine, collagene) negli strati epidermici/dermici, causando </a:t>
            </a:r>
            <a:r>
              <a:rPr lang="it-IT" b="1" i="0" dirty="0">
                <a:effectLst/>
                <a:latin typeface="fkGroteskNeue"/>
              </a:rPr>
              <a:t>necrosi coagulativa</a:t>
            </a:r>
            <a:r>
              <a:rPr lang="it-IT" b="0" i="0" dirty="0">
                <a:effectLst/>
                <a:latin typeface="fkGroteskNeue"/>
              </a:rPr>
              <a:t>: le proteine precipitano come un coagulo.​</a:t>
            </a:r>
            <a:br>
              <a:rPr lang="it-IT" b="0" i="0" dirty="0">
                <a:effectLst/>
                <a:latin typeface="fkGroteskNeue"/>
              </a:rPr>
            </a:br>
            <a:r>
              <a:rPr lang="it-IT" b="0" i="0" dirty="0">
                <a:effectLst/>
                <a:latin typeface="fkGroteskNeue"/>
              </a:rPr>
              <a:t>La vasocostrizione locale blocca la perfusione, i trombociti aggregano e formano trombi microvascolari, trasformando il tessuto vivo in una barriera dura (escara) entro 24-48h.​</a:t>
            </a:r>
          </a:p>
          <a:p>
            <a:pPr algn="l">
              <a:buNone/>
            </a:pPr>
            <a:br>
              <a:rPr lang="it-IT" b="0" i="0" dirty="0">
                <a:effectLst/>
                <a:latin typeface="fkGroteskNeue"/>
              </a:rPr>
            </a:br>
            <a:r>
              <a:rPr lang="it-IT" b="0" i="0" dirty="0">
                <a:effectLst/>
                <a:latin typeface="fkGroteskNeue"/>
              </a:rPr>
              <a:t>Può comprime i sottostanti tessuti edematosi, rischiando </a:t>
            </a:r>
            <a:r>
              <a:rPr lang="it-IT" b="1" i="0" dirty="0">
                <a:effectLst/>
                <a:latin typeface="fkGroteskNeue"/>
              </a:rPr>
              <a:t>ischemia</a:t>
            </a:r>
          </a:p>
          <a:p>
            <a:pPr algn="l">
              <a:buNone/>
            </a:pPr>
            <a:r>
              <a:rPr lang="it-IT" b="0" i="0" dirty="0">
                <a:effectLst/>
                <a:latin typeface="fkGroteskNeue"/>
              </a:rPr>
              <a:t>L’escara è di solito </a:t>
            </a:r>
            <a:r>
              <a:rPr lang="it-IT" b="1" i="0" dirty="0">
                <a:effectLst/>
                <a:latin typeface="fkGroteskNeue"/>
              </a:rPr>
              <a:t>circondata da un’area di stasi a suo volta confinante con un’area di iperemia e infiammazione</a:t>
            </a:r>
          </a:p>
          <a:p>
            <a:pPr algn="l">
              <a:buNone/>
            </a:pPr>
            <a:endParaRPr lang="it-IT" b="0" i="0" dirty="0">
              <a:effectLst/>
              <a:latin typeface="fkGroteskNeue"/>
            </a:endParaRPr>
          </a:p>
          <a:p>
            <a:pPr algn="l">
              <a:buNone/>
            </a:pPr>
            <a:r>
              <a:rPr lang="it-IT" b="0" i="0" dirty="0">
                <a:effectLst/>
                <a:latin typeface="fkGroteskNeue"/>
              </a:rPr>
              <a:t>Rimuovere chirurgicamente per prevenire sepsi e permettere innesto cutaneo.​</a:t>
            </a:r>
          </a:p>
        </p:txBody>
      </p:sp>
      <p:pic>
        <p:nvPicPr>
          <p:cNvPr id="8" name="Picture 7" descr="A close up of a wound&#10;&#10;AI-generated content may be incorrect.">
            <a:extLst>
              <a:ext uri="{FF2B5EF4-FFF2-40B4-BE49-F238E27FC236}">
                <a16:creationId xmlns:a16="http://schemas.microsoft.com/office/drawing/2014/main" id="{CBA81417-21D8-A90E-1218-7AE544798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642" y="2760888"/>
            <a:ext cx="3552348" cy="34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01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E78DEA-ED5C-B73B-83CE-7D0CBCAD27FC}"/>
              </a:ext>
            </a:extLst>
          </p:cNvPr>
          <p:cNvSpPr txBox="1"/>
          <p:nvPr/>
        </p:nvSpPr>
        <p:spPr>
          <a:xfrm>
            <a:off x="390040" y="505122"/>
            <a:ext cx="11244020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200" b="0" i="0" dirty="0">
                <a:effectLst/>
                <a:latin typeface="fkGroteskNeue"/>
              </a:rPr>
              <a:t>Il tessuto necrotico blocca la guarigione, ostacola migrazione cellulare, favorisce infezioni e biofilm, e perpetua l'infiammazione cronica. </a:t>
            </a:r>
          </a:p>
          <a:p>
            <a:pPr algn="l">
              <a:buNone/>
            </a:pPr>
            <a:endParaRPr lang="it-IT" sz="2200" b="0" i="0" dirty="0">
              <a:effectLst/>
              <a:latin typeface="fkGrotesk"/>
            </a:endParaRPr>
          </a:p>
          <a:p>
            <a:pPr algn="l">
              <a:buNone/>
            </a:pPr>
            <a:r>
              <a:rPr lang="it-IT" sz="2200" b="0" i="0" dirty="0">
                <a:effectLst/>
                <a:latin typeface="fkGroteskNeue"/>
              </a:rPr>
              <a:t>Nelle ferite acute (traumi, ustioni), la necrosi coagulativa da ischemia o calore porta a: </a:t>
            </a:r>
          </a:p>
          <a:p>
            <a:r>
              <a:rPr lang="it-IT" sz="2200" b="1" i="0" dirty="0">
                <a:effectLst/>
                <a:latin typeface="fkGroteskNeue"/>
              </a:rPr>
              <a:t>Escare</a:t>
            </a:r>
            <a:r>
              <a:rPr lang="it-IT" sz="2200" b="0" i="0" dirty="0">
                <a:effectLst/>
                <a:latin typeface="fkGroteskNeue"/>
              </a:rPr>
              <a:t>: </a:t>
            </a:r>
            <a:r>
              <a:rPr lang="it-IT" sz="2200" dirty="0"/>
              <a:t>Crosta dura, secca e nera di tessuto necrotico coagulato</a:t>
            </a:r>
            <a:endParaRPr lang="it-IT" sz="2200" b="0" i="0" dirty="0">
              <a:effectLst/>
              <a:latin typeface="fkGroteskNeue"/>
            </a:endParaRPr>
          </a:p>
          <a:p>
            <a:r>
              <a:rPr lang="it-IT" sz="2200" b="1" dirty="0">
                <a:latin typeface="fkGroteskNeue"/>
              </a:rPr>
              <a:t>S</a:t>
            </a:r>
            <a:r>
              <a:rPr lang="it-IT" sz="2200" b="1" i="0" dirty="0">
                <a:effectLst/>
                <a:latin typeface="fkGroteskNeue"/>
              </a:rPr>
              <a:t>lough</a:t>
            </a:r>
            <a:r>
              <a:rPr lang="it-IT" sz="2200" dirty="0">
                <a:latin typeface="fkGroteskNeue"/>
              </a:rPr>
              <a:t>: </a:t>
            </a:r>
            <a:r>
              <a:rPr lang="it-IT" sz="2200" dirty="0"/>
              <a:t>Tessuto giallo/bianco, umido e filamentoso, meno aderente, comune in ulcere croniche</a:t>
            </a:r>
          </a:p>
          <a:p>
            <a:r>
              <a:rPr lang="it-IT" sz="2200" dirty="0"/>
              <a:t>Entrambi sono </a:t>
            </a:r>
            <a:r>
              <a:rPr lang="it-IT" sz="2200" u="sng" dirty="0"/>
              <a:t>devitalizzati</a:t>
            </a:r>
            <a:r>
              <a:rPr lang="it-IT" sz="2200" dirty="0"/>
              <a:t> e formano una barriera impermeabile sopra il letto della ferita</a:t>
            </a:r>
            <a:endParaRPr lang="it-IT" sz="2200" b="0" i="0" dirty="0">
              <a:effectLst/>
              <a:latin typeface="fkGroteskNeue"/>
            </a:endParaRPr>
          </a:p>
          <a:p>
            <a:endParaRPr lang="it-IT" sz="2200" dirty="0">
              <a:latin typeface="fkGroteskNeue"/>
            </a:endParaRPr>
          </a:p>
          <a:p>
            <a:r>
              <a:rPr lang="it-IT" sz="2200" b="0" i="0" dirty="0">
                <a:effectLst/>
                <a:latin typeface="fkGroteskNeue"/>
              </a:rPr>
              <a:t>Tessuto devitalizzato stimola enzimi distruttivi (proteasi) che degradano fattori di crescita (TGF-β, VEGF) e matrice, impedendo angiogenesi e </a:t>
            </a:r>
            <a:r>
              <a:rPr lang="it-IT" sz="2200" b="0" i="0" dirty="0" err="1">
                <a:effectLst/>
                <a:latin typeface="fkGroteskNeue"/>
              </a:rPr>
              <a:t>ri-epitelizzazione</a:t>
            </a:r>
            <a:r>
              <a:rPr lang="it-IT" sz="2200" b="0" i="0" dirty="0">
                <a:effectLst/>
                <a:latin typeface="fkGroteskNeue"/>
              </a:rPr>
              <a:t>. Crea "cuffia fibrinoide" che blocca perfusione e promuove infezione. Al di sotto dell’escara aumentano </a:t>
            </a:r>
            <a:r>
              <a:rPr lang="it-IT" sz="2200" dirty="0"/>
              <a:t>↑ ROS e ↓ difese ospiti</a:t>
            </a:r>
          </a:p>
          <a:p>
            <a:pPr algn="l">
              <a:buNone/>
            </a:pPr>
            <a:r>
              <a:rPr lang="it-IT" sz="2200" b="0" i="0" dirty="0">
                <a:effectLst/>
                <a:latin typeface="fkGroteskNeue"/>
              </a:rPr>
              <a:t> </a:t>
            </a:r>
          </a:p>
          <a:p>
            <a:pPr algn="l">
              <a:buNone/>
            </a:pPr>
            <a:endParaRPr lang="it-IT" sz="2200" dirty="0">
              <a:latin typeface="fkGrotesk"/>
            </a:endParaRPr>
          </a:p>
          <a:p>
            <a:pPr algn="l">
              <a:buNone/>
            </a:pPr>
            <a:r>
              <a:rPr lang="it-IT" sz="2200" b="1" i="0" dirty="0" err="1">
                <a:effectLst/>
                <a:latin typeface="fkGrotesk"/>
              </a:rPr>
              <a:t>Debridement</a:t>
            </a:r>
            <a:endParaRPr lang="it-IT" sz="2200" b="1" i="0" dirty="0">
              <a:effectLst/>
              <a:latin typeface="fkGrotesk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200" b="0" i="0" dirty="0">
                <a:effectLst/>
                <a:latin typeface="fkGroteskNeue"/>
              </a:rPr>
              <a:t>Indicazione primaria: Presenza escare/</a:t>
            </a:r>
            <a:r>
              <a:rPr lang="it-IT" sz="2200" b="0" i="0" dirty="0" err="1">
                <a:effectLst/>
                <a:latin typeface="fkGroteskNeue"/>
              </a:rPr>
              <a:t>slough</a:t>
            </a:r>
            <a:r>
              <a:rPr lang="it-IT" sz="2200" b="0" i="0" dirty="0">
                <a:effectLst/>
                <a:latin typeface="fkGroteskNeue"/>
              </a:rPr>
              <a:t>/biofilm visibile, ritardo guarigione, segni infezione.​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200" b="0" i="0" dirty="0">
                <a:effectLst/>
                <a:latin typeface="fkGroteskNeue"/>
              </a:rPr>
              <a:t>Ustioni: Rimuovere </a:t>
            </a:r>
            <a:r>
              <a:rPr lang="it-IT" sz="2200" dirty="0">
                <a:latin typeface="fkGroteskNeue"/>
              </a:rPr>
              <a:t>le escare</a:t>
            </a:r>
            <a:r>
              <a:rPr lang="it-IT" sz="2200" b="0" i="0" dirty="0">
                <a:effectLst/>
                <a:latin typeface="fkGroteskNeue"/>
              </a:rPr>
              <a:t> entro 4-24h per ridurre perdita proteica e rischio chirurgico.​</a:t>
            </a:r>
          </a:p>
        </p:txBody>
      </p:sp>
    </p:spTree>
    <p:extLst>
      <p:ext uri="{BB962C8B-B14F-4D97-AF65-F5344CB8AC3E}">
        <p14:creationId xmlns:p14="http://schemas.microsoft.com/office/powerpoint/2010/main" val="2101101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3BFB7-2545-EDDD-C0FE-998783AF8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813" y="517644"/>
            <a:ext cx="8020373" cy="3483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DD441-0A02-EB94-8054-56E40F5D4E9C}"/>
              </a:ext>
            </a:extLst>
          </p:cNvPr>
          <p:cNvSpPr txBox="1"/>
          <p:nvPr/>
        </p:nvSpPr>
        <p:spPr>
          <a:xfrm>
            <a:off x="3048740" y="4401364"/>
            <a:ext cx="6094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0" i="0" dirty="0">
                <a:effectLst/>
                <a:latin typeface="fkGroteskNeue"/>
              </a:rPr>
              <a:t>La </a:t>
            </a:r>
            <a:r>
              <a:rPr lang="it-IT" sz="2000" b="1" i="0" dirty="0">
                <a:effectLst/>
                <a:latin typeface="fkGroteskNeue"/>
              </a:rPr>
              <a:t>bromelina</a:t>
            </a:r>
            <a:r>
              <a:rPr lang="it-IT" sz="2000" b="0" i="0" dirty="0">
                <a:effectLst/>
                <a:latin typeface="fkGroteskNeue"/>
              </a:rPr>
              <a:t> induce </a:t>
            </a:r>
            <a:r>
              <a:rPr lang="it-IT" sz="2000" b="1" i="0" dirty="0" err="1">
                <a:effectLst/>
                <a:latin typeface="fkGroteskNeue"/>
              </a:rPr>
              <a:t>escarolisi</a:t>
            </a:r>
            <a:r>
              <a:rPr lang="it-IT" sz="2000" b="1" i="0" dirty="0">
                <a:effectLst/>
                <a:latin typeface="fkGroteskNeue"/>
              </a:rPr>
              <a:t> enzimatica </a:t>
            </a:r>
            <a:r>
              <a:rPr lang="it-IT" sz="2000" b="0" i="0" dirty="0">
                <a:effectLst/>
                <a:latin typeface="fkGroteskNeue"/>
              </a:rPr>
              <a:t>→ scioglie l’escara dell’ustione. Vantaggi principali: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Riduzione delle perdite ematiche.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Miglioramento della sopravvivenza.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Possibilità di operare nelle prime ore dal trauma, invece di attendere 5–7 giorni.</a:t>
            </a:r>
          </a:p>
        </p:txBody>
      </p:sp>
    </p:spTree>
    <p:extLst>
      <p:ext uri="{BB962C8B-B14F-4D97-AF65-F5344CB8AC3E}">
        <p14:creationId xmlns:p14="http://schemas.microsoft.com/office/powerpoint/2010/main" val="2652765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7C798-1CC9-4C99-43FD-864815991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F8969-F536-B304-09F2-A9E963A98E06}"/>
              </a:ext>
            </a:extLst>
          </p:cNvPr>
          <p:cNvSpPr txBox="1"/>
          <p:nvPr/>
        </p:nvSpPr>
        <p:spPr>
          <a:xfrm>
            <a:off x="426203" y="1170123"/>
            <a:ext cx="6925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La </a:t>
            </a:r>
            <a:r>
              <a:rPr lang="it-IT" sz="2000" b="1" dirty="0"/>
              <a:t>bromelina</a:t>
            </a:r>
            <a:r>
              <a:rPr lang="it-IT" sz="2000" dirty="0"/>
              <a:t>, enzima estratto dall'ananas, entra nelle tradizioni culinarie polinesiane dove fette fresche di ananas venivano usate per marinare e ammorbidire la carne, scomponendo le proteine.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D6136-F320-FB94-5482-FFD5C2DFEB1B}"/>
              </a:ext>
            </a:extLst>
          </p:cNvPr>
          <p:cNvSpPr txBox="1"/>
          <p:nvPr/>
        </p:nvSpPr>
        <p:spPr>
          <a:xfrm>
            <a:off x="426203" y="326689"/>
            <a:ext cx="9167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Le popolazioni native amaricane utilizzavano </a:t>
            </a:r>
            <a:r>
              <a:rPr lang="it-IT" sz="2000" b="1" dirty="0"/>
              <a:t>polpa e succo di ananas </a:t>
            </a:r>
            <a:r>
              <a:rPr lang="it-IT" sz="2000" dirty="0"/>
              <a:t>per favorire la digestione, lenire le infiammazioni e facilitare la guarigione di ferite e ustioni.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C393F5-E0AA-82C4-4299-BD532C6BB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791" y="1170123"/>
            <a:ext cx="3435608" cy="468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7F004A-9B6F-4AA3-1063-2AC1A67D417A}"/>
              </a:ext>
            </a:extLst>
          </p:cNvPr>
          <p:cNvSpPr txBox="1"/>
          <p:nvPr/>
        </p:nvSpPr>
        <p:spPr>
          <a:xfrm>
            <a:off x="8773978" y="6301155"/>
            <a:ext cx="26482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hlinkClick r:id="rId3"/>
              </a:rPr>
              <a:t>MANZO ALL’ANANAS | IL PERSIL</a:t>
            </a:r>
            <a:endParaRPr lang="it-IT" sz="1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11D5A7-6833-4108-586C-0E1225260298}"/>
              </a:ext>
            </a:extLst>
          </p:cNvPr>
          <p:cNvSpPr/>
          <p:nvPr/>
        </p:nvSpPr>
        <p:spPr>
          <a:xfrm>
            <a:off x="552858" y="2372334"/>
            <a:ext cx="6333467" cy="4114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A9B75-A2BC-3A4E-4DA6-F745BB3E5F5C}"/>
              </a:ext>
            </a:extLst>
          </p:cNvPr>
          <p:cNvSpPr txBox="1"/>
          <p:nvPr/>
        </p:nvSpPr>
        <p:spPr>
          <a:xfrm>
            <a:off x="672237" y="2784794"/>
            <a:ext cx="60947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/>
              <a:t>Esempio di marinatura con polpa d’ananas.</a:t>
            </a:r>
          </a:p>
          <a:p>
            <a:endParaRPr lang="it-IT" sz="2400" i="1" dirty="0"/>
          </a:p>
          <a:p>
            <a:r>
              <a:rPr lang="it-IT" sz="2400" i="1" dirty="0"/>
              <a:t>1 parte di polpa di ananas</a:t>
            </a:r>
          </a:p>
          <a:p>
            <a:r>
              <a:rPr lang="it-IT" sz="2400" i="1" dirty="0"/>
              <a:t>1 parte di olio di oliva</a:t>
            </a:r>
          </a:p>
          <a:p>
            <a:r>
              <a:rPr lang="it-IT" sz="2400" i="1" dirty="0"/>
              <a:t>½ parte di dolcificante (ad esempio zucchero di canna, crema di riso o miele)</a:t>
            </a:r>
          </a:p>
          <a:p>
            <a:r>
              <a:rPr lang="it-IT" sz="2400" i="1" dirty="0"/>
              <a:t>Sale BBQ o salsa di soia a piacere </a:t>
            </a:r>
          </a:p>
          <a:p>
            <a:r>
              <a:rPr lang="it-IT" sz="2400" i="1" dirty="0"/>
              <a:t>Spezie: Zenzero, Aglio, Paprika dolce, Pepe nero</a:t>
            </a:r>
          </a:p>
          <a:p>
            <a:r>
              <a:rPr lang="it-IT" sz="2400" i="1" dirty="0"/>
              <a:t>Da 10’ a 8 ore a 4-8°C</a:t>
            </a:r>
          </a:p>
        </p:txBody>
      </p:sp>
    </p:spTree>
    <p:extLst>
      <p:ext uri="{BB962C8B-B14F-4D97-AF65-F5344CB8AC3E}">
        <p14:creationId xmlns:p14="http://schemas.microsoft.com/office/powerpoint/2010/main" val="795426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gure 1">
            <a:extLst>
              <a:ext uri="{FF2B5EF4-FFF2-40B4-BE49-F238E27FC236}">
                <a16:creationId xmlns:a16="http://schemas.microsoft.com/office/drawing/2014/main" id="{C55D1E66-2D05-954D-3939-B01AA3AC0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0"/>
            <a:ext cx="8867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950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473CF2-912E-2C7E-B2DF-B9B8C284FBA9}"/>
              </a:ext>
            </a:extLst>
          </p:cNvPr>
          <p:cNvSpPr txBox="1"/>
          <p:nvPr/>
        </p:nvSpPr>
        <p:spPr>
          <a:xfrm>
            <a:off x="685085" y="402123"/>
            <a:ext cx="106829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Metodi di </a:t>
            </a:r>
            <a:r>
              <a:rPr lang="it-IT" sz="2000" b="1" dirty="0" err="1"/>
              <a:t>Debridement</a:t>
            </a:r>
            <a:endParaRPr lang="it-IT" sz="2000" b="1" dirty="0"/>
          </a:p>
          <a:p>
            <a:endParaRPr lang="it-IT" sz="2000" dirty="0"/>
          </a:p>
          <a:p>
            <a:r>
              <a:rPr lang="it-IT" sz="2000" b="1" dirty="0"/>
              <a:t>Chirurgico/traumatico</a:t>
            </a:r>
            <a:r>
              <a:rPr lang="it-IT" sz="2000" dirty="0"/>
              <a:t>: Veloce ma invasivo, doloroso, richiede anestesia e rischia sanguinamento.​</a:t>
            </a:r>
          </a:p>
          <a:p>
            <a:r>
              <a:rPr lang="it-IT" sz="2000" b="1" dirty="0"/>
              <a:t>Meccanico/autolitico</a:t>
            </a:r>
            <a:r>
              <a:rPr lang="it-IT" sz="2000" dirty="0"/>
              <a:t>: Meno invasivo ma lento e rischioso per infezioni.​</a:t>
            </a:r>
          </a:p>
          <a:p>
            <a:r>
              <a:rPr lang="it-IT" sz="2000" b="1" dirty="0"/>
              <a:t>Enzimatico</a:t>
            </a:r>
            <a:r>
              <a:rPr lang="it-IT" sz="2000" dirty="0"/>
              <a:t>: Selettivo, meno doloroso; usa enzimi per digerire solo tessuto morto (es. collagenasi da Clostridium/</a:t>
            </a:r>
            <a:r>
              <a:rPr lang="it-IT" sz="2000" dirty="0" err="1"/>
              <a:t>Vibrio</a:t>
            </a:r>
            <a:r>
              <a:rPr lang="it-IT" sz="2000" dirty="0"/>
              <a:t>, bromelina da ananas).​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4606B7C-E83F-1A71-CD67-DF38390A3E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267426"/>
              </p:ext>
            </p:extLst>
          </p:nvPr>
        </p:nvGraphicFramePr>
        <p:xfrm>
          <a:off x="685085" y="2943515"/>
          <a:ext cx="7544515" cy="2926080"/>
        </p:xfrm>
        <a:graphic>
          <a:graphicData uri="http://schemas.openxmlformats.org/drawingml/2006/table">
            <a:tbl>
              <a:tblPr/>
              <a:tblGrid>
                <a:gridCol w="1474346">
                  <a:extLst>
                    <a:ext uri="{9D8B030D-6E8A-4147-A177-3AD203B41FA5}">
                      <a16:colId xmlns:a16="http://schemas.microsoft.com/office/drawing/2014/main" val="491680933"/>
                    </a:ext>
                  </a:extLst>
                </a:gridCol>
                <a:gridCol w="1560162">
                  <a:extLst>
                    <a:ext uri="{9D8B030D-6E8A-4147-A177-3AD203B41FA5}">
                      <a16:colId xmlns:a16="http://schemas.microsoft.com/office/drawing/2014/main" val="2991222786"/>
                    </a:ext>
                  </a:extLst>
                </a:gridCol>
                <a:gridCol w="1239865">
                  <a:extLst>
                    <a:ext uri="{9D8B030D-6E8A-4147-A177-3AD203B41FA5}">
                      <a16:colId xmlns:a16="http://schemas.microsoft.com/office/drawing/2014/main" val="4119264478"/>
                    </a:ext>
                  </a:extLst>
                </a:gridCol>
                <a:gridCol w="1369017">
                  <a:extLst>
                    <a:ext uri="{9D8B030D-6E8A-4147-A177-3AD203B41FA5}">
                      <a16:colId xmlns:a16="http://schemas.microsoft.com/office/drawing/2014/main" val="140214417"/>
                    </a:ext>
                  </a:extLst>
                </a:gridCol>
                <a:gridCol w="1901125">
                  <a:extLst>
                    <a:ext uri="{9D8B030D-6E8A-4147-A177-3AD203B41FA5}">
                      <a16:colId xmlns:a16="http://schemas.microsoft.com/office/drawing/2014/main" val="7602539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it-IT" sz="2000" b="1" dirty="0">
                          <a:effectLst/>
                        </a:rPr>
                        <a:t>Enzima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6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it-IT" sz="2000" b="1" dirty="0">
                          <a:effectLst/>
                        </a:rPr>
                        <a:t>Velocità </a:t>
                      </a:r>
                      <a:r>
                        <a:rPr lang="it-IT" sz="2000" b="1" dirty="0" err="1">
                          <a:effectLst/>
                        </a:rPr>
                        <a:t>Debridement</a:t>
                      </a:r>
                      <a:endParaRPr lang="it-IT" sz="2000" b="1" dirty="0">
                        <a:effectLst/>
                      </a:endParaRP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B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30B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it-IT" sz="2000" b="1" dirty="0">
                          <a:effectLst/>
                        </a:rPr>
                        <a:t>Selettività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F0B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0B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it-IT" sz="2000" b="1" dirty="0">
                          <a:effectLst/>
                        </a:rPr>
                        <a:t>Applicazioni Principali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it-IT" sz="2000" b="1" dirty="0">
                          <a:effectLst/>
                        </a:rPr>
                        <a:t>Limitazioni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828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b="1" dirty="0">
                          <a:effectLst/>
                        </a:rPr>
                        <a:t>Collagenasi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0B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C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Lenta (settimane)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30B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30B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Buona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B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Ferite croniche, ustioni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dirty="0">
                          <a:effectLst/>
                        </a:rPr>
                        <a:t>Sensibile a pH/temperatura, irritazione cutanea​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438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b="1" dirty="0">
                          <a:effectLst/>
                        </a:rPr>
                        <a:t>Bromelina (BBD)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00C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C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Rapida (giorni)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Alta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0C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Ustioni, VLUs, DFUs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Non per diabete grave​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047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b="1" dirty="0">
                          <a:effectLst/>
                        </a:rPr>
                        <a:t>Papaina-Urea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B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Media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6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0C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Media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dirty="0">
                          <a:effectLst/>
                        </a:rPr>
                        <a:t>Piaghe da pressione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B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dirty="0">
                          <a:effectLst/>
                        </a:rPr>
                        <a:t>Infiammazione eccessiva​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C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4375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5B0D1F2-6EB7-37F7-E1F1-E23635C189A2}"/>
              </a:ext>
            </a:extLst>
          </p:cNvPr>
          <p:cNvSpPr txBox="1"/>
          <p:nvPr/>
        </p:nvSpPr>
        <p:spPr>
          <a:xfrm>
            <a:off x="8454326" y="2943515"/>
            <a:ext cx="32139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0" i="0" dirty="0">
                <a:effectLst/>
                <a:latin typeface="fkGrotesk"/>
              </a:rPr>
              <a:t>Vantaggi e Evidenze Cliniche</a:t>
            </a:r>
          </a:p>
          <a:p>
            <a:pPr algn="l">
              <a:buNone/>
            </a:pPr>
            <a:r>
              <a:rPr lang="it-IT" b="0" i="0" dirty="0">
                <a:effectLst/>
                <a:latin typeface="fkGroteskNeue"/>
              </a:rPr>
              <a:t>BBD riduce tempo </a:t>
            </a:r>
            <a:r>
              <a:rPr lang="it-IT" b="0" i="0" dirty="0" err="1">
                <a:effectLst/>
                <a:latin typeface="fkGroteskNeue"/>
              </a:rPr>
              <a:t>debridement</a:t>
            </a:r>
            <a:r>
              <a:rPr lang="it-IT" b="0" i="0" dirty="0">
                <a:effectLst/>
                <a:latin typeface="fkGroteskNeue"/>
              </a:rPr>
              <a:t> (es. 1 giorno vs. 3.8 in ustioni), biofilm e bisogno di innesti cutanei</a:t>
            </a:r>
          </a:p>
          <a:p>
            <a:pPr algn="l">
              <a:buNone/>
            </a:pPr>
            <a:endParaRPr lang="it-IT" dirty="0">
              <a:latin typeface="fkGroteskNeue"/>
            </a:endParaRPr>
          </a:p>
          <a:p>
            <a:pPr algn="l">
              <a:buNone/>
            </a:pPr>
            <a:r>
              <a:rPr lang="it-IT" b="0" i="0" dirty="0">
                <a:effectLst/>
                <a:latin typeface="fkGroteskNeue"/>
              </a:rPr>
              <a:t>Controlla infiammazione (↓IL-6, TNF-α), bilancia umidità e prepara bordi per guarigione. Ideale per pazienti fragili, riducendo anestesia e costi.​</a:t>
            </a:r>
          </a:p>
        </p:txBody>
      </p:sp>
    </p:spTree>
    <p:extLst>
      <p:ext uri="{BB962C8B-B14F-4D97-AF65-F5344CB8AC3E}">
        <p14:creationId xmlns:p14="http://schemas.microsoft.com/office/powerpoint/2010/main" val="1331640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disease on their chest&#10;&#10;AI-generated content may be incorrect.">
            <a:extLst>
              <a:ext uri="{FF2B5EF4-FFF2-40B4-BE49-F238E27FC236}">
                <a16:creationId xmlns:a16="http://schemas.microsoft.com/office/drawing/2014/main" id="{10FC45AF-5CAC-88BB-D146-9F7D347F1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95" y="1344425"/>
            <a:ext cx="5371539" cy="4425845"/>
          </a:xfrm>
          <a:prstGeom prst="rect">
            <a:avLst/>
          </a:prstGeom>
        </p:spPr>
      </p:pic>
      <p:pic>
        <p:nvPicPr>
          <p:cNvPr id="5" name="Picture 4" descr="A baby wrapped in plastic&#10;&#10;AI-generated content may be incorrect.">
            <a:extLst>
              <a:ext uri="{FF2B5EF4-FFF2-40B4-BE49-F238E27FC236}">
                <a16:creationId xmlns:a16="http://schemas.microsoft.com/office/drawing/2014/main" id="{228BD4CA-2D11-50A7-3210-76495ED14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44425"/>
            <a:ext cx="5462726" cy="4457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379C99-B30A-813F-EF0B-A648790EF001}"/>
              </a:ext>
            </a:extLst>
          </p:cNvPr>
          <p:cNvSpPr txBox="1"/>
          <p:nvPr/>
        </p:nvSpPr>
        <p:spPr>
          <a:xfrm>
            <a:off x="7544816" y="6313788"/>
            <a:ext cx="319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Korzeniowski</a:t>
            </a:r>
            <a:r>
              <a:rPr lang="it-IT" sz="1600" dirty="0"/>
              <a:t>, J </a:t>
            </a:r>
            <a:r>
              <a:rPr lang="it-IT" sz="1600" dirty="0" err="1"/>
              <a:t>Clin</a:t>
            </a:r>
            <a:r>
              <a:rPr lang="it-IT" sz="1600" dirty="0"/>
              <a:t> </a:t>
            </a:r>
            <a:r>
              <a:rPr lang="it-IT" sz="1600" dirty="0" err="1"/>
              <a:t>Med</a:t>
            </a:r>
            <a:r>
              <a:rPr lang="it-IT" sz="1600" dirty="0"/>
              <a:t>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42DAE3-4B81-612C-0D48-C42C14052C8E}"/>
              </a:ext>
            </a:extLst>
          </p:cNvPr>
          <p:cNvSpPr txBox="1"/>
          <p:nvPr/>
        </p:nvSpPr>
        <p:spPr>
          <a:xfrm>
            <a:off x="8185456" y="5585604"/>
            <a:ext cx="12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(bromelina)</a:t>
            </a:r>
          </a:p>
        </p:txBody>
      </p:sp>
    </p:spTree>
    <p:extLst>
      <p:ext uri="{BB962C8B-B14F-4D97-AF65-F5344CB8AC3E}">
        <p14:creationId xmlns:p14="http://schemas.microsoft.com/office/powerpoint/2010/main" val="79847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wound on his back&#10;&#10;AI-generated content may be incorrect.">
            <a:extLst>
              <a:ext uri="{FF2B5EF4-FFF2-40B4-BE49-F238E27FC236}">
                <a16:creationId xmlns:a16="http://schemas.microsoft.com/office/drawing/2014/main" id="{41F0B324-6D0F-7FB8-7A35-076B9A425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79" y="1154097"/>
            <a:ext cx="5762672" cy="4632579"/>
          </a:xfrm>
          <a:prstGeom prst="rect">
            <a:avLst/>
          </a:prstGeom>
        </p:spPr>
      </p:pic>
      <p:pic>
        <p:nvPicPr>
          <p:cNvPr id="5" name="Picture 4" descr="A close-up of a child's chest&#10;&#10;AI-generated content may be incorrect.">
            <a:extLst>
              <a:ext uri="{FF2B5EF4-FFF2-40B4-BE49-F238E27FC236}">
                <a16:creationId xmlns:a16="http://schemas.microsoft.com/office/drawing/2014/main" id="{61CDDFFE-1E88-3FB6-E5EE-1222B2C27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755" y="1154097"/>
            <a:ext cx="5643468" cy="4632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9C4BC8-AFBF-7E52-FF32-157980018031}"/>
              </a:ext>
            </a:extLst>
          </p:cNvPr>
          <p:cNvSpPr txBox="1"/>
          <p:nvPr/>
        </p:nvSpPr>
        <p:spPr>
          <a:xfrm>
            <a:off x="7449519" y="6003010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RIGENERAZIONE</a:t>
            </a:r>
          </a:p>
        </p:txBody>
      </p:sp>
    </p:spTree>
    <p:extLst>
      <p:ext uri="{BB962C8B-B14F-4D97-AF65-F5344CB8AC3E}">
        <p14:creationId xmlns:p14="http://schemas.microsoft.com/office/powerpoint/2010/main" val="360133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A7C0B-70E8-4542-92CF-F07F45887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356645BB-3B5D-4EFA-7BD5-B2336CE1AA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1862" y="192654"/>
            <a:ext cx="7788275" cy="765175"/>
          </a:xfrm>
          <a:ln w="12700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Riparazione</a:t>
            </a:r>
            <a:r>
              <a:rPr lang="en-US" alt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danno</a:t>
            </a:r>
            <a:r>
              <a:rPr lang="en-US" alt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tissutale</a:t>
            </a:r>
            <a:endParaRPr lang="en-US" alt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7235" name="Rectangle 3">
            <a:extLst>
              <a:ext uri="{FF2B5EF4-FFF2-40B4-BE49-F238E27FC236}">
                <a16:creationId xmlns:a16="http://schemas.microsoft.com/office/drawing/2014/main" id="{4495F7F0-8030-DFEF-5251-24EE069CDF6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93850" y="1268413"/>
            <a:ext cx="9074150" cy="3168650"/>
          </a:xfrm>
        </p:spPr>
        <p:txBody>
          <a:bodyPr/>
          <a:lstStyle/>
          <a:p>
            <a:pPr algn="just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principali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modalità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alt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Rigenerazione</a:t>
            </a:r>
            <a:endParaRPr lang="en-US" alt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it-IT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Sostituzione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ADF288-D0C4-EA6C-8C88-664A20C051C4}"/>
              </a:ext>
            </a:extLst>
          </p:cNvPr>
          <p:cNvSpPr txBox="1"/>
          <p:nvPr/>
        </p:nvSpPr>
        <p:spPr>
          <a:xfrm>
            <a:off x="1595439" y="4652963"/>
            <a:ext cx="9001125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0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entrambe le modalità è previsto l’intervento di cellule (soprattutto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macrofagi</a:t>
            </a:r>
            <a:r>
              <a:rPr lang="it-IT" sz="20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fibroblasti</a:t>
            </a:r>
            <a:r>
              <a:rPr lang="it-IT" sz="20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che coordinano la riparazione tramite la produzione e il rilascio di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citochine</a:t>
            </a:r>
            <a:r>
              <a:rPr lang="it-IT" sz="20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fattori di crescita</a:t>
            </a:r>
          </a:p>
        </p:txBody>
      </p:sp>
    </p:spTree>
    <p:extLst>
      <p:ext uri="{BB962C8B-B14F-4D97-AF65-F5344CB8AC3E}">
        <p14:creationId xmlns:p14="http://schemas.microsoft.com/office/powerpoint/2010/main" val="7235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07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C2355D-2407-5579-0401-33D0B6057C33}"/>
              </a:ext>
            </a:extLst>
          </p:cNvPr>
          <p:cNvSpPr txBox="1"/>
          <p:nvPr/>
        </p:nvSpPr>
        <p:spPr>
          <a:xfrm>
            <a:off x="953145" y="843082"/>
            <a:ext cx="1028570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dirty="0">
                <a:solidFill>
                  <a:srgbClr val="0E0E0E"/>
                </a:solidFill>
                <a:effectLst/>
              </a:rPr>
              <a:t>Chi ha detto «Posso andare in gita con la scuola? E i miei amici dove sono?» e in quale circostanza lo ha detto?</a:t>
            </a:r>
          </a:p>
          <a:p>
            <a:endParaRPr lang="it-IT" sz="2400" dirty="0">
              <a:solidFill>
                <a:srgbClr val="0E0E0E"/>
              </a:solidFill>
            </a:endParaRPr>
          </a:p>
          <a:p>
            <a:endParaRPr lang="it-IT" sz="2400" dirty="0">
              <a:solidFill>
                <a:srgbClr val="0E0E0E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E0E0E"/>
                </a:solidFill>
              </a:rPr>
              <a:t>Un membro di una baby gang milanese catturato dalla polizia dopo un incidente automobilistico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 err="1"/>
              <a:t>Jannik</a:t>
            </a:r>
            <a:r>
              <a:rPr lang="it-IT" sz="2400" dirty="0"/>
              <a:t> Sinner quando lasciò la sua Val Pusteria per trasferirsi a Bordighera e frequentare un prestigioso centro per la formazione di giovani tennisti.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/>
              <a:t>Laura Pausini dopo che il suo fidanzatino Marco se ne era andato via con la propria famiglia in un’altra città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/>
              <a:t>Un ragazzo di nome Manfredi appena uscito dal coma in cui era rimasto più di due settimane a seguito del tragico rogo di Capodanno 2025 a Crans-Montana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66044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ED7E7-3ACF-63D6-CE78-296897E67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D16BD028-DCC0-C0BD-B7DE-71741E6E730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55842" y="212161"/>
            <a:ext cx="8229600" cy="863600"/>
          </a:xfrm>
        </p:spPr>
        <p:txBody>
          <a:bodyPr/>
          <a:lstStyle/>
          <a:p>
            <a:r>
              <a:rPr lang="it-IT" altLang="it-IT" sz="4800" dirty="0">
                <a:latin typeface="+mn-lt"/>
                <a:cs typeface="Arial" panose="020B0604020202020204" pitchFamily="34" charset="0"/>
              </a:rPr>
              <a:t>Rigenerazione 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EEBF58F3-1BE7-CACB-1C86-C070F8412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2699" y="1287475"/>
            <a:ext cx="10144353" cy="2370125"/>
          </a:xfrm>
        </p:spPr>
        <p:txBody>
          <a:bodyPr>
            <a:noAutofit/>
          </a:bodyPr>
          <a:lstStyle/>
          <a:p>
            <a:pPr algn="just"/>
            <a:r>
              <a:rPr lang="it-IT" altLang="it-IT" sz="2400" dirty="0">
                <a:latin typeface="fkGroteskNeue"/>
                <a:cs typeface="Arial" panose="020B0604020202020204" pitchFamily="34" charset="0"/>
              </a:rPr>
              <a:t>Si verifica nei </a:t>
            </a:r>
            <a:r>
              <a:rPr lang="it-IT" altLang="it-IT" sz="2400" b="1" dirty="0">
                <a:latin typeface="fkGroteskNeue"/>
                <a:cs typeface="Arial" panose="020B0604020202020204" pitchFamily="34" charset="0"/>
              </a:rPr>
              <a:t>tessuti labili </a:t>
            </a:r>
            <a:r>
              <a:rPr lang="it-IT" altLang="it-IT" sz="2400" dirty="0">
                <a:latin typeface="fkGroteskNeue"/>
                <a:cs typeface="Arial" panose="020B0604020202020204" pitchFamily="34" charset="0"/>
              </a:rPr>
              <a:t>(a divisione continua, epiteli) </a:t>
            </a:r>
            <a:r>
              <a:rPr lang="it-IT" altLang="it-IT" sz="2400" b="1" dirty="0">
                <a:latin typeface="fkGroteskNeue"/>
                <a:cs typeface="Arial" panose="020B0604020202020204" pitchFamily="34" charset="0"/>
              </a:rPr>
              <a:t>e stabili </a:t>
            </a:r>
            <a:r>
              <a:rPr lang="it-IT" altLang="it-IT" sz="2400" dirty="0">
                <a:latin typeface="fkGroteskNeue"/>
                <a:cs typeface="Arial" panose="020B0604020202020204" pitchFamily="34" charset="0"/>
              </a:rPr>
              <a:t>(quiescenti, ma con potenziale replicativo, e.g. epatociti, pneumociti,  epitelio dei tubuli renali, </a:t>
            </a:r>
            <a:r>
              <a:rPr lang="it-IT" sz="2400" dirty="0">
                <a:latin typeface="fkGroteskNeue"/>
              </a:rPr>
              <a:t>muscolatura liscia, fibroblasti, endotelio vascolare, cartilagine e osso</a:t>
            </a:r>
            <a:r>
              <a:rPr lang="it-IT" altLang="it-IT" sz="2400" dirty="0">
                <a:latin typeface="fkGroteskNeue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it-IT" altLang="it-IT" sz="2400" dirty="0">
                <a:latin typeface="fkGroteskNeue"/>
                <a:cs typeface="Arial" panose="020B0604020202020204" pitchFamily="34" charset="0"/>
              </a:rPr>
              <a:t> La lesione tessutale non ha intaccato profondamente il tessuto connettivo di supporto (per es., ferite superficiali che non intaccano la membrana basale)</a:t>
            </a:r>
          </a:p>
          <a:p>
            <a:pPr algn="just"/>
            <a:r>
              <a:rPr lang="it-IT" altLang="it-IT" sz="2400" dirty="0">
                <a:latin typeface="fkGroteskNeue"/>
                <a:cs typeface="Arial" panose="020B0604020202020204" pitchFamily="34" charset="0"/>
              </a:rPr>
              <a:t>I tessuti vengono ricostruiti da cellule uguali o molto simili a quelle danneggiate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827F41-835B-B634-2A3C-5360252F652E}"/>
              </a:ext>
            </a:extLst>
          </p:cNvPr>
          <p:cNvSpPr txBox="1"/>
          <p:nvPr/>
        </p:nvSpPr>
        <p:spPr>
          <a:xfrm>
            <a:off x="2009936" y="4809226"/>
            <a:ext cx="8172127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400" b="0" i="0" dirty="0">
                <a:effectLst/>
                <a:latin typeface="fkGroteskNeue"/>
              </a:rPr>
              <a:t>Il riparo tissutale richiede una stretta cooperazione tra il comparto </a:t>
            </a:r>
            <a:r>
              <a:rPr lang="it-IT" sz="2400" b="1" i="0" dirty="0">
                <a:effectLst/>
                <a:latin typeface="fkGroteskNeue"/>
              </a:rPr>
              <a:t>vascolare</a:t>
            </a:r>
            <a:r>
              <a:rPr lang="it-IT" sz="2400" b="0" i="0" dirty="0">
                <a:effectLst/>
                <a:latin typeface="fkGroteskNeue"/>
              </a:rPr>
              <a:t>, le cellule e i mediatori dell’</a:t>
            </a:r>
            <a:r>
              <a:rPr lang="it-IT" sz="2400" b="1" i="0" dirty="0">
                <a:effectLst/>
                <a:latin typeface="fkGroteskNeue"/>
              </a:rPr>
              <a:t>infiammazione</a:t>
            </a:r>
            <a:r>
              <a:rPr lang="it-IT" sz="2400" b="0" i="0" dirty="0">
                <a:effectLst/>
                <a:latin typeface="fkGroteskNeue"/>
              </a:rPr>
              <a:t> della </a:t>
            </a:r>
            <a:r>
              <a:rPr lang="it-IT" sz="2400" b="1" i="0" dirty="0">
                <a:effectLst/>
                <a:latin typeface="fkGroteskNeue"/>
              </a:rPr>
              <a:t>angiogenesi</a:t>
            </a:r>
            <a:r>
              <a:rPr lang="it-IT" sz="2400" b="0" i="0" dirty="0">
                <a:effectLst/>
                <a:latin typeface="fkGroteskNeue"/>
              </a:rPr>
              <a:t> e della deposizione di connettivo.</a:t>
            </a:r>
          </a:p>
        </p:txBody>
      </p:sp>
    </p:spTree>
    <p:extLst>
      <p:ext uri="{BB962C8B-B14F-4D97-AF65-F5344CB8AC3E}">
        <p14:creationId xmlns:p14="http://schemas.microsoft.com/office/powerpoint/2010/main" val="69170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653F08C-8892-E465-C755-025683D612DA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55842" y="212161"/>
            <a:ext cx="8229600" cy="8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4800" dirty="0">
                <a:latin typeface="+mn-lt"/>
                <a:cs typeface="Arial" panose="020B0604020202020204" pitchFamily="34" charset="0"/>
              </a:rPr>
              <a:t>Sostituzione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376B52D-C96D-8DFB-EA32-DFE86B7E11FC}"/>
              </a:ext>
            </a:extLst>
          </p:cNvPr>
          <p:cNvSpPr txBox="1">
            <a:spLocks noChangeArrowheads="1"/>
          </p:cNvSpPr>
          <p:nvPr/>
        </p:nvSpPr>
        <p:spPr>
          <a:xfrm>
            <a:off x="472700" y="1287475"/>
            <a:ext cx="9585700" cy="46085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400" dirty="0">
                <a:latin typeface="fkGroteskNeue"/>
              </a:rPr>
              <a:t>Cellule </a:t>
            </a:r>
            <a:r>
              <a:rPr lang="it-IT" sz="2400" b="1" dirty="0">
                <a:latin typeface="fkGroteskNeue"/>
              </a:rPr>
              <a:t>permanenti</a:t>
            </a:r>
            <a:r>
              <a:rPr lang="it-IT" sz="2400" dirty="0">
                <a:latin typeface="fkGroteskNeue"/>
              </a:rPr>
              <a:t>, che non si replicano e non rigenerano (es. neuroni, miociti cardiaci, le strutture dei glomeruli renali e gli organi sensoriali) </a:t>
            </a:r>
          </a:p>
          <a:p>
            <a:pPr algn="just"/>
            <a:r>
              <a:rPr lang="it-IT" sz="2400" dirty="0">
                <a:latin typeface="fkGroteskNeue"/>
              </a:rPr>
              <a:t>il riparo avviene mediante formazione di tessuto connettivo che porta alla cicatrice</a:t>
            </a:r>
            <a:endParaRPr lang="it-IT" altLang="it-IT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2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1B461-1684-7617-4818-F4D241EF1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3D545A-D469-7C84-5937-5697F0823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995" y="212566"/>
            <a:ext cx="8438663" cy="6171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51BBA8-260D-0D5F-B8BA-65F767EECF09}"/>
              </a:ext>
            </a:extLst>
          </p:cNvPr>
          <p:cNvSpPr txBox="1"/>
          <p:nvPr/>
        </p:nvSpPr>
        <p:spPr>
          <a:xfrm>
            <a:off x="8852116" y="6550223"/>
            <a:ext cx="3339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 b="1" dirty="0"/>
              <a:t>Textbook of Pathology: </a:t>
            </a:r>
            <a:r>
              <a:rPr lang="en-US" sz="1400" b="1" dirty="0">
                <a:hlinkClick r:id="rId3"/>
              </a:rPr>
              <a:t>Kamal, Vinay</a:t>
            </a:r>
            <a:r>
              <a:rPr lang="en-US" sz="1400" b="1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622449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5CA8B-5C5D-9116-AF3C-558DBCA27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37FC6-DEBB-BC88-274C-DA4233E79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149" y="209100"/>
            <a:ext cx="7859222" cy="6439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EDE17D-C4B6-27B3-B422-0C51B98B0304}"/>
              </a:ext>
            </a:extLst>
          </p:cNvPr>
          <p:cNvSpPr txBox="1"/>
          <p:nvPr/>
        </p:nvSpPr>
        <p:spPr>
          <a:xfrm>
            <a:off x="233680" y="518160"/>
            <a:ext cx="24956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FASI</a:t>
            </a:r>
          </a:p>
          <a:p>
            <a:r>
              <a:rPr lang="en-US" sz="3200" b="1" dirty="0">
                <a:solidFill>
                  <a:schemeClr val="accent1"/>
                </a:solidFill>
              </a:rPr>
              <a:t>DELLA </a:t>
            </a:r>
          </a:p>
          <a:p>
            <a:r>
              <a:rPr lang="en-US" sz="3200" b="1" dirty="0">
                <a:solidFill>
                  <a:schemeClr val="accent1"/>
                </a:solidFill>
              </a:rPr>
              <a:t>RIPARAZIONE</a:t>
            </a:r>
          </a:p>
        </p:txBody>
      </p:sp>
    </p:spTree>
    <p:extLst>
      <p:ext uri="{BB962C8B-B14F-4D97-AF65-F5344CB8AC3E}">
        <p14:creationId xmlns:p14="http://schemas.microsoft.com/office/powerpoint/2010/main" val="1720260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24F52-9357-DEE2-E91D-4F29CB14B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80DBE6-9D8C-1DFF-7C33-3C2C1138D96C}"/>
              </a:ext>
            </a:extLst>
          </p:cNvPr>
          <p:cNvSpPr txBox="1"/>
          <p:nvPr/>
        </p:nvSpPr>
        <p:spPr>
          <a:xfrm>
            <a:off x="355842" y="920621"/>
            <a:ext cx="1143839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latin typeface="fkGroteskNeue"/>
              </a:rPr>
              <a:t>Emostasi: </a:t>
            </a:r>
            <a:r>
              <a:rPr lang="it-IT" sz="2000" dirty="0">
                <a:latin typeface="fkGroteskNeue"/>
              </a:rPr>
              <a:t>formazione della crosta per arrestare il sanguinamento.</a:t>
            </a:r>
          </a:p>
          <a:p>
            <a:pPr lvl="1">
              <a:spcBef>
                <a:spcPts val="600"/>
              </a:spcBef>
            </a:pPr>
            <a:r>
              <a:rPr lang="it-IT" sz="2000" dirty="0">
                <a:latin typeface="fkGroteskNeue"/>
              </a:rPr>
              <a:t>Barriera protettiva contro microrganismi invasori. Previene la perdita di plasma e fluido tissutale.</a:t>
            </a:r>
            <a:br>
              <a:rPr lang="it-IT" sz="2000" dirty="0">
                <a:latin typeface="fkGroteskNeue"/>
              </a:rPr>
            </a:br>
            <a:r>
              <a:rPr lang="it-IT" sz="2000" dirty="0">
                <a:latin typeface="fkGroteskNeue"/>
              </a:rPr>
              <a:t>Contiene fibronectina e fattori di crescita (rilasciati dalle piastrine) e fornisce matrice per migrazione </a:t>
            </a:r>
            <a:r>
              <a:rPr lang="it-IT" sz="2000" dirty="0" err="1">
                <a:latin typeface="fkGroteskNeue"/>
              </a:rPr>
              <a:t>cell</a:t>
            </a:r>
            <a:endParaRPr lang="it-IT" sz="2000" dirty="0">
              <a:latin typeface="fkGroteskNeue"/>
            </a:endParaRPr>
          </a:p>
          <a:p>
            <a:pPr>
              <a:spcBef>
                <a:spcPts val="600"/>
              </a:spcBef>
            </a:pPr>
            <a:r>
              <a:rPr lang="it-IT" sz="2000" b="1" dirty="0">
                <a:latin typeface="fkGroteskNeue"/>
              </a:rPr>
              <a:t>Infiammazione: </a:t>
            </a:r>
            <a:r>
              <a:rPr lang="it-IT" sz="2000" dirty="0">
                <a:latin typeface="fkGroteskNeue"/>
              </a:rPr>
              <a:t>edema e reclutamento di cellule infiammatorie per rimuovere detriti.</a:t>
            </a:r>
          </a:p>
          <a:p>
            <a:pPr lvl="1">
              <a:spcBef>
                <a:spcPts val="600"/>
              </a:spcBef>
            </a:pPr>
            <a:r>
              <a:rPr lang="it-IT" sz="2000" dirty="0">
                <a:latin typeface="fkGroteskNeue"/>
              </a:rPr>
              <a:t>Rimozione tessuto danneggiato per fagocitosi e drenaggio linfatico degli essudati</a:t>
            </a:r>
          </a:p>
          <a:p>
            <a:pPr lvl="1">
              <a:spcBef>
                <a:spcPts val="600"/>
              </a:spcBef>
            </a:pPr>
            <a:r>
              <a:rPr lang="it-IT" sz="2000" dirty="0">
                <a:latin typeface="fkGroteskNeue"/>
              </a:rPr>
              <a:t>Angiogenesi</a:t>
            </a:r>
            <a:br>
              <a:rPr lang="it-IT" sz="2000" dirty="0">
                <a:latin typeface="fkGroteskNeue"/>
              </a:rPr>
            </a:br>
            <a:r>
              <a:rPr lang="it-IT" sz="2000" dirty="0">
                <a:latin typeface="fkGroteskNeue"/>
              </a:rPr>
              <a:t>Migrazione e fibroblasti</a:t>
            </a:r>
          </a:p>
          <a:p>
            <a:pPr>
              <a:spcBef>
                <a:spcPts val="600"/>
              </a:spcBef>
            </a:pPr>
            <a:r>
              <a:rPr lang="it-IT" sz="2000" b="1" dirty="0">
                <a:latin typeface="fkGroteskNeue"/>
              </a:rPr>
              <a:t>Proliferazione</a:t>
            </a:r>
            <a:r>
              <a:rPr lang="it-IT" sz="2000" dirty="0">
                <a:latin typeface="fkGroteskNeue"/>
              </a:rPr>
              <a:t> di fibroblasti e cellule staminali residue e loro migrazione nello spazio danneggiato in presenza di fattori come  VEGF, PDGF, FGF-b ed EGF, che stimolano la divisione cellulare e il ripristino della struttura normale e la sintesi e la deposizione della matrice extracellulare</a:t>
            </a:r>
          </a:p>
          <a:p>
            <a:pPr>
              <a:spcBef>
                <a:spcPts val="600"/>
              </a:spcBef>
            </a:pPr>
            <a:r>
              <a:rPr lang="it-IT" sz="2000" b="1" dirty="0">
                <a:latin typeface="fkGroteskNeue"/>
              </a:rPr>
              <a:t>Rimodellamento</a:t>
            </a:r>
            <a:r>
              <a:rPr lang="it-IT" sz="2000" dirty="0">
                <a:latin typeface="fkGroteskNeue"/>
              </a:rPr>
              <a:t>: contrazione della ferita e maturazione della cicatrice, con proliferazione fibroblastica e deposizione di collagene.</a:t>
            </a:r>
          </a:p>
          <a:p>
            <a:pPr>
              <a:spcBef>
                <a:spcPts val="600"/>
              </a:spcBef>
            </a:pPr>
            <a:endParaRPr lang="it-IT" sz="2000" b="0" i="0" dirty="0">
              <a:effectLst/>
              <a:latin typeface="fkGroteskNeue"/>
            </a:endParaRPr>
          </a:p>
          <a:p>
            <a:pPr algn="l">
              <a:spcBef>
                <a:spcPts val="600"/>
              </a:spcBef>
              <a:buNone/>
            </a:pPr>
            <a:r>
              <a:rPr lang="it-IT" sz="2000" b="0" i="0" dirty="0">
                <a:effectLst/>
                <a:latin typeface="fkGroteskNeue"/>
              </a:rPr>
              <a:t>Nella maggior parte degli organi, la guarigione combina </a:t>
            </a:r>
            <a:r>
              <a:rPr lang="it-IT" sz="2000" b="1" i="0" dirty="0">
                <a:effectLst/>
                <a:latin typeface="fkGroteskNeue"/>
              </a:rPr>
              <a:t>rigenerazione e fibrosi.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4B10658-25DB-8AAF-C11F-C721A3F7924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55842" y="212161"/>
            <a:ext cx="8229600" cy="8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40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Fasi della riparazione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4C533F22-F1F9-7260-0798-BC7E962F8582}"/>
              </a:ext>
            </a:extLst>
          </p:cNvPr>
          <p:cNvSpPr/>
          <p:nvPr/>
        </p:nvSpPr>
        <p:spPr>
          <a:xfrm>
            <a:off x="6096000" y="6125573"/>
            <a:ext cx="1023257" cy="41365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4453C-691C-CBE7-887D-F68E65269E8A}"/>
              </a:ext>
            </a:extLst>
          </p:cNvPr>
          <p:cNvSpPr txBox="1"/>
          <p:nvPr/>
        </p:nvSpPr>
        <p:spPr>
          <a:xfrm>
            <a:off x="3966599" y="6128294"/>
            <a:ext cx="198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Rigenerazione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9E9B38-6114-A32E-5726-5922D2A2AE8D}"/>
              </a:ext>
            </a:extLst>
          </p:cNvPr>
          <p:cNvSpPr txBox="1"/>
          <p:nvPr/>
        </p:nvSpPr>
        <p:spPr>
          <a:xfrm>
            <a:off x="7328924" y="6128294"/>
            <a:ext cx="1035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Fibrosi</a:t>
            </a:r>
          </a:p>
        </p:txBody>
      </p:sp>
    </p:spTree>
    <p:extLst>
      <p:ext uri="{BB962C8B-B14F-4D97-AF65-F5344CB8AC3E}">
        <p14:creationId xmlns:p14="http://schemas.microsoft.com/office/powerpoint/2010/main" val="4235385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F9A5A-B3AC-6070-2CCF-0A8D86F11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CFBCA-F606-DA8F-5AED-403615DA9FD2}"/>
              </a:ext>
            </a:extLst>
          </p:cNvPr>
          <p:cNvSpPr txBox="1"/>
          <p:nvPr/>
        </p:nvSpPr>
        <p:spPr>
          <a:xfrm>
            <a:off x="435428" y="489857"/>
            <a:ext cx="1127079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Ingredienti</a:t>
            </a:r>
          </a:p>
          <a:p>
            <a:endParaRPr lang="it-IT" dirty="0"/>
          </a:p>
          <a:p>
            <a:r>
              <a:rPr lang="it-IT" sz="2000" dirty="0"/>
              <a:t>1. Cellule staminali</a:t>
            </a:r>
          </a:p>
          <a:p>
            <a:r>
              <a:rPr lang="it-IT" sz="2000" dirty="0"/>
              <a:t>	</a:t>
            </a:r>
            <a:r>
              <a:rPr lang="it-IT" sz="2000" dirty="0" err="1"/>
              <a:t>Multipoteni</a:t>
            </a:r>
            <a:r>
              <a:rPr lang="it-IT" sz="2000" dirty="0"/>
              <a:t>, </a:t>
            </a:r>
            <a:r>
              <a:rPr lang="it-IT" sz="2000" dirty="0" err="1"/>
              <a:t>oligopotenti</a:t>
            </a:r>
            <a:r>
              <a:rPr lang="it-IT" sz="2000" dirty="0"/>
              <a:t>, </a:t>
            </a:r>
            <a:r>
              <a:rPr lang="it-IT" sz="2000" dirty="0" err="1"/>
              <a:t>monopotenti</a:t>
            </a:r>
            <a:r>
              <a:rPr lang="it-IT" sz="2000" dirty="0"/>
              <a:t>	</a:t>
            </a:r>
          </a:p>
          <a:p>
            <a:r>
              <a:rPr lang="it-IT" sz="2000" dirty="0"/>
              <a:t>Cellule proliferanti</a:t>
            </a:r>
          </a:p>
          <a:p>
            <a:endParaRPr lang="it-IT" sz="2000" dirty="0"/>
          </a:p>
          <a:p>
            <a:r>
              <a:rPr lang="it-IT" sz="2000" b="1" dirty="0">
                <a:solidFill>
                  <a:srgbClr val="0070C0"/>
                </a:solidFill>
              </a:rPr>
              <a:t>2. Fattori di crescita</a:t>
            </a:r>
          </a:p>
          <a:p>
            <a:r>
              <a:rPr lang="it-IT" sz="2000" dirty="0"/>
              <a:t>	a. Secrezione, azione, trasduzione del segnale, esecuzione del programma trascrizionale</a:t>
            </a:r>
          </a:p>
          <a:p>
            <a:r>
              <a:rPr lang="it-IT" sz="2000" dirty="0"/>
              <a:t>	</a:t>
            </a:r>
          </a:p>
          <a:p>
            <a:r>
              <a:rPr lang="it-IT" sz="2000" dirty="0"/>
              <a:t>	b. Endotelio</a:t>
            </a:r>
          </a:p>
          <a:p>
            <a:r>
              <a:rPr lang="it-IT" sz="2000" dirty="0"/>
              <a:t>		Angiogenesi</a:t>
            </a:r>
          </a:p>
          <a:p>
            <a:endParaRPr lang="it-IT" sz="2000" dirty="0"/>
          </a:p>
          <a:p>
            <a:r>
              <a:rPr lang="it-IT" sz="2000" dirty="0"/>
              <a:t>	c. Immunità</a:t>
            </a:r>
          </a:p>
          <a:p>
            <a:r>
              <a:rPr lang="it-IT" sz="2000" dirty="0"/>
              <a:t>		Infiammazione</a:t>
            </a:r>
          </a:p>
          <a:p>
            <a:endParaRPr lang="it-IT" sz="2000" dirty="0"/>
          </a:p>
          <a:p>
            <a:r>
              <a:rPr lang="it-IT" sz="2000" dirty="0"/>
              <a:t>	d. Fibroblasti, cheratinociti, </a:t>
            </a:r>
          </a:p>
          <a:p>
            <a:r>
              <a:rPr lang="it-IT" sz="2000" dirty="0"/>
              <a:t>		Tessuto di granulazione</a:t>
            </a:r>
          </a:p>
          <a:p>
            <a:endParaRPr lang="it-IT" dirty="0"/>
          </a:p>
          <a:p>
            <a:r>
              <a:rPr lang="it-IT" sz="2000" dirty="0"/>
              <a:t>3. Digestione enzimatica, rimodellamento e secrezione della matrice extracellulare</a:t>
            </a:r>
          </a:p>
        </p:txBody>
      </p:sp>
    </p:spTree>
    <p:extLst>
      <p:ext uri="{BB962C8B-B14F-4D97-AF65-F5344CB8AC3E}">
        <p14:creationId xmlns:p14="http://schemas.microsoft.com/office/powerpoint/2010/main" val="646922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3E116-1466-89F0-4FB7-EC6A29C56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C2EDB7-5B6D-C0D9-238D-A466689284E3}"/>
              </a:ext>
            </a:extLst>
          </p:cNvPr>
          <p:cNvSpPr txBox="1"/>
          <p:nvPr/>
        </p:nvSpPr>
        <p:spPr>
          <a:xfrm>
            <a:off x="605725" y="683839"/>
            <a:ext cx="103296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1" i="0" dirty="0">
                <a:effectLst/>
                <a:latin typeface="fkGroteskNeue"/>
              </a:rPr>
              <a:t>PDGF</a:t>
            </a:r>
            <a:r>
              <a:rPr lang="it-IT" sz="2000" b="0" i="0" dirty="0">
                <a:effectLst/>
                <a:latin typeface="fkGroteskNeue"/>
              </a:rPr>
              <a:t> (</a:t>
            </a:r>
            <a:r>
              <a:rPr lang="it-IT" sz="2000" b="0" i="0" dirty="0" err="1">
                <a:effectLst/>
                <a:latin typeface="fkGroteskNeue"/>
              </a:rPr>
              <a:t>platelet-derived</a:t>
            </a:r>
            <a:r>
              <a:rPr lang="it-IT" sz="2000" b="0" i="0" dirty="0">
                <a:effectLst/>
                <a:latin typeface="fkGroteskNeue"/>
              </a:rPr>
              <a:t> </a:t>
            </a:r>
            <a:r>
              <a:rPr lang="it-IT" sz="2000" b="0" i="0" dirty="0" err="1">
                <a:effectLst/>
                <a:latin typeface="fkGroteskNeue"/>
              </a:rPr>
              <a:t>growth</a:t>
            </a:r>
            <a:r>
              <a:rPr lang="it-IT" sz="2000" b="0" i="0" dirty="0">
                <a:effectLst/>
                <a:latin typeface="fkGroteskNeue"/>
              </a:rPr>
              <a:t> </a:t>
            </a:r>
            <a:r>
              <a:rPr lang="it-IT" sz="2000" b="0" i="0" dirty="0" err="1">
                <a:effectLst/>
                <a:latin typeface="fkGroteskNeue"/>
              </a:rPr>
              <a:t>factor</a:t>
            </a:r>
            <a:r>
              <a:rPr lang="it-IT" sz="2000" b="0" i="0" dirty="0">
                <a:effectLst/>
                <a:latin typeface="fkGroteskNeue"/>
              </a:rPr>
              <a:t>):</a:t>
            </a:r>
            <a:br>
              <a:rPr lang="it-IT" sz="2000" b="0" i="0" dirty="0">
                <a:effectLst/>
                <a:latin typeface="fkGroteskNeue"/>
              </a:rPr>
            </a:br>
            <a:r>
              <a:rPr lang="it-IT" sz="2000" b="0" i="0" dirty="0">
                <a:effectLst/>
                <a:latin typeface="fkGroteskNeue"/>
              </a:rPr>
              <a:t>Prodotto da macrofagi, cellule muscolari lisce, endotelio e </a:t>
            </a:r>
            <a:r>
              <a:rPr lang="it-IT" sz="2000" b="1" i="0" dirty="0">
                <a:effectLst/>
                <a:latin typeface="fkGroteskNeue"/>
              </a:rPr>
              <a:t>piastrine</a:t>
            </a:r>
            <a:r>
              <a:rPr lang="it-IT" sz="2000" b="0" i="0" dirty="0">
                <a:effectLst/>
                <a:latin typeface="fkGroteskNeue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Lega recettori trans-membrana, attivando </a:t>
            </a:r>
            <a:r>
              <a:rPr lang="it-IT" sz="2000" b="0" i="0" dirty="0" err="1">
                <a:effectLst/>
                <a:latin typeface="fkGroteskNeue"/>
              </a:rPr>
              <a:t>tirosin</a:t>
            </a:r>
            <a:r>
              <a:rPr lang="it-IT" sz="2000" b="0" i="0" dirty="0">
                <a:effectLst/>
                <a:latin typeface="fkGroteskNeue"/>
              </a:rPr>
              <a:t>-chinasi.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Induce </a:t>
            </a:r>
            <a:r>
              <a:rPr lang="it-IT" sz="2000" b="0" i="0" dirty="0" err="1">
                <a:effectLst/>
                <a:latin typeface="fkGroteskNeue"/>
              </a:rPr>
              <a:t>chemotassi</a:t>
            </a:r>
            <a:r>
              <a:rPr lang="it-IT" sz="2000" b="0" i="0" dirty="0">
                <a:effectLst/>
                <a:latin typeface="fkGroteskNeue"/>
              </a:rPr>
              <a:t> e proliferazione di fibroblasti, monociti e cellule muscolari lisce.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Partecipa alla contrazione delle ferite cutanee e attiva le cellule stellate epatiche nella fibrosi iniziale.</a:t>
            </a:r>
          </a:p>
        </p:txBody>
      </p:sp>
      <p:pic>
        <p:nvPicPr>
          <p:cNvPr id="3074" name="Picture 2" descr="Diagram of blood vial separated into plasma and red blood cells">
            <a:extLst>
              <a:ext uri="{FF2B5EF4-FFF2-40B4-BE49-F238E27FC236}">
                <a16:creationId xmlns:a16="http://schemas.microsoft.com/office/drawing/2014/main" id="{B74E481E-9747-AA61-E699-10D708C1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5" y="3028079"/>
            <a:ext cx="3325242" cy="33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388DBC-0A85-7801-F4EE-CAB844287C39}"/>
              </a:ext>
            </a:extLst>
          </p:cNvPr>
          <p:cNvSpPr txBox="1"/>
          <p:nvPr/>
        </p:nvSpPr>
        <p:spPr>
          <a:xfrm>
            <a:off x="7803472" y="6276513"/>
            <a:ext cx="3325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Roubelakis</a:t>
            </a:r>
            <a:r>
              <a:rPr lang="it-IT" sz="1400" dirty="0"/>
              <a:t>, Stem Cell </a:t>
            </a:r>
            <a:r>
              <a:rPr lang="it-IT" sz="1400" dirty="0" err="1"/>
              <a:t>Rev</a:t>
            </a:r>
            <a:r>
              <a:rPr lang="it-IT" sz="1400" dirty="0"/>
              <a:t> Rep 2014</a:t>
            </a:r>
          </a:p>
        </p:txBody>
      </p:sp>
      <p:pic>
        <p:nvPicPr>
          <p:cNvPr id="5" name="Picture 4" descr="A comparison of a person's skin&#10;&#10;AI-generated content may be incorrect.">
            <a:extLst>
              <a:ext uri="{FF2B5EF4-FFF2-40B4-BE49-F238E27FC236}">
                <a16:creationId xmlns:a16="http://schemas.microsoft.com/office/drawing/2014/main" id="{81D33220-6562-83CD-7BF5-4092E8F8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295" y="4199973"/>
            <a:ext cx="4438855" cy="1429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BBA1D6-246F-7DDE-218B-8371ED05D4D4}"/>
              </a:ext>
            </a:extLst>
          </p:cNvPr>
          <p:cNvSpPr txBox="1"/>
          <p:nvPr/>
        </p:nvSpPr>
        <p:spPr>
          <a:xfrm>
            <a:off x="6096000" y="3338309"/>
            <a:ext cx="514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progress of wound healing of a diabetic patients after 118 days of treatment with PRP dressings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572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CDF20-9FC6-462D-4A91-ACBB207C5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529FC6-F18D-165B-F929-55DDA9D6B447}"/>
              </a:ext>
            </a:extLst>
          </p:cNvPr>
          <p:cNvSpPr txBox="1"/>
          <p:nvPr/>
        </p:nvSpPr>
        <p:spPr>
          <a:xfrm>
            <a:off x="605724" y="683839"/>
            <a:ext cx="1104125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1" i="0" dirty="0">
                <a:effectLst/>
                <a:latin typeface="fkGroteskNeue"/>
              </a:rPr>
              <a:t>EGF e TGF-α (</a:t>
            </a:r>
            <a:r>
              <a:rPr lang="it-IT" sz="2000" b="1" i="0" dirty="0" err="1">
                <a:effectLst/>
                <a:latin typeface="fkGroteskNeue"/>
              </a:rPr>
              <a:t>transforming</a:t>
            </a:r>
            <a:r>
              <a:rPr lang="it-IT" sz="2000" b="1" i="0" dirty="0">
                <a:effectLst/>
                <a:latin typeface="fkGroteskNeue"/>
              </a:rPr>
              <a:t> </a:t>
            </a:r>
            <a:r>
              <a:rPr lang="it-IT" sz="2000" b="1" i="0" dirty="0" err="1">
                <a:effectLst/>
                <a:latin typeface="fkGroteskNeue"/>
              </a:rPr>
              <a:t>growth</a:t>
            </a:r>
            <a:r>
              <a:rPr lang="it-IT" sz="2000" b="1" i="0" dirty="0">
                <a:effectLst/>
                <a:latin typeface="fkGroteskNeue"/>
              </a:rPr>
              <a:t> </a:t>
            </a:r>
            <a:r>
              <a:rPr lang="it-IT" sz="2000" b="1" i="0" dirty="0" err="1">
                <a:effectLst/>
                <a:latin typeface="fkGroteskNeue"/>
              </a:rPr>
              <a:t>factor</a:t>
            </a:r>
            <a:r>
              <a:rPr lang="it-IT" sz="2000" b="1" i="0" dirty="0">
                <a:effectLst/>
                <a:latin typeface="fkGroteskNeue"/>
              </a:rPr>
              <a:t>-α): </a:t>
            </a:r>
            <a:r>
              <a:rPr lang="it-IT" sz="2000" b="0" i="0" dirty="0">
                <a:effectLst/>
                <a:latin typeface="fkGroteskNeue"/>
              </a:rPr>
              <a:t>prodotti da macrofagi e cheratinociti durante la guarigione cutanea;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Stimolano crescita di epitelio, endotelio e fibroblasti, formando tessuto di granulazione.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2000" b="0" i="0" dirty="0">
              <a:effectLst/>
              <a:latin typeface="fkGroteskNeue"/>
            </a:endParaRPr>
          </a:p>
          <a:p>
            <a:r>
              <a:rPr lang="it-IT" sz="2000" b="1" i="0" dirty="0">
                <a:effectLst/>
                <a:latin typeface="fkGroteskNeue"/>
              </a:rPr>
              <a:t>FGF-</a:t>
            </a:r>
            <a:r>
              <a:rPr lang="it-IT" sz="2000" b="1" dirty="0">
                <a:latin typeface="fkGroteskNeue"/>
              </a:rPr>
              <a:t>β</a:t>
            </a:r>
            <a:r>
              <a:rPr lang="it-IT" sz="2000" b="1" i="0" dirty="0">
                <a:effectLst/>
                <a:latin typeface="fkGroteskNeue"/>
              </a:rPr>
              <a:t> (</a:t>
            </a:r>
            <a:r>
              <a:rPr lang="it-IT" sz="2000" b="1" i="0" dirty="0" err="1">
                <a:effectLst/>
                <a:latin typeface="fkGroteskNeue"/>
              </a:rPr>
              <a:t>fibroblast</a:t>
            </a:r>
            <a:r>
              <a:rPr lang="it-IT" sz="2000" b="1" i="0" dirty="0">
                <a:effectLst/>
                <a:latin typeface="fkGroteskNeue"/>
              </a:rPr>
              <a:t> </a:t>
            </a:r>
            <a:r>
              <a:rPr lang="it-IT" sz="2000" b="1" i="0" dirty="0" err="1">
                <a:effectLst/>
                <a:latin typeface="fkGroteskNeue"/>
              </a:rPr>
              <a:t>growth</a:t>
            </a:r>
            <a:r>
              <a:rPr lang="it-IT" sz="2000" b="1" i="0" dirty="0">
                <a:effectLst/>
                <a:latin typeface="fkGroteskNeue"/>
              </a:rPr>
              <a:t> </a:t>
            </a:r>
            <a:r>
              <a:rPr lang="it-IT" sz="2000" b="1" i="0" dirty="0" err="1">
                <a:effectLst/>
                <a:latin typeface="fkGroteskNeue"/>
              </a:rPr>
              <a:t>factor</a:t>
            </a:r>
            <a:r>
              <a:rPr lang="it-IT" sz="2000" b="1" i="0" dirty="0">
                <a:effectLst/>
                <a:latin typeface="fkGroteskNeue"/>
              </a:rPr>
              <a:t>-β): p</a:t>
            </a:r>
            <a:r>
              <a:rPr lang="it-IT" sz="2000" b="0" i="0" dirty="0">
                <a:effectLst/>
                <a:latin typeface="fkGroteskNeue"/>
              </a:rPr>
              <a:t>rodotto da macrofagi ed endotelio.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Stimola fibroblasti per sintesi di matrice extracellulare (fibronectina) e </a:t>
            </a:r>
            <a:r>
              <a:rPr lang="it-IT" sz="2000" b="0" i="0" dirty="0" err="1">
                <a:effectLst/>
                <a:latin typeface="fkGroteskNeue"/>
              </a:rPr>
              <a:t>epitelizzazione</a:t>
            </a:r>
            <a:r>
              <a:rPr lang="it-IT" sz="2000" b="0" i="0" dirty="0">
                <a:effectLst/>
                <a:latin typeface="fkGroteskNeue"/>
              </a:rPr>
              <a:t> cutanea.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Promuove angiogenesi, sviluppo muscolo-scheletrico e polmonare; differenzia </a:t>
            </a:r>
            <a:r>
              <a:rPr lang="it-IT" sz="2000" b="0" i="0" dirty="0" err="1">
                <a:effectLst/>
                <a:latin typeface="fkGroteskNeue"/>
              </a:rPr>
              <a:t>HSCs</a:t>
            </a:r>
            <a:r>
              <a:rPr lang="it-IT" sz="2000" b="0" i="0" dirty="0">
                <a:effectLst/>
                <a:latin typeface="fkGroteskNeue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="0" i="0" dirty="0">
              <a:effectLst/>
              <a:latin typeface="fkGrotesk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1" i="0" dirty="0">
                <a:effectLst/>
                <a:latin typeface="fkGroteskNeue"/>
              </a:rPr>
              <a:t>TGF-β (</a:t>
            </a:r>
            <a:r>
              <a:rPr lang="it-IT" sz="2000" b="1" i="0" dirty="0" err="1">
                <a:effectLst/>
                <a:latin typeface="fkGroteskNeue"/>
              </a:rPr>
              <a:t>transforming</a:t>
            </a:r>
            <a:r>
              <a:rPr lang="it-IT" sz="2000" b="1" i="0" dirty="0">
                <a:effectLst/>
                <a:latin typeface="fkGroteskNeue"/>
              </a:rPr>
              <a:t> </a:t>
            </a:r>
            <a:r>
              <a:rPr lang="it-IT" sz="2000" b="1" i="0" dirty="0" err="1">
                <a:effectLst/>
                <a:latin typeface="fkGroteskNeue"/>
              </a:rPr>
              <a:t>growth</a:t>
            </a:r>
            <a:r>
              <a:rPr lang="it-IT" sz="2000" b="1" i="0" dirty="0">
                <a:effectLst/>
                <a:latin typeface="fkGroteskNeue"/>
              </a:rPr>
              <a:t> </a:t>
            </a:r>
            <a:r>
              <a:rPr lang="it-IT" sz="2000" b="1" i="0" dirty="0" err="1">
                <a:effectLst/>
                <a:latin typeface="fkGroteskNeue"/>
              </a:rPr>
              <a:t>factor</a:t>
            </a:r>
            <a:r>
              <a:rPr lang="it-IT" sz="2000" b="1" i="0" dirty="0">
                <a:effectLst/>
                <a:latin typeface="fkGroteskNeue"/>
              </a:rPr>
              <a:t>-β):</a:t>
            </a:r>
            <a:r>
              <a:rPr lang="it-IT" sz="2000" b="0" i="0" dirty="0">
                <a:effectLst/>
                <a:latin typeface="fkGroteskNeue"/>
              </a:rPr>
              <a:t> prodotto da macrofagi, linfociti T, cellule endoteliali e PLT.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Stimola sintesi di collagene, fibronectina e proteoglicani.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Modula la riparazione inibendo la degradazione del collagene (↓ metalloproteinasi, ↑ inibitori).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Provoca fibrosi in polmoni, reni e fegato durante infiammazioni croniche.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="0" i="0" dirty="0">
              <a:effectLst/>
              <a:latin typeface="fkGroteskNeue"/>
            </a:endParaRPr>
          </a:p>
          <a:p>
            <a:pPr algn="l"/>
            <a:r>
              <a:rPr lang="it-IT" sz="2000" b="1" i="0" dirty="0">
                <a:effectLst/>
                <a:latin typeface="fkGroteskNeue"/>
              </a:rPr>
              <a:t>IL-1 e TNF-α: </a:t>
            </a:r>
            <a:r>
              <a:rPr lang="it-IT" sz="2000" b="0" i="0" dirty="0">
                <a:effectLst/>
                <a:latin typeface="fkGroteskNeue"/>
              </a:rPr>
              <a:t>Prodotti da macrofagi.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Promuovono proliferazione di fibroblasti, cellule muscolari lisce ed endotelio; </a:t>
            </a:r>
            <a:r>
              <a:rPr lang="it-IT" sz="2000" b="0" i="0" dirty="0" err="1">
                <a:effectLst/>
                <a:latin typeface="fkGroteskNeue"/>
              </a:rPr>
              <a:t>chemotassi</a:t>
            </a:r>
            <a:r>
              <a:rPr lang="it-IT" sz="2000" b="0" i="0" dirty="0">
                <a:effectLst/>
                <a:latin typeface="fkGroteskNeue"/>
              </a:rPr>
              <a:t> </a:t>
            </a:r>
            <a:r>
              <a:rPr lang="it-IT" sz="2000" dirty="0">
                <a:latin typeface="fkGroteskNeue"/>
              </a:rPr>
              <a:t>di</a:t>
            </a:r>
            <a:r>
              <a:rPr lang="it-IT" sz="2000" b="0" i="0" dirty="0">
                <a:effectLst/>
                <a:latin typeface="fkGroteskNeue"/>
              </a:rPr>
              <a:t> neutrofili.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Iniziano la rigenerazione epatica; IL-1 stimola metalloproteinasi e </a:t>
            </a:r>
            <a:r>
              <a:rPr lang="it-IT" sz="2000" b="0" i="0" dirty="0" err="1">
                <a:effectLst/>
                <a:latin typeface="fkGroteskNeue"/>
              </a:rPr>
              <a:t>reattanti</a:t>
            </a:r>
            <a:r>
              <a:rPr lang="it-IT" sz="2000" b="0" i="0" dirty="0">
                <a:effectLst/>
                <a:latin typeface="fkGroteskNeue"/>
              </a:rPr>
              <a:t> di fase acuta.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CE0A04-E999-FDE5-5E8C-5C2890493FB8}"/>
              </a:ext>
            </a:extLst>
          </p:cNvPr>
          <p:cNvSpPr txBox="1"/>
          <p:nvPr/>
        </p:nvSpPr>
        <p:spPr>
          <a:xfrm>
            <a:off x="224725" y="147233"/>
            <a:ext cx="4936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Fattori di crescita</a:t>
            </a:r>
          </a:p>
        </p:txBody>
      </p:sp>
    </p:spTree>
    <p:extLst>
      <p:ext uri="{BB962C8B-B14F-4D97-AF65-F5344CB8AC3E}">
        <p14:creationId xmlns:p14="http://schemas.microsoft.com/office/powerpoint/2010/main" val="1252855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6E258-9FAC-909C-C22C-836835542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AE706F-2CB0-0BAD-9DF7-DE51BD6B9D8D}"/>
              </a:ext>
            </a:extLst>
          </p:cNvPr>
          <p:cNvSpPr txBox="1"/>
          <p:nvPr/>
        </p:nvSpPr>
        <p:spPr>
          <a:xfrm>
            <a:off x="802036" y="723238"/>
            <a:ext cx="1078294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0" dirty="0">
                <a:effectLst/>
                <a:latin typeface="fkGroteskNeue"/>
              </a:rPr>
              <a:t>VEGF</a:t>
            </a:r>
            <a:r>
              <a:rPr lang="it-IT" sz="2000" b="0" i="0" dirty="0">
                <a:effectLst/>
                <a:latin typeface="fkGroteskNeue"/>
              </a:rPr>
              <a:t> (</a:t>
            </a:r>
            <a:r>
              <a:rPr lang="it-IT" sz="2000" b="0" i="0" dirty="0" err="1">
                <a:effectLst/>
                <a:latin typeface="fkGroteskNeue"/>
              </a:rPr>
              <a:t>vascular</a:t>
            </a:r>
            <a:r>
              <a:rPr lang="it-IT" sz="2000" b="0" i="0" dirty="0">
                <a:effectLst/>
                <a:latin typeface="fkGroteskNeue"/>
              </a:rPr>
              <a:t> </a:t>
            </a:r>
            <a:r>
              <a:rPr lang="it-IT" sz="2000" b="0" i="0" dirty="0" err="1">
                <a:effectLst/>
                <a:latin typeface="fkGroteskNeue"/>
              </a:rPr>
              <a:t>endothelial</a:t>
            </a:r>
            <a:r>
              <a:rPr lang="it-IT" sz="2000" b="0" i="0" dirty="0">
                <a:effectLst/>
                <a:latin typeface="fkGroteskNeue"/>
              </a:rPr>
              <a:t> </a:t>
            </a:r>
            <a:r>
              <a:rPr lang="it-IT" sz="2000" b="0" i="0" dirty="0" err="1">
                <a:effectLst/>
                <a:latin typeface="fkGroteskNeue"/>
              </a:rPr>
              <a:t>growth</a:t>
            </a:r>
            <a:r>
              <a:rPr lang="it-IT" sz="2000" b="0" i="0" dirty="0">
                <a:effectLst/>
                <a:latin typeface="fkGroteskNeue"/>
              </a:rPr>
              <a:t> </a:t>
            </a:r>
            <a:r>
              <a:rPr lang="it-IT" sz="2000" b="0" i="0" dirty="0" err="1">
                <a:effectLst/>
                <a:latin typeface="fkGroteskNeue"/>
              </a:rPr>
              <a:t>factor</a:t>
            </a:r>
            <a:r>
              <a:rPr lang="it-IT" sz="2000" b="0" i="0" dirty="0">
                <a:effectLst/>
                <a:latin typeface="fkGroteskNeue"/>
              </a:rPr>
              <a:t>). </a:t>
            </a:r>
            <a:r>
              <a:rPr lang="it-IT" sz="2000" dirty="0">
                <a:latin typeface="fkGroteskNeue"/>
              </a:rPr>
              <a:t>Famiglia (VEGF-A/B/C/D): prodotta da endotelio e molte altre cellule. P</a:t>
            </a:r>
            <a:r>
              <a:rPr lang="it-IT" sz="2000" b="0" i="0" dirty="0">
                <a:effectLst/>
                <a:latin typeface="fkGroteskNeue"/>
              </a:rPr>
              <a:t>otente induttore di angiogenesi (capillari e linfatici).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Ruolo in sviluppo fetale, guarigione ferite, infiammazioni croniche e tumori.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="0" i="0" dirty="0">
              <a:effectLst/>
              <a:latin typeface="fkGroteskNeue"/>
            </a:endParaRPr>
          </a:p>
          <a:p>
            <a:pPr algn="l"/>
            <a:r>
              <a:rPr lang="it-IT" sz="2000" b="1" i="0" dirty="0">
                <a:effectLst/>
                <a:latin typeface="fkGroteskNeue"/>
              </a:rPr>
              <a:t>IGF-1 </a:t>
            </a:r>
            <a:r>
              <a:rPr lang="it-IT" sz="2000" b="0" i="0" dirty="0">
                <a:effectLst/>
                <a:latin typeface="fkGroteskNeue"/>
              </a:rPr>
              <a:t>(</a:t>
            </a:r>
            <a:r>
              <a:rPr lang="it-IT" sz="2000" b="0" i="0" dirty="0" err="1">
                <a:effectLst/>
                <a:latin typeface="fkGroteskNeue"/>
              </a:rPr>
              <a:t>insulin</a:t>
            </a:r>
            <a:r>
              <a:rPr lang="it-IT" sz="2000" b="0" i="0" dirty="0">
                <a:effectLst/>
                <a:latin typeface="fkGroteskNeue"/>
              </a:rPr>
              <a:t>-like </a:t>
            </a:r>
            <a:r>
              <a:rPr lang="it-IT" sz="2000" b="0" i="0" dirty="0" err="1">
                <a:effectLst/>
                <a:latin typeface="fkGroteskNeue"/>
              </a:rPr>
              <a:t>growth</a:t>
            </a:r>
            <a:r>
              <a:rPr lang="it-IT" sz="2000" b="0" i="0" dirty="0">
                <a:effectLst/>
                <a:latin typeface="fkGroteskNeue"/>
              </a:rPr>
              <a:t> factor-1): Sintetizzato dal fegato;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promuove produzione di collagene e migrazione di cheratinociti.</a:t>
            </a:r>
          </a:p>
          <a:p>
            <a:pPr algn="l"/>
            <a:endParaRPr lang="it-IT" sz="2000" b="0" i="0" dirty="0">
              <a:effectLst/>
              <a:latin typeface="fkGroteskNeue"/>
            </a:endParaRPr>
          </a:p>
          <a:p>
            <a:pPr algn="l"/>
            <a:r>
              <a:rPr lang="it-IT" sz="2000" b="1" i="0" dirty="0">
                <a:effectLst/>
                <a:latin typeface="fkGroteskNeue"/>
              </a:rPr>
              <a:t>HGF </a:t>
            </a:r>
            <a:r>
              <a:rPr lang="it-IT" sz="2000" b="0" i="0" dirty="0">
                <a:effectLst/>
                <a:latin typeface="fkGroteskNeue"/>
              </a:rPr>
              <a:t>(</a:t>
            </a:r>
            <a:r>
              <a:rPr lang="it-IT" sz="2000" b="0" i="0" dirty="0" err="1">
                <a:effectLst/>
                <a:latin typeface="fkGroteskNeue"/>
              </a:rPr>
              <a:t>hepatocyte</a:t>
            </a:r>
            <a:r>
              <a:rPr lang="it-IT" sz="2000" b="0" i="0" dirty="0">
                <a:effectLst/>
                <a:latin typeface="fkGroteskNeue"/>
              </a:rPr>
              <a:t> </a:t>
            </a:r>
            <a:r>
              <a:rPr lang="it-IT" sz="2000" b="0" i="0" dirty="0" err="1">
                <a:effectLst/>
                <a:latin typeface="fkGroteskNeue"/>
              </a:rPr>
              <a:t>growth</a:t>
            </a:r>
            <a:r>
              <a:rPr lang="it-IT" sz="2000" b="0" i="0" dirty="0">
                <a:effectLst/>
                <a:latin typeface="fkGroteskNeue"/>
              </a:rPr>
              <a:t> </a:t>
            </a:r>
            <a:r>
              <a:rPr lang="it-IT" sz="2000" b="0" i="0" dirty="0" err="1">
                <a:effectLst/>
                <a:latin typeface="fkGroteskNeue"/>
              </a:rPr>
              <a:t>factor</a:t>
            </a:r>
            <a:r>
              <a:rPr lang="it-IT" sz="2000" b="0" i="0" dirty="0">
                <a:effectLst/>
                <a:latin typeface="fkGroteskNeue"/>
              </a:rPr>
              <a:t>):</a:t>
            </a:r>
            <a:br>
              <a:rPr lang="it-IT" sz="2000" b="0" i="0" dirty="0">
                <a:effectLst/>
                <a:latin typeface="fkGroteskNeue"/>
              </a:rPr>
            </a:br>
            <a:r>
              <a:rPr lang="it-IT" sz="2000" b="0" i="0" dirty="0">
                <a:effectLst/>
                <a:latin typeface="fkGroteskNeue"/>
              </a:rPr>
              <a:t>Prodotto da fibroblasti e cellule mesenchimali epatiche.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Stimola proliferazione di epatociti, epiteli biliari, polmonari, renali, mammari e cutanei.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Favorisce migrazione cellulare e sopravvivenza epatociti.</a:t>
            </a:r>
          </a:p>
        </p:txBody>
      </p:sp>
    </p:spTree>
    <p:extLst>
      <p:ext uri="{BB962C8B-B14F-4D97-AF65-F5344CB8AC3E}">
        <p14:creationId xmlns:p14="http://schemas.microsoft.com/office/powerpoint/2010/main" val="1748979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4A29C-1CC9-393C-8F86-20EC4EDA0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9A20DC-0016-A333-41ED-EE735B9B8F95}"/>
              </a:ext>
            </a:extLst>
          </p:cNvPr>
          <p:cNvSpPr txBox="1"/>
          <p:nvPr/>
        </p:nvSpPr>
        <p:spPr>
          <a:xfrm>
            <a:off x="500743" y="1015454"/>
            <a:ext cx="1119051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Cellule endoteliali</a:t>
            </a:r>
            <a:endParaRPr lang="it-IT" sz="2000" b="0" i="0" dirty="0">
              <a:effectLst/>
              <a:latin typeface="fkGrotesk"/>
            </a:endParaRPr>
          </a:p>
          <a:p>
            <a:pPr algn="l">
              <a:buNone/>
            </a:pPr>
            <a:endParaRPr lang="it-IT" sz="2000" b="0" i="0" dirty="0">
              <a:effectLst/>
              <a:latin typeface="fkGroteskNeue"/>
            </a:endParaRPr>
          </a:p>
          <a:p>
            <a:pPr algn="l">
              <a:buNone/>
            </a:pPr>
            <a:r>
              <a:rPr lang="it-IT" sz="2000" b="0" i="0" dirty="0">
                <a:effectLst/>
                <a:latin typeface="fkGroteskNeue"/>
              </a:rPr>
              <a:t>Le cellule endoteliali residenti quiescenti si attivano tramite </a:t>
            </a:r>
            <a:r>
              <a:rPr lang="it-IT" sz="2000" b="1" i="0" dirty="0">
                <a:effectLst/>
                <a:latin typeface="fkGroteskNeue"/>
              </a:rPr>
              <a:t>fattori angiogenetici </a:t>
            </a:r>
            <a:r>
              <a:rPr lang="it-IT" sz="2000" b="0" i="0" dirty="0">
                <a:effectLst/>
                <a:latin typeface="fkGroteskNeue"/>
              </a:rPr>
              <a:t>(VEGF, FGF, PDGF, </a:t>
            </a:r>
            <a:r>
              <a:rPr lang="it-IT" sz="2000" b="0" i="0" dirty="0" err="1">
                <a:effectLst/>
                <a:latin typeface="fkGroteskNeue"/>
              </a:rPr>
              <a:t>angiopoietina</a:t>
            </a:r>
            <a:r>
              <a:rPr lang="it-IT" sz="2000" b="0" i="0" dirty="0">
                <a:effectLst/>
                <a:latin typeface="fkGroteskNeue"/>
              </a:rPr>
              <a:t>, TGF-α/β) e promuovono l’angiogenesi attraverso quattro eventi sequenziali:</a:t>
            </a:r>
          </a:p>
          <a:p>
            <a:pPr algn="l">
              <a:buNone/>
            </a:pPr>
            <a:endParaRPr lang="it-IT" sz="2000" b="0" i="0" dirty="0">
              <a:effectLst/>
              <a:latin typeface="fkGroteskNeue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Produzione di </a:t>
            </a:r>
            <a:r>
              <a:rPr lang="it-IT" sz="2000" b="1" i="0" dirty="0">
                <a:effectLst/>
                <a:latin typeface="fkGroteskNeue"/>
              </a:rPr>
              <a:t>proteasi per degradare l’ECM</a:t>
            </a:r>
            <a:r>
              <a:rPr lang="it-IT" sz="2000" b="0" i="0" dirty="0">
                <a:effectLst/>
                <a:latin typeface="fkGroteskNeue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Migrazione </a:t>
            </a:r>
            <a:r>
              <a:rPr lang="it-IT" sz="2000" dirty="0">
                <a:latin typeface="fkGroteskNeue"/>
              </a:rPr>
              <a:t>per </a:t>
            </a:r>
            <a:r>
              <a:rPr lang="it-IT" sz="2000" b="1" dirty="0" err="1">
                <a:latin typeface="fkGroteskNeue"/>
              </a:rPr>
              <a:t>c</a:t>
            </a:r>
            <a:r>
              <a:rPr lang="it-IT" sz="2000" b="1" i="0" dirty="0" err="1">
                <a:effectLst/>
                <a:latin typeface="fkGroteskNeue"/>
              </a:rPr>
              <a:t>hemotassi</a:t>
            </a:r>
            <a:r>
              <a:rPr lang="it-IT" sz="2000" b="1" i="0" dirty="0">
                <a:effectLst/>
                <a:latin typeface="fkGroteskNeue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1" i="0" dirty="0">
                <a:effectLst/>
                <a:latin typeface="fkGroteskNeue"/>
              </a:rPr>
              <a:t>Proliferazione</a:t>
            </a:r>
            <a:r>
              <a:rPr lang="it-IT" sz="2000" b="0" i="0" dirty="0">
                <a:effectLst/>
                <a:latin typeface="fkGroteskNeue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1" i="0" dirty="0">
                <a:effectLst/>
                <a:latin typeface="fkGroteskNeue"/>
              </a:rPr>
              <a:t>Rimodellamento</a:t>
            </a:r>
            <a:r>
              <a:rPr lang="it-IT" sz="2000" b="0" i="0" dirty="0">
                <a:effectLst/>
                <a:latin typeface="fkGroteskNeue"/>
              </a:rPr>
              <a:t> e differenziazione in nuovi vasi.</a:t>
            </a:r>
          </a:p>
          <a:p>
            <a:pPr algn="l">
              <a:buNone/>
            </a:pPr>
            <a:endParaRPr lang="it-IT" sz="2000" b="0" i="0" dirty="0">
              <a:effectLst/>
              <a:latin typeface="fkGroteskNeue"/>
            </a:endParaRPr>
          </a:p>
          <a:p>
            <a:r>
              <a:rPr lang="it-IT" sz="2000" dirty="0">
                <a:latin typeface="fkGroteskNeue"/>
              </a:rPr>
              <a:t>L’angiogenesi è il processo di formazione di</a:t>
            </a:r>
            <a:r>
              <a:rPr lang="it-IT" sz="2000" b="1" dirty="0">
                <a:latin typeface="fkGroteskNeue"/>
              </a:rPr>
              <a:t> nuovi vasi sanguigni da quelli preesistenti</a:t>
            </a:r>
            <a:r>
              <a:rPr lang="it-IT" sz="2000" dirty="0">
                <a:latin typeface="fkGroteskNeue"/>
              </a:rPr>
              <a:t>, essenziale per lo sviluppo tissutale e la guarigione delle ferite (distinta dalla </a:t>
            </a:r>
            <a:r>
              <a:rPr lang="it-IT" sz="2000" dirty="0" err="1">
                <a:latin typeface="fkGroteskNeue"/>
              </a:rPr>
              <a:t>vasculogenesi</a:t>
            </a:r>
            <a:r>
              <a:rPr lang="it-IT" sz="2000" dirty="0">
                <a:latin typeface="fkGroteskNeue"/>
              </a:rPr>
              <a:t> embrionale, de novo da angioblasti). È regolata da citochine angiogeniche come VEGF e FGF.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8329C-2736-04C6-8280-9E3FA957CFDC}"/>
              </a:ext>
            </a:extLst>
          </p:cNvPr>
          <p:cNvSpPr txBox="1"/>
          <p:nvPr/>
        </p:nvSpPr>
        <p:spPr>
          <a:xfrm>
            <a:off x="304800" y="2102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2.b. Endotelio e angiogenesi</a:t>
            </a:r>
          </a:p>
        </p:txBody>
      </p:sp>
    </p:spTree>
    <p:extLst>
      <p:ext uri="{BB962C8B-B14F-4D97-AF65-F5344CB8AC3E}">
        <p14:creationId xmlns:p14="http://schemas.microsoft.com/office/powerpoint/2010/main" val="261376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68BC11-BADF-C7E6-7F15-776A5F2CB67B}"/>
              </a:ext>
            </a:extLst>
          </p:cNvPr>
          <p:cNvSpPr txBox="1"/>
          <p:nvPr/>
        </p:nvSpPr>
        <p:spPr>
          <a:xfrm>
            <a:off x="883404" y="669058"/>
            <a:ext cx="1029862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0" i="0" dirty="0">
                <a:solidFill>
                  <a:srgbClr val="0E0E0E"/>
                </a:solidFill>
                <a:effectLst/>
              </a:rPr>
              <a:t>… il 16enne è ancora sottoposto a una serie di routine molto impegnative come il cambio delle medicazioni. Una procedura in cui sono coinvolti quattro infermieri per ciascun paziente e che ha una durata di due ore … e che prevede un uso di farmaci consistente per sedare i dolori del ragazzo che ormai è sotto trattamento da due settimane. </a:t>
            </a:r>
          </a:p>
          <a:p>
            <a:r>
              <a:rPr lang="it-IT" sz="2200" b="0" i="0" dirty="0">
                <a:solidFill>
                  <a:srgbClr val="0E0E0E"/>
                </a:solidFill>
                <a:effectLst/>
              </a:rPr>
              <a:t>I dolori sono tanti e lui continua comunque a chiedere altre medicine per sopportare la sofferenza nonostante quelli che gli sono già stati somministrati. </a:t>
            </a:r>
            <a:br>
              <a:rPr lang="it-IT" sz="2200" dirty="0"/>
            </a:br>
            <a:r>
              <a:rPr lang="it-IT" sz="2200" b="0" i="0" dirty="0">
                <a:solidFill>
                  <a:srgbClr val="0E0E0E"/>
                </a:solidFill>
                <a:effectLst/>
              </a:rPr>
              <a:t>Un ulteriore limite alla comunicazione con i genitori è la mascherina che ancora deve usare: serve per l’ossigeno perché Manfredi ha la gola e i polmoni danneggiati, come pure gli altri feriti ricoverati al Niguarda. Quello delle vie aeree, come riportano i bollettini medici, è il tema principale per le cure dei ragazzi. Anche prima delle ustioni. </a:t>
            </a:r>
            <a:r>
              <a:rPr lang="it-IT" sz="2200" dirty="0">
                <a:solidFill>
                  <a:srgbClr val="0E0E0E"/>
                </a:solidFill>
              </a:rPr>
              <a:t>									 										Il messaggero, 17/01/2026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838966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453651-63D6-DF8A-81C2-FC422D025D95}"/>
              </a:ext>
            </a:extLst>
          </p:cNvPr>
          <p:cNvSpPr txBox="1"/>
          <p:nvPr/>
        </p:nvSpPr>
        <p:spPr>
          <a:xfrm>
            <a:off x="6096000" y="6411046"/>
            <a:ext cx="60951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YALE JOURNALOFBIOLOGYANDMEDICINE 80 (2007), pp.51-60.</a:t>
            </a:r>
            <a:endParaRPr lang="it-IT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A695C-794F-9597-5C51-1ECBD7680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347" y="687294"/>
            <a:ext cx="6818195" cy="5127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4B0E73-64B5-B4CA-63F9-48AA7586EB6D}"/>
              </a:ext>
            </a:extLst>
          </p:cNvPr>
          <p:cNvSpPr txBox="1"/>
          <p:nvPr/>
        </p:nvSpPr>
        <p:spPr>
          <a:xfrm>
            <a:off x="88232" y="461205"/>
            <a:ext cx="518641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5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1" i="0" dirty="0">
                <a:solidFill>
                  <a:srgbClr val="000000"/>
                </a:solidFill>
                <a:effectLst/>
                <a:latin typeface="Inter"/>
              </a:rPr>
              <a:t>Degradazione di HIF-1α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:</a:t>
            </a: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In condizioni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Inter"/>
              </a:rPr>
              <a:t>normossiche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, HIF-1α viene idrossilato da PHD2 (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Inter"/>
              </a:rPr>
              <a:t>prolil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Inter"/>
              </a:rPr>
              <a:t>idrossilasi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).</a:t>
            </a: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Questa modificazione porta al legame con VHL (Von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Inter"/>
              </a:rPr>
              <a:t>Hippel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-Lindau), con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Inter"/>
              </a:rPr>
              <a:t>ubiquitinazione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 (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Inter"/>
              </a:rPr>
              <a:t>Ub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) e degradazione di HIF-1α.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1" i="0" dirty="0">
                <a:solidFill>
                  <a:srgbClr val="000000"/>
                </a:solidFill>
                <a:effectLst/>
                <a:latin typeface="Inter"/>
              </a:rPr>
              <a:t>Stabilizzazione in Ipossia</a:t>
            </a: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:</a:t>
            </a: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In ipossia, l'idrossilazione è inibita e HIF-1α sfugge alla degradazione.</a:t>
            </a:r>
            <a:endParaRPr lang="it-IT" dirty="0">
              <a:solidFill>
                <a:srgbClr val="000000"/>
              </a:solidFill>
              <a:latin typeface="Inter"/>
            </a:endParaRP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Si accumula nel nucleo, dove forma un dimero con HIF-1β. Il complesso si lega al DNA in regioni specifiche, con l'aiuto di co-attivatori come Sp1 e p300.</a:t>
            </a:r>
          </a:p>
          <a:p>
            <a:pPr marL="742950" lvl="1" indent="-28575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Inter"/>
              </a:rPr>
              <a:t>Questo porta alla trascrizione di geni bersaglio che promuovono l'angiogenesi, come il gene VEGF.</a:t>
            </a:r>
          </a:p>
        </p:txBody>
      </p:sp>
    </p:spTree>
    <p:extLst>
      <p:ext uri="{BB962C8B-B14F-4D97-AF65-F5344CB8AC3E}">
        <p14:creationId xmlns:p14="http://schemas.microsoft.com/office/powerpoint/2010/main" val="3477686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B80B5-F93B-3549-3AD3-4493EF071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E14101-EEBF-886E-AC49-99B9D7658816}"/>
              </a:ext>
            </a:extLst>
          </p:cNvPr>
          <p:cNvSpPr txBox="1"/>
          <p:nvPr/>
        </p:nvSpPr>
        <p:spPr>
          <a:xfrm>
            <a:off x="271234" y="756297"/>
            <a:ext cx="485012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Le </a:t>
            </a:r>
            <a:r>
              <a:rPr lang="it-IT" sz="2000" b="1" dirty="0" err="1"/>
              <a:t>tip</a:t>
            </a:r>
            <a:r>
              <a:rPr lang="it-IT" sz="2000" b="1" dirty="0"/>
              <a:t> </a:t>
            </a:r>
            <a:r>
              <a:rPr lang="it-IT" sz="2000" b="1" dirty="0" err="1"/>
              <a:t>cell</a:t>
            </a:r>
            <a:r>
              <a:rPr lang="it-IT" sz="2000" b="1" dirty="0"/>
              <a:t> </a:t>
            </a:r>
            <a:r>
              <a:rPr lang="it-IT" sz="2000" dirty="0"/>
              <a:t>si trovano alla testa del germoglio vascolare, sono altamente </a:t>
            </a:r>
            <a:r>
              <a:rPr lang="it-IT" sz="2000" b="1" dirty="0"/>
              <a:t>migratorie</a:t>
            </a:r>
            <a:r>
              <a:rPr lang="it-IT" sz="2000" dirty="0"/>
              <a:t> e protrudono numerosi </a:t>
            </a:r>
            <a:r>
              <a:rPr lang="it-IT" sz="2000" dirty="0" err="1"/>
              <a:t>filopodi</a:t>
            </a:r>
            <a:r>
              <a:rPr lang="it-IT" sz="2000" dirty="0"/>
              <a:t> per sensing gradienti di VEGF. Esprimono alti livelli di VEGFR2 e DLL4, ma </a:t>
            </a:r>
            <a:r>
              <a:rPr lang="it-IT" sz="2000" b="1" dirty="0"/>
              <a:t>bassa proliferazione</a:t>
            </a:r>
            <a:r>
              <a:rPr lang="it-IT" sz="2000" dirty="0"/>
              <a:t>.</a:t>
            </a:r>
          </a:p>
          <a:p>
            <a:r>
              <a:rPr lang="it-IT" sz="2000" dirty="0"/>
              <a:t>​</a:t>
            </a:r>
          </a:p>
          <a:p>
            <a:r>
              <a:rPr lang="it-IT" sz="2000" b="1" dirty="0"/>
              <a:t>Le </a:t>
            </a:r>
            <a:r>
              <a:rPr lang="it-IT" sz="2000" b="1" dirty="0" err="1"/>
              <a:t>stalk</a:t>
            </a:r>
            <a:r>
              <a:rPr lang="it-IT" sz="2000" b="1" dirty="0"/>
              <a:t> </a:t>
            </a:r>
            <a:r>
              <a:rPr lang="it-IT" sz="2000" b="1" dirty="0" err="1"/>
              <a:t>cell</a:t>
            </a:r>
            <a:r>
              <a:rPr lang="it-IT" sz="2000" b="1" dirty="0"/>
              <a:t> </a:t>
            </a:r>
            <a:r>
              <a:rPr lang="it-IT" sz="2000" dirty="0"/>
              <a:t>seguono le </a:t>
            </a:r>
            <a:r>
              <a:rPr lang="it-IT" sz="2000" dirty="0" err="1"/>
              <a:t>tip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, formano il corpo del germoglio e proliferano per elongare il vaso. </a:t>
            </a:r>
            <a:r>
              <a:rPr lang="it-IT" sz="2000" dirty="0" err="1"/>
              <a:t>Eprimono</a:t>
            </a:r>
            <a:r>
              <a:rPr lang="it-IT" sz="2000" dirty="0"/>
              <a:t> bassa DLL4 e alti livelli </a:t>
            </a:r>
            <a:r>
              <a:rPr lang="it-IT" sz="2000" dirty="0" err="1"/>
              <a:t>Notch</a:t>
            </a:r>
            <a:r>
              <a:rPr lang="it-IT" sz="2000" dirty="0"/>
              <a:t> (attivato da DLL4 delle </a:t>
            </a:r>
            <a:r>
              <a:rPr lang="it-IT" sz="2000" dirty="0" err="1"/>
              <a:t>tip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), </a:t>
            </a:r>
            <a:r>
              <a:rPr lang="it-IT" sz="2000" b="1" dirty="0"/>
              <a:t>bassa migrazione ma alta proliferazione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/>
              <a:t>La competizione VEGF-</a:t>
            </a:r>
            <a:r>
              <a:rPr lang="it-IT" sz="2000" dirty="0" err="1"/>
              <a:t>Notch</a:t>
            </a:r>
            <a:r>
              <a:rPr lang="it-IT" sz="2000" dirty="0"/>
              <a:t> regola la selezione: </a:t>
            </a:r>
            <a:r>
              <a:rPr lang="it-IT" sz="2000" b="1" dirty="0"/>
              <a:t>VEGF promuove fenotipo </a:t>
            </a:r>
            <a:r>
              <a:rPr lang="it-IT" sz="2000" b="1" dirty="0" err="1"/>
              <a:t>tip</a:t>
            </a:r>
            <a:r>
              <a:rPr lang="it-IT" sz="2000" dirty="0"/>
              <a:t>, mentre </a:t>
            </a:r>
            <a:r>
              <a:rPr lang="it-IT" sz="2000" b="1" dirty="0" err="1"/>
              <a:t>Notch</a:t>
            </a:r>
            <a:r>
              <a:rPr lang="it-IT" sz="2000" b="1" dirty="0"/>
              <a:t> (via </a:t>
            </a:r>
            <a:r>
              <a:rPr lang="it-IT" sz="2000" b="1" dirty="0" err="1"/>
              <a:t>lateral</a:t>
            </a:r>
            <a:r>
              <a:rPr lang="it-IT" sz="2000" b="1" dirty="0"/>
              <a:t> </a:t>
            </a:r>
            <a:r>
              <a:rPr lang="it-IT" sz="2000" b="1" dirty="0" err="1"/>
              <a:t>inhibition</a:t>
            </a:r>
            <a:r>
              <a:rPr lang="it-IT" sz="2000" b="1" dirty="0"/>
              <a:t>) induce transizione a </a:t>
            </a:r>
            <a:r>
              <a:rPr lang="it-IT" sz="2000" b="1" dirty="0" err="1"/>
              <a:t>stalk</a:t>
            </a:r>
            <a:r>
              <a:rPr lang="it-IT" sz="2000" b="1" dirty="0"/>
              <a:t> </a:t>
            </a:r>
            <a:r>
              <a:rPr lang="it-IT" sz="2000" dirty="0"/>
              <a:t>nelle cellule adiacenti. Questo mantiene il rapporto 1:2-3 </a:t>
            </a:r>
            <a:r>
              <a:rPr lang="it-IT" sz="2000" dirty="0" err="1"/>
              <a:t>tip:stalk</a:t>
            </a:r>
            <a:r>
              <a:rPr lang="it-IT" sz="2000" dirty="0"/>
              <a:t>.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2BC511-CD8A-5D49-2A59-914E11F12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555" y="114878"/>
            <a:ext cx="6636211" cy="6628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2EA5E-00CE-67DE-2BB3-2BB97AF234AB}"/>
              </a:ext>
            </a:extLst>
          </p:cNvPr>
          <p:cNvSpPr txBox="1"/>
          <p:nvPr/>
        </p:nvSpPr>
        <p:spPr>
          <a:xfrm>
            <a:off x="271234" y="192007"/>
            <a:ext cx="3715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 dirty="0">
                <a:solidFill>
                  <a:srgbClr val="0070C0"/>
                </a:solidFill>
                <a:effectLst/>
                <a:latin typeface="fkGroteskNeue"/>
              </a:rPr>
              <a:t>FASI DELL’ANGIOGENESI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096A7-FC19-E4A3-5571-D419A2407D64}"/>
              </a:ext>
            </a:extLst>
          </p:cNvPr>
          <p:cNvSpPr txBox="1"/>
          <p:nvPr/>
        </p:nvSpPr>
        <p:spPr>
          <a:xfrm>
            <a:off x="5537878" y="3958532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HIF-1a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3FC456-8623-5B56-6145-84BDFA3F144C}"/>
              </a:ext>
            </a:extLst>
          </p:cNvPr>
          <p:cNvCxnSpPr/>
          <p:nvPr/>
        </p:nvCxnSpPr>
        <p:spPr>
          <a:xfrm flipV="1">
            <a:off x="5943959" y="3240559"/>
            <a:ext cx="0" cy="71797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42F5F6-F60A-1EC0-1B31-F7A6988FE220}"/>
              </a:ext>
            </a:extLst>
          </p:cNvPr>
          <p:cNvCxnSpPr>
            <a:cxnSpLocks/>
          </p:cNvCxnSpPr>
          <p:nvPr/>
        </p:nvCxnSpPr>
        <p:spPr>
          <a:xfrm flipV="1">
            <a:off x="8270598" y="2146664"/>
            <a:ext cx="0" cy="157866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76042D6-EAE8-CA52-684B-15FE9FC1A96E}"/>
              </a:ext>
            </a:extLst>
          </p:cNvPr>
          <p:cNvSpPr txBox="1"/>
          <p:nvPr/>
        </p:nvSpPr>
        <p:spPr>
          <a:xfrm>
            <a:off x="6562726" y="3779522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Distacco </a:t>
            </a:r>
          </a:p>
          <a:p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 </a:t>
            </a:r>
            <a:r>
              <a:rPr lang="it-IT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periciti</a:t>
            </a:r>
            <a:endParaRPr lang="it-IT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5C3AC-7F66-ECD8-7A8E-6D5ADF743C0C}"/>
              </a:ext>
            </a:extLst>
          </p:cNvPr>
          <p:cNvSpPr txBox="1"/>
          <p:nvPr/>
        </p:nvSpPr>
        <p:spPr>
          <a:xfrm>
            <a:off x="7843237" y="3733355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endParaRPr lang="it-IT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D22660-B742-3EAE-3E35-9B832385D166}"/>
              </a:ext>
            </a:extLst>
          </p:cNvPr>
          <p:cNvCxnSpPr>
            <a:cxnSpLocks/>
          </p:cNvCxnSpPr>
          <p:nvPr/>
        </p:nvCxnSpPr>
        <p:spPr>
          <a:xfrm flipV="1">
            <a:off x="9269665" y="1993783"/>
            <a:ext cx="0" cy="157866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997394-73E0-E3F4-3D71-FDD6D19BD345}"/>
              </a:ext>
            </a:extLst>
          </p:cNvPr>
          <p:cNvSpPr txBox="1"/>
          <p:nvPr/>
        </p:nvSpPr>
        <p:spPr>
          <a:xfrm>
            <a:off x="8780705" y="3599545"/>
            <a:ext cx="102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Stalk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endParaRPr lang="it-IT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8891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91338-814B-E9A8-77B8-217F8D58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FE0DC-D0C4-44CD-1946-D26C50D750E3}"/>
              </a:ext>
            </a:extLst>
          </p:cNvPr>
          <p:cNvSpPr txBox="1"/>
          <p:nvPr/>
        </p:nvSpPr>
        <p:spPr>
          <a:xfrm>
            <a:off x="435428" y="489857"/>
            <a:ext cx="1127079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Ingredienti</a:t>
            </a:r>
          </a:p>
          <a:p>
            <a:endParaRPr lang="it-IT" dirty="0"/>
          </a:p>
          <a:p>
            <a:r>
              <a:rPr lang="it-IT" sz="2000" dirty="0"/>
              <a:t>1. Cellule staminali</a:t>
            </a:r>
          </a:p>
          <a:p>
            <a:r>
              <a:rPr lang="it-IT" sz="2000" dirty="0"/>
              <a:t>	</a:t>
            </a:r>
            <a:r>
              <a:rPr lang="it-IT" sz="2000" dirty="0" err="1"/>
              <a:t>Multipoteni</a:t>
            </a:r>
            <a:r>
              <a:rPr lang="it-IT" sz="2000" dirty="0"/>
              <a:t>, </a:t>
            </a:r>
            <a:r>
              <a:rPr lang="it-IT" sz="2000" dirty="0" err="1"/>
              <a:t>oligopotenti</a:t>
            </a:r>
            <a:r>
              <a:rPr lang="it-IT" sz="2000" dirty="0"/>
              <a:t>, </a:t>
            </a:r>
            <a:r>
              <a:rPr lang="it-IT" sz="2000" dirty="0" err="1"/>
              <a:t>monopotenti</a:t>
            </a:r>
            <a:r>
              <a:rPr lang="it-IT" sz="2000" dirty="0"/>
              <a:t>	</a:t>
            </a:r>
          </a:p>
          <a:p>
            <a:r>
              <a:rPr lang="it-IT" sz="2000" dirty="0"/>
              <a:t>Cellule proliferanti</a:t>
            </a:r>
          </a:p>
          <a:p>
            <a:endParaRPr lang="it-IT" sz="2000" dirty="0"/>
          </a:p>
          <a:p>
            <a:r>
              <a:rPr lang="it-IT" sz="2000" dirty="0"/>
              <a:t>2. Fattori di crescita</a:t>
            </a:r>
          </a:p>
          <a:p>
            <a:r>
              <a:rPr lang="it-IT" sz="2000" dirty="0"/>
              <a:t>	 a. Secrezione, azione, trasduzione del segnale, esecuzione del programma trascrizionale</a:t>
            </a:r>
          </a:p>
          <a:p>
            <a:r>
              <a:rPr lang="it-IT" sz="2000" dirty="0"/>
              <a:t>	</a:t>
            </a:r>
          </a:p>
          <a:p>
            <a:r>
              <a:rPr lang="it-IT" sz="2000" dirty="0"/>
              <a:t>	b. Endotelio</a:t>
            </a:r>
          </a:p>
          <a:p>
            <a:r>
              <a:rPr lang="it-IT" sz="2000" dirty="0"/>
              <a:t>		Angiogenesi</a:t>
            </a:r>
          </a:p>
          <a:p>
            <a:endParaRPr lang="it-IT" sz="2000" dirty="0"/>
          </a:p>
          <a:p>
            <a:r>
              <a:rPr lang="it-IT" sz="2000" dirty="0"/>
              <a:t>	c. Immunità</a:t>
            </a:r>
          </a:p>
          <a:p>
            <a:r>
              <a:rPr lang="it-IT" sz="2000" dirty="0"/>
              <a:t>		Infiammazione</a:t>
            </a:r>
          </a:p>
          <a:p>
            <a:endParaRPr lang="it-IT" sz="2000" dirty="0"/>
          </a:p>
          <a:p>
            <a:r>
              <a:rPr lang="it-IT" sz="2000" dirty="0"/>
              <a:t>	d. Fibroblasti, cheratinociti, </a:t>
            </a:r>
          </a:p>
          <a:p>
            <a:r>
              <a:rPr lang="it-IT" sz="2000" dirty="0"/>
              <a:t>		</a:t>
            </a:r>
            <a:r>
              <a:rPr lang="it-IT" sz="2000" b="1" dirty="0">
                <a:solidFill>
                  <a:srgbClr val="0070C0"/>
                </a:solidFill>
              </a:rPr>
              <a:t>Ricostruzione: Tessuto di granulazione</a:t>
            </a:r>
          </a:p>
          <a:p>
            <a:endParaRPr lang="it-IT" dirty="0"/>
          </a:p>
          <a:p>
            <a:r>
              <a:rPr lang="it-IT" sz="2000" dirty="0"/>
              <a:t>3. Digestione enzimatica, rimodellamento e secrezione della matrice extracellulare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5413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E3E66-C5FB-AEDB-B6B9-3C995C0F6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3BEC0C-39E4-DC60-A9E8-E9C68A0FA8FD}"/>
              </a:ext>
            </a:extLst>
          </p:cNvPr>
          <p:cNvSpPr txBox="1"/>
          <p:nvPr/>
        </p:nvSpPr>
        <p:spPr>
          <a:xfrm>
            <a:off x="428625" y="1019004"/>
            <a:ext cx="103311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400" b="0" i="0" dirty="0">
                <a:effectLst/>
                <a:latin typeface="fkGroteskNeue"/>
              </a:rPr>
              <a:t>Tessuto connettivo rossastro che si forma sulla superficie della ferita, ricco di: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400" b="1" i="0" dirty="0">
                <a:effectLst/>
                <a:latin typeface="fkGroteskNeue"/>
              </a:rPr>
              <a:t>Fibroblasti</a:t>
            </a:r>
            <a:r>
              <a:rPr lang="it-IT" sz="2400" b="0" i="0" dirty="0">
                <a:effectLst/>
                <a:latin typeface="fkGroteskNeue"/>
              </a:rPr>
              <a:t> e </a:t>
            </a:r>
            <a:r>
              <a:rPr lang="it-IT" sz="2400" b="1" i="0" dirty="0">
                <a:effectLst/>
                <a:latin typeface="fkGroteskNeue"/>
              </a:rPr>
              <a:t>cheratinociti</a:t>
            </a:r>
            <a:r>
              <a:rPr lang="it-IT" sz="2400" b="0" i="0" dirty="0">
                <a:effectLst/>
                <a:latin typeface="fkGroteskNeue"/>
              </a:rPr>
              <a:t> proliferanti.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400" b="0" i="0" dirty="0">
                <a:effectLst/>
                <a:latin typeface="fkGroteskNeue"/>
              </a:rPr>
              <a:t>Cellule </a:t>
            </a:r>
            <a:r>
              <a:rPr lang="it-IT" sz="2400" b="1" i="0" dirty="0">
                <a:effectLst/>
                <a:latin typeface="fkGroteskNeue"/>
              </a:rPr>
              <a:t>endoteliali</a:t>
            </a:r>
            <a:r>
              <a:rPr lang="it-IT" sz="2400" b="0" i="0" dirty="0">
                <a:effectLst/>
                <a:latin typeface="fkGroteskNeue"/>
              </a:rPr>
              <a:t> che formano capillari immaturi a pareti sottili.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400" b="0" i="0" dirty="0">
                <a:effectLst/>
                <a:latin typeface="fkGroteskNeue"/>
              </a:rPr>
              <a:t>Infiltrato </a:t>
            </a:r>
            <a:r>
              <a:rPr lang="it-IT" sz="2400" b="1" i="0" dirty="0">
                <a:effectLst/>
                <a:latin typeface="fkGroteskNeue"/>
              </a:rPr>
              <a:t>infiammatorio </a:t>
            </a:r>
            <a:r>
              <a:rPr lang="it-IT" sz="2400" b="0" i="0" dirty="0">
                <a:effectLst/>
                <a:latin typeface="fkGroteskNeue"/>
              </a:rPr>
              <a:t>residuo nell’ECM iniziale.</a:t>
            </a:r>
          </a:p>
          <a:p>
            <a:pPr algn="l">
              <a:buNone/>
            </a:pPr>
            <a:r>
              <a:rPr lang="it-IT" sz="2400" b="0" i="0" dirty="0">
                <a:effectLst/>
                <a:latin typeface="fkGroteskNeue"/>
              </a:rPr>
              <a:t>L’angiogenesi genera nuovi vasi da quelli esistenti, fornendo ossigeno e nutrienti essenziali per supportare l’ambiente di guarigione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F78DAF-8DD8-7BC8-50AD-AA5A060E9B88}"/>
              </a:ext>
            </a:extLst>
          </p:cNvPr>
          <p:cNvSpPr txBox="1"/>
          <p:nvPr/>
        </p:nvSpPr>
        <p:spPr>
          <a:xfrm>
            <a:off x="428625" y="457200"/>
            <a:ext cx="371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2.d. Tessuto di granulazione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0F34F4-BDB7-01A0-5EC3-93DDDDC87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625" y="3895535"/>
            <a:ext cx="8954750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60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0649D3-905A-E10C-D54F-A3F9AA0C6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82" y="340613"/>
            <a:ext cx="3671902" cy="3556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475EA7-05C0-DB7B-6FD9-D23F95AEB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0613"/>
            <a:ext cx="5061329" cy="617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0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3D0888-8072-E2DE-8BE9-B0B220AD1019}"/>
              </a:ext>
            </a:extLst>
          </p:cNvPr>
          <p:cNvSpPr txBox="1"/>
          <p:nvPr/>
        </p:nvSpPr>
        <p:spPr>
          <a:xfrm>
            <a:off x="1504950" y="482084"/>
            <a:ext cx="9182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800" b="1" i="0" dirty="0">
                <a:effectLst/>
                <a:latin typeface="fkGrotesk"/>
              </a:rPr>
              <a:t>Fattori locali che influenzano la guarigione delle ferite</a:t>
            </a:r>
          </a:p>
          <a:p>
            <a:pPr algn="ctr">
              <a:buNone/>
            </a:pPr>
            <a:r>
              <a:rPr lang="it-IT" sz="2800" b="1" dirty="0">
                <a:latin typeface="fkGrotesk"/>
              </a:rPr>
              <a:t>Dalla fisiologia alle forme patologiche di guarigione</a:t>
            </a:r>
            <a:endParaRPr lang="it-IT" sz="2800" b="1" i="0" dirty="0">
              <a:effectLst/>
              <a:latin typeface="fkGrotes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1D16E7-916E-8A3E-6CF8-BEA5331B5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480" y="1788433"/>
            <a:ext cx="6791326" cy="44814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8003D3-7794-6041-1C6E-C5610331785C}"/>
              </a:ext>
            </a:extLst>
          </p:cNvPr>
          <p:cNvSpPr txBox="1"/>
          <p:nvPr/>
        </p:nvSpPr>
        <p:spPr>
          <a:xfrm>
            <a:off x="557100" y="2828835"/>
            <a:ext cx="2709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Prima intenzione</a:t>
            </a:r>
          </a:p>
        </p:txBody>
      </p:sp>
    </p:spTree>
    <p:extLst>
      <p:ext uri="{BB962C8B-B14F-4D97-AF65-F5344CB8AC3E}">
        <p14:creationId xmlns:p14="http://schemas.microsoft.com/office/powerpoint/2010/main" val="1781082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F9E85-3098-F601-94D9-016242178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31949-72C8-A615-0248-FE75CA3DC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135" y="524568"/>
            <a:ext cx="8412839" cy="5808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87635E-2DDB-B093-9834-EDCCB77BBBFD}"/>
              </a:ext>
            </a:extLst>
          </p:cNvPr>
          <p:cNvSpPr txBox="1"/>
          <p:nvPr/>
        </p:nvSpPr>
        <p:spPr>
          <a:xfrm>
            <a:off x="554887" y="2828835"/>
            <a:ext cx="262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Seconda intenzione</a:t>
            </a:r>
          </a:p>
        </p:txBody>
      </p:sp>
    </p:spTree>
    <p:extLst>
      <p:ext uri="{BB962C8B-B14F-4D97-AF65-F5344CB8AC3E}">
        <p14:creationId xmlns:p14="http://schemas.microsoft.com/office/powerpoint/2010/main" val="1579648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5B572-8C7B-789C-ED15-9F4BCD1B4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35ADF7-89B1-83AE-CDD2-A0387E6E2BB7}"/>
              </a:ext>
            </a:extLst>
          </p:cNvPr>
          <p:cNvSpPr txBox="1"/>
          <p:nvPr/>
        </p:nvSpPr>
        <p:spPr>
          <a:xfrm>
            <a:off x="761746" y="612844"/>
            <a:ext cx="820589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it-IT" sz="2000" b="1" dirty="0">
                <a:effectLst/>
                <a:latin typeface="fkGrotesk"/>
              </a:rPr>
              <a:t>Fattori acceleranti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Luce ultravioletta</a:t>
            </a:r>
            <a:endParaRPr lang="it-IT" sz="2000" dirty="0">
              <a:effectLst/>
              <a:latin typeface="fkGroteskNeue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Steroidi anabolizzanti</a:t>
            </a:r>
            <a:r>
              <a:rPr lang="it-IT" sz="2000" dirty="0">
                <a:effectLst/>
                <a:latin typeface="fkGroteskNeue"/>
              </a:rPr>
              <a:t>, </a:t>
            </a:r>
            <a:r>
              <a:rPr lang="it-IT" sz="2000" b="0" dirty="0" err="1">
                <a:effectLst/>
                <a:latin typeface="fkGroteskNeue"/>
              </a:rPr>
              <a:t>deossicorticosterone</a:t>
            </a:r>
            <a:r>
              <a:rPr lang="it-IT" sz="2000" b="0" dirty="0">
                <a:effectLst/>
                <a:latin typeface="fkGroteskNeue"/>
              </a:rPr>
              <a:t> acetato</a:t>
            </a:r>
            <a:r>
              <a:rPr lang="it-IT" sz="2000" dirty="0">
                <a:effectLst/>
                <a:latin typeface="fkGroteskNeue"/>
              </a:rPr>
              <a:t>, </a:t>
            </a:r>
            <a:r>
              <a:rPr lang="it-IT" sz="2000" b="0" dirty="0">
                <a:effectLst/>
                <a:latin typeface="fkGroteskNeue"/>
              </a:rPr>
              <a:t>ormone della crescita</a:t>
            </a:r>
            <a:endParaRPr lang="it-IT" sz="2000" dirty="0">
              <a:effectLst/>
              <a:latin typeface="fkGroteskNeue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Aumento temperatura</a:t>
            </a:r>
            <a:endParaRPr lang="it-IT" sz="2000" dirty="0">
              <a:effectLst/>
              <a:latin typeface="fkGroteskNeue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Ossigeno iperbarico</a:t>
            </a:r>
            <a:endParaRPr lang="it-IT" sz="2000" dirty="0">
              <a:effectLst/>
              <a:latin typeface="fkGroteskNeue"/>
            </a:endParaRPr>
          </a:p>
          <a:p>
            <a:pPr rtl="0">
              <a:buNone/>
            </a:pPr>
            <a:r>
              <a:rPr lang="it-IT" sz="2000" b="1" dirty="0">
                <a:effectLst/>
                <a:latin typeface="fkGrotesk"/>
              </a:rPr>
              <a:t>Fattori locali ritardanti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Infezione</a:t>
            </a:r>
            <a:endParaRPr lang="it-IT" sz="2000" dirty="0">
              <a:effectLst/>
              <a:latin typeface="fkGroteskNeue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Essiccazione</a:t>
            </a:r>
            <a:r>
              <a:rPr lang="it-IT" sz="2000" dirty="0">
                <a:effectLst/>
                <a:latin typeface="fkGroteskNeue"/>
              </a:rPr>
              <a:t> o presenza batterica anomala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Macerazione</a:t>
            </a:r>
            <a:endParaRPr lang="it-IT" sz="2000" dirty="0">
              <a:effectLst/>
              <a:latin typeface="fkGroteskNeue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Trauma, necrosi, pressione, edema, corpi estranei</a:t>
            </a:r>
            <a:endParaRPr lang="it-IT" sz="2000" dirty="0">
              <a:effectLst/>
              <a:latin typeface="fkGroteskNeue"/>
            </a:endParaRPr>
          </a:p>
          <a:p>
            <a:pPr rtl="0">
              <a:buNone/>
            </a:pPr>
            <a:r>
              <a:rPr lang="it-IT" sz="2000" b="1" dirty="0">
                <a:effectLst/>
                <a:latin typeface="fkGrotesk"/>
              </a:rPr>
              <a:t>Fattori sistemici ritardanti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Età avanzata</a:t>
            </a:r>
            <a:endParaRPr lang="it-IT" sz="2000" dirty="0">
              <a:effectLst/>
              <a:latin typeface="fkGroteskNeue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Obesità</a:t>
            </a:r>
            <a:endParaRPr lang="it-IT" sz="2000" dirty="0">
              <a:effectLst/>
              <a:latin typeface="fkGroteskNeue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Malattie croniche, diabete, denervazione</a:t>
            </a:r>
            <a:endParaRPr lang="it-IT" sz="2000" dirty="0">
              <a:effectLst/>
              <a:latin typeface="fkGroteskNeue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Immunosoppressione</a:t>
            </a:r>
            <a:endParaRPr lang="it-IT" sz="2000" dirty="0">
              <a:effectLst/>
              <a:latin typeface="fkGroteskNeue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Malnutrizione</a:t>
            </a:r>
            <a:endParaRPr lang="it-IT" sz="2000" dirty="0">
              <a:effectLst/>
              <a:latin typeface="fkGroteskNeue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Radioterapia</a:t>
            </a:r>
            <a:endParaRPr lang="it-IT" sz="2000" dirty="0">
              <a:effectLst/>
              <a:latin typeface="fkGroteskNeue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t-IT" sz="2000" b="0" dirty="0">
                <a:effectLst/>
                <a:latin typeface="fkGroteskNeue"/>
              </a:rPr>
              <a:t>Insufficienza vascolare</a:t>
            </a:r>
            <a:endParaRPr lang="it-IT" sz="2000" dirty="0">
              <a:effectLst/>
              <a:latin typeface="fkGroteskNeue"/>
            </a:endParaRPr>
          </a:p>
        </p:txBody>
      </p:sp>
    </p:spTree>
    <p:extLst>
      <p:ext uri="{BB962C8B-B14F-4D97-AF65-F5344CB8AC3E}">
        <p14:creationId xmlns:p14="http://schemas.microsoft.com/office/powerpoint/2010/main" val="1685201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9F8DA-4BA5-D2EF-4A21-E12A6CC2F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AD2FD4-CED2-1495-8BFE-9D5C8DA2E114}"/>
              </a:ext>
            </a:extLst>
          </p:cNvPr>
          <p:cNvSpPr txBox="1"/>
          <p:nvPr/>
        </p:nvSpPr>
        <p:spPr>
          <a:xfrm>
            <a:off x="371476" y="891268"/>
            <a:ext cx="110653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Età: </a:t>
            </a:r>
            <a:r>
              <a:rPr lang="it-IT" sz="2000" b="0" i="0" dirty="0">
                <a:effectLst/>
                <a:latin typeface="fkGroteskNeue"/>
              </a:rPr>
              <a:t>Dopo i 60 anni: ↓ risposta infiammatoria, ↓ angiogenesi, ↓ re-</a:t>
            </a:r>
            <a:r>
              <a:rPr lang="it-IT" sz="2000" b="0" i="0" dirty="0" err="1">
                <a:effectLst/>
                <a:latin typeface="fkGroteskNeue"/>
              </a:rPr>
              <a:t>epitelizzazione</a:t>
            </a:r>
            <a:r>
              <a:rPr lang="it-IT" sz="2000" b="0" i="0" dirty="0">
                <a:effectLst/>
                <a:latin typeface="fkGroteskNeue"/>
              </a:rPr>
              <a:t>, ↓ sintesi collagene → cicatrici più lente, Alterazioni cutanee: ↓ melanociti, ↓ ghiandole sebacee</a:t>
            </a:r>
          </a:p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Stato nutrizionale</a:t>
            </a:r>
            <a:endParaRPr lang="it-IT" sz="2000" b="0" i="0" dirty="0">
              <a:effectLst/>
              <a:latin typeface="fkGroteskNeue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Deficit proteico/calorico: ritarda guarigione (specie anziani, malattie croniche)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Deficit specifici: Vitamina C: essenziale per idrossilazione prolina → collagene instabile; Vitamina A: stimola ri</a:t>
            </a:r>
            <a:r>
              <a:rPr lang="it-IT" sz="2000" dirty="0">
                <a:latin typeface="fkGroteskNeue"/>
              </a:rPr>
              <a:t>e</a:t>
            </a:r>
            <a:r>
              <a:rPr lang="it-IT" sz="2000" b="0" i="0" dirty="0">
                <a:effectLst/>
                <a:latin typeface="fkGroteskNeue"/>
              </a:rPr>
              <a:t>pitelizzazione, angiogenesi, collagene; Vitamina K: previene sanguinamenti; Vitamine B: cofattori enzimatici; Zinco: difetti nel rimodellamento collagene tipo III</a:t>
            </a:r>
          </a:p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Immunosoppressione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Glucocorticoidi: ↓ formazione collagene → ↓ resistenza </a:t>
            </a:r>
            <a:r>
              <a:rPr lang="it-IT" sz="2000" b="0" i="0" dirty="0" err="1">
                <a:effectLst/>
                <a:latin typeface="fkGroteskNeue"/>
              </a:rPr>
              <a:t>tensilile</a:t>
            </a:r>
            <a:endParaRPr lang="it-IT" sz="2000" b="0" i="0" dirty="0">
              <a:effectLst/>
              <a:latin typeface="fkGroteskNeue"/>
            </a:endParaRPr>
          </a:p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Insufficienza vascolare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↓ apporto ossigeno, nutrienti, leucociti ai tessuti lesionati</a:t>
            </a:r>
          </a:p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Malattie croniche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Diabete: ↑ infezioni, ↓ circolazione, ↑ glucosio tissutale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Insufficienza renale: uremia → ↓ funzione piastrinica → ↓ emostasi</a:t>
            </a:r>
          </a:p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Malattie genetiche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Sindrome di Marfan: difetto connettivo (scheletro, vasi, cute)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 err="1">
                <a:effectLst/>
                <a:latin typeface="fkGroteskNeue"/>
              </a:rPr>
              <a:t>Ehlers-Danlos</a:t>
            </a:r>
            <a:r>
              <a:rPr lang="it-IT" sz="2000" b="0" i="0" dirty="0">
                <a:effectLst/>
                <a:latin typeface="fkGroteskNeue"/>
              </a:rPr>
              <a:t>: </a:t>
            </a:r>
            <a:r>
              <a:rPr lang="it-IT" sz="2000" b="0" i="0" dirty="0" err="1">
                <a:effectLst/>
                <a:latin typeface="fkGroteskNeue"/>
              </a:rPr>
              <a:t>dehiscenza</a:t>
            </a:r>
            <a:r>
              <a:rPr lang="it-IT" sz="2000" b="0" i="0" dirty="0">
                <a:effectLst/>
                <a:latin typeface="fkGroteskNeue"/>
              </a:rPr>
              <a:t> ferite, fragilità vascolare, ↓ guarigione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latin typeface="fkGroteskNeue"/>
              </a:rPr>
              <a:t>Difetto di adesione leucocitaria</a:t>
            </a:r>
            <a:endParaRPr lang="it-IT" sz="2000" b="0" i="0" dirty="0">
              <a:effectLst/>
              <a:latin typeface="fkGrotesk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2FEF8C-82EC-653B-9117-27576DCB6D25}"/>
              </a:ext>
            </a:extLst>
          </p:cNvPr>
          <p:cNvSpPr txBox="1"/>
          <p:nvPr/>
        </p:nvSpPr>
        <p:spPr>
          <a:xfrm>
            <a:off x="371476" y="1497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800" b="1" i="0" dirty="0">
                <a:solidFill>
                  <a:srgbClr val="0070C0"/>
                </a:solidFill>
                <a:effectLst/>
                <a:latin typeface="fkGroteskNeue"/>
              </a:rPr>
              <a:t>I fattori che ritardano la guarigione:</a:t>
            </a:r>
          </a:p>
        </p:txBody>
      </p:sp>
    </p:spTree>
    <p:extLst>
      <p:ext uri="{BB962C8B-B14F-4D97-AF65-F5344CB8AC3E}">
        <p14:creationId xmlns:p14="http://schemas.microsoft.com/office/powerpoint/2010/main" val="504056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B9DAC-54BA-FCFA-D7B7-57227F770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4567EE-0DEE-B0C3-C001-904F9F605045}"/>
              </a:ext>
            </a:extLst>
          </p:cNvPr>
          <p:cNvSpPr txBox="1"/>
          <p:nvPr/>
        </p:nvSpPr>
        <p:spPr>
          <a:xfrm>
            <a:off x="405493" y="1111746"/>
            <a:ext cx="10843532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it-IT" sz="2400" b="1" i="0" dirty="0">
                <a:effectLst/>
                <a:latin typeface="fkGrotesk"/>
              </a:rPr>
              <a:t>Tessuto di granulazione inadeguato</a:t>
            </a:r>
          </a:p>
          <a:p>
            <a:pPr algn="l"/>
            <a:endParaRPr lang="it-IT" b="1" i="0" dirty="0">
              <a:effectLst/>
              <a:latin typeface="fkGrotesk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1" i="0" dirty="0">
                <a:effectLst/>
                <a:latin typeface="fkGroteskNeue"/>
              </a:rPr>
              <a:t>Deiscenza ferita</a:t>
            </a:r>
            <a:r>
              <a:rPr lang="it-IT" b="0" i="0" dirty="0">
                <a:effectLst/>
                <a:latin typeface="fkGroteskNeue"/>
              </a:rPr>
              <a:t>: riapertura di incisione chirurgica (addome/torace) entro 3-10 giorni post-op, spesso da infezione sovrapposta</a:t>
            </a:r>
            <a:br>
              <a:rPr lang="it-IT" b="0" i="0" dirty="0">
                <a:effectLst/>
                <a:latin typeface="fkGroteskNeue"/>
              </a:rPr>
            </a:br>
            <a:r>
              <a:rPr lang="it-IT" b="0" i="0" dirty="0">
                <a:effectLst/>
                <a:latin typeface="fkGroteskNeue"/>
              </a:rPr>
              <a:t>Segni: sensazione ferita "si strappa", fuoriuscita fluido rosa/giallo, pus giallo/verde, febbre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1" i="0" dirty="0">
                <a:effectLst/>
                <a:latin typeface="fkGroteskNeue"/>
              </a:rPr>
              <a:t>Ulcere da ferita</a:t>
            </a:r>
            <a:r>
              <a:rPr lang="it-IT" b="0" i="0" dirty="0">
                <a:effectLst/>
                <a:latin typeface="fkGroteskNeue"/>
              </a:rPr>
              <a:t>: da ipertensione venosa, edema, vasculopatie, diabete, necrosi cutanea, vasculiti: esordio rapido, dolorose, febbre, artralgie</a:t>
            </a:r>
            <a:endParaRPr lang="it-IT" dirty="0">
              <a:latin typeface="fkGroteskNeue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1" i="0" dirty="0">
                <a:effectLst/>
                <a:latin typeface="fkGroteskNeue"/>
              </a:rPr>
              <a:t>Ernia </a:t>
            </a:r>
            <a:r>
              <a:rPr lang="it-IT" b="1" i="0" dirty="0" err="1">
                <a:effectLst/>
                <a:latin typeface="fkGroteskNeue"/>
              </a:rPr>
              <a:t>incisionale</a:t>
            </a:r>
            <a:r>
              <a:rPr lang="it-IT" b="0" i="0" dirty="0">
                <a:effectLst/>
                <a:latin typeface="fkGroteskNeue"/>
              </a:rPr>
              <a:t>: ferita chirurgica mal guarita → protrusione intestino/organi (rischio alto in laparotomie mediane, 3-6 mesi post-op)</a:t>
            </a:r>
            <a:br>
              <a:rPr lang="it-IT" b="0" i="0" dirty="0">
                <a:effectLst/>
                <a:latin typeface="fkGroteskNeue"/>
              </a:rPr>
            </a:br>
            <a:r>
              <a:rPr lang="it-IT" b="0" i="0" dirty="0">
                <a:effectLst/>
                <a:latin typeface="fkGroteskNeue"/>
              </a:rPr>
              <a:t>Fattori: attività fisica eccessiva, obesità, gravidanza, ↑ pressione addominale</a:t>
            </a:r>
            <a:br>
              <a:rPr lang="it-IT" b="0" i="0" dirty="0">
                <a:effectLst/>
                <a:latin typeface="fkGroteskNeue"/>
              </a:rPr>
            </a:br>
            <a:endParaRPr lang="it-IT" b="0" i="0" dirty="0">
              <a:effectLst/>
              <a:latin typeface="fkGroteskNeue"/>
            </a:endParaRPr>
          </a:p>
          <a:p>
            <a:pPr algn="l"/>
            <a:r>
              <a:rPr lang="it-IT" b="0" i="0" dirty="0">
                <a:effectLst/>
                <a:latin typeface="fkGroteskNeue"/>
              </a:rPr>
              <a:t>La granulazione inadeguata prolunga la guarigione secondaria e aumenta rischi sistemici gravi.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C9713-DD1C-35D3-6670-99C719A086B3}"/>
              </a:ext>
            </a:extLst>
          </p:cNvPr>
          <p:cNvSpPr txBox="1"/>
          <p:nvPr/>
        </p:nvSpPr>
        <p:spPr>
          <a:xfrm>
            <a:off x="405492" y="210621"/>
            <a:ext cx="11024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400" b="1" i="0" dirty="0">
                <a:solidFill>
                  <a:srgbClr val="0070C0"/>
                </a:solidFill>
                <a:effectLst/>
                <a:latin typeface="fkGrotesk"/>
              </a:rPr>
              <a:t>Complicanze della guarigione ferite e riparazione tissutale</a:t>
            </a:r>
          </a:p>
        </p:txBody>
      </p:sp>
    </p:spTree>
    <p:extLst>
      <p:ext uri="{BB962C8B-B14F-4D97-AF65-F5344CB8AC3E}">
        <p14:creationId xmlns:p14="http://schemas.microsoft.com/office/powerpoint/2010/main" val="3309890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D54EBC3-D743-A51A-CB57-CAF9503A966B}"/>
              </a:ext>
            </a:extLst>
          </p:cNvPr>
          <p:cNvSpPr txBox="1">
            <a:spLocks noChangeArrowheads="1"/>
          </p:cNvSpPr>
          <p:nvPr/>
        </p:nvSpPr>
        <p:spPr>
          <a:xfrm>
            <a:off x="511444" y="267591"/>
            <a:ext cx="11280506" cy="765175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Riparazione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danno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tissutale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10000"/>
              </a:lnSpc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sguardo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tutto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tondo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tutta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patologia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D6F8A-98F3-9D90-727F-E1951B934E47}"/>
              </a:ext>
            </a:extLst>
          </p:cNvPr>
          <p:cNvSpPr txBox="1"/>
          <p:nvPr/>
        </p:nvSpPr>
        <p:spPr>
          <a:xfrm>
            <a:off x="511444" y="1273426"/>
            <a:ext cx="65942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Meccanismi: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Emostasi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Infiammazione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Proliferazione, angiogenesi (</a:t>
            </a:r>
            <a:r>
              <a:rPr lang="it-IT" sz="2000" dirty="0" err="1"/>
              <a:t>cfr</a:t>
            </a:r>
            <a:r>
              <a:rPr lang="it-IT" sz="2000" dirty="0"/>
              <a:t> neoplasie)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Rimodellamento</a:t>
            </a:r>
          </a:p>
          <a:p>
            <a:pPr marL="285750" indent="-285750">
              <a:buFontTx/>
              <a:buChar char="-"/>
            </a:pPr>
            <a:endParaRPr lang="it-IT" sz="2000" dirty="0"/>
          </a:p>
          <a:p>
            <a:r>
              <a:rPr lang="it-IT" sz="2000" b="1" dirty="0"/>
              <a:t>Complicazioni: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Emorragia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Shock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Infezione</a:t>
            </a:r>
          </a:p>
          <a:p>
            <a:endParaRPr lang="it-IT" sz="2000" dirty="0"/>
          </a:p>
          <a:p>
            <a:r>
              <a:rPr lang="it-IT" sz="2000" b="1" dirty="0"/>
              <a:t>Esisti: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Ricostruzione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Cicatrice, fibrosi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Danno di funzione d’organo, circoli viziosi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Decesso</a:t>
            </a:r>
          </a:p>
        </p:txBody>
      </p:sp>
    </p:spTree>
    <p:extLst>
      <p:ext uri="{BB962C8B-B14F-4D97-AF65-F5344CB8AC3E}">
        <p14:creationId xmlns:p14="http://schemas.microsoft.com/office/powerpoint/2010/main" val="2871473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39378-5966-6104-331F-40CB0A8CA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453101-86AF-CA21-5B83-484E02384538}"/>
              </a:ext>
            </a:extLst>
          </p:cNvPr>
          <p:cNvSpPr txBox="1"/>
          <p:nvPr/>
        </p:nvSpPr>
        <p:spPr>
          <a:xfrm>
            <a:off x="342900" y="1019004"/>
            <a:ext cx="118491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fkGroteskNeue"/>
              </a:rPr>
              <a:t>Proliferazione incontrollata di fibroblasti ed endotelio oltre i limiti necessari. Rappresenta un fallimento del passaggio dalla fase proliferativa a quella di rimodellamento.</a:t>
            </a:r>
          </a:p>
          <a:p>
            <a:endParaRPr lang="it-IT" sz="2000" dirty="0">
              <a:latin typeface="fkGroteskNeue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Blocca la guarigione impedendo la corretta riepitelizzazione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2000" b="0" i="0" dirty="0">
              <a:effectLst/>
              <a:latin typeface="fkGroteskNeue"/>
            </a:endParaRPr>
          </a:p>
          <a:p>
            <a:pPr algn="l"/>
            <a:r>
              <a:rPr lang="it-IT" sz="2000" b="0" i="0" dirty="0">
                <a:effectLst/>
                <a:latin typeface="fkGroteskNeue"/>
              </a:rPr>
              <a:t>Cause e fattori predisponenti: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Infezioni persistenti, Infiammazione cronica indotta da materiali </a:t>
            </a:r>
            <a:r>
              <a:rPr lang="it-IT" sz="2000" b="0" i="0" dirty="0" err="1">
                <a:effectLst/>
                <a:latin typeface="fkGroteskNeue"/>
              </a:rPr>
              <a:t>implantati</a:t>
            </a:r>
            <a:r>
              <a:rPr lang="it-IT" sz="2000" b="0" i="0" dirty="0">
                <a:effectLst/>
                <a:latin typeface="fkGroteskNeue"/>
              </a:rPr>
              <a:t> (es. bendaggi, gessi)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Movimenti eccessivi della ferita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2000" b="0" i="0" dirty="0">
              <a:effectLst/>
              <a:latin typeface="fkGroteskNeue"/>
            </a:endParaRPr>
          </a:p>
          <a:p>
            <a:pPr algn="l"/>
            <a:r>
              <a:rPr lang="it-IT" sz="2000" b="0" i="0" dirty="0">
                <a:effectLst/>
                <a:latin typeface="fkGroteskNeue"/>
              </a:rPr>
              <a:t>Aspetto irregolare, fragile, sanguinante, protrusione oltre i margini della ferita, colore rosso vivo, superficie granulosa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2000" b="0" i="0" dirty="0">
              <a:effectLst/>
              <a:latin typeface="fkGroteskNeue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Rimozione chirurgica/meccanica dell'eccesso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Trattamenti topici (steroidi, argento)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Controllo infezione e immobilizzazione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B85096-0A5F-0598-5BCA-D2110E043356}"/>
              </a:ext>
            </a:extLst>
          </p:cNvPr>
          <p:cNvSpPr txBox="1"/>
          <p:nvPr/>
        </p:nvSpPr>
        <p:spPr>
          <a:xfrm>
            <a:off x="342900" y="2344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400" b="1" i="0" dirty="0">
                <a:effectLst/>
                <a:latin typeface="fkGrotesk"/>
              </a:rPr>
              <a:t>3. Tessuto di granulazione esuberante</a:t>
            </a:r>
          </a:p>
        </p:txBody>
      </p:sp>
    </p:spTree>
    <p:extLst>
      <p:ext uri="{BB962C8B-B14F-4D97-AF65-F5344CB8AC3E}">
        <p14:creationId xmlns:p14="http://schemas.microsoft.com/office/powerpoint/2010/main" val="1993907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970B20-DDE2-0D9C-D372-CB54775FE7D0}"/>
              </a:ext>
            </a:extLst>
          </p:cNvPr>
          <p:cNvSpPr txBox="1"/>
          <p:nvPr/>
        </p:nvSpPr>
        <p:spPr>
          <a:xfrm>
            <a:off x="371475" y="267385"/>
            <a:ext cx="10734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dirty="0">
                <a:effectLst/>
                <a:latin typeface="fkGroteskNeue"/>
              </a:rPr>
              <a:t>4. Contrattura cicatriziale: retrazione fibroblastica che causa deformità funzionale</a:t>
            </a:r>
            <a:endParaRPr lang="it-IT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E3561-220A-2235-2279-282FA40070B7}"/>
              </a:ext>
            </a:extLst>
          </p:cNvPr>
          <p:cNvSpPr txBox="1"/>
          <p:nvPr/>
        </p:nvSpPr>
        <p:spPr>
          <a:xfrm>
            <a:off x="423862" y="958304"/>
            <a:ext cx="106299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Granuloma piogenico </a:t>
            </a:r>
            <a:r>
              <a:rPr lang="it-IT" sz="2000" b="0" i="0" dirty="0">
                <a:effectLst/>
                <a:latin typeface="fkGrotesk"/>
              </a:rPr>
              <a:t>(o emangioma lobulare capillare)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Neoplasia vascolare benigna comune su cute/mucose (labbra, palpebre, genitali, bocca)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Lesione solitaria, rossa, friabile, peduncolata (fino a 2 cm), sanguina facilmente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it-IT" sz="2000" b="0" i="0" dirty="0">
              <a:effectLst/>
              <a:latin typeface="fkGroteskNeue"/>
            </a:endParaRPr>
          </a:p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Tumore desmoide </a:t>
            </a:r>
            <a:r>
              <a:rPr lang="it-IT" sz="2000" b="0" i="0" dirty="0">
                <a:effectLst/>
                <a:latin typeface="fkGrotesk"/>
              </a:rPr>
              <a:t>(fibromatosi aggressiva)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Da muscolo scheletrico, connettivo, fasce, aponevrosi (addome, collo, spalle, braccia, cosce)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Basso grado malignità, sporadico o associato a FAP (10-15%, mutazione APC)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Crescita locale invasiva, non metastatizza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it-IT" sz="2000" b="0" i="0" dirty="0">
              <a:effectLst/>
              <a:latin typeface="fkGroteskNeue"/>
            </a:endParaRPr>
          </a:p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Contrattura della ferita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Restringimento patologico da proliferazione </a:t>
            </a:r>
            <a:r>
              <a:rPr lang="it-IT" sz="2000" b="0" i="0" dirty="0" err="1">
                <a:effectLst/>
                <a:latin typeface="fkGroteskNeue"/>
              </a:rPr>
              <a:t>miofibroblasti</a:t>
            </a:r>
            <a:endParaRPr lang="it-IT" sz="2000" b="0" i="0" dirty="0">
              <a:effectLst/>
              <a:latin typeface="fkGroteskNeue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Causa deformità fisiche gravi e limitazione movimenti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Dopo ustioni gravi, schiacciamenti, lacerazioni, avulsioni (palmi, piante, torace anteriore)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Compromette mobilità articolare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 err="1">
                <a:effectLst/>
                <a:latin typeface="fkGrotesk"/>
              </a:rPr>
              <a:t>Proud</a:t>
            </a:r>
            <a:r>
              <a:rPr lang="it-IT" sz="2000" b="0" i="0" dirty="0">
                <a:effectLst/>
                <a:latin typeface="fkGrotesk"/>
              </a:rPr>
              <a:t> </a:t>
            </a:r>
            <a:r>
              <a:rPr lang="it-IT" sz="2000" b="0" i="0" dirty="0" err="1">
                <a:effectLst/>
                <a:latin typeface="fkGrotesk"/>
              </a:rPr>
              <a:t>flesh</a:t>
            </a:r>
            <a:r>
              <a:rPr lang="it-IT" sz="2000" b="0" i="0" dirty="0">
                <a:effectLst/>
                <a:latin typeface="fkGrotesk"/>
              </a:rPr>
              <a:t> (granulazione esuberante)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Eccessiva crescita granulazione → aspetto "cavolfiore" sporgente oltre i margini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Inibisce migrazione epiteliale → ritardo/inibizione guarigione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Complicanza frustrante, richiede rimozione meccanica/terapie topiche</a:t>
            </a:r>
          </a:p>
        </p:txBody>
      </p:sp>
    </p:spTree>
    <p:extLst>
      <p:ext uri="{BB962C8B-B14F-4D97-AF65-F5344CB8AC3E}">
        <p14:creationId xmlns:p14="http://schemas.microsoft.com/office/powerpoint/2010/main" val="1249388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F38F1E-EFA3-5A78-6510-BCB03DA090CB}"/>
              </a:ext>
            </a:extLst>
          </p:cNvPr>
          <p:cNvSpPr txBox="1"/>
          <p:nvPr/>
        </p:nvSpPr>
        <p:spPr>
          <a:xfrm>
            <a:off x="304800" y="190500"/>
            <a:ext cx="780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Fratture ossee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35DEE-7BEB-37CE-6E6D-41FC1BA3D85A}"/>
              </a:ext>
            </a:extLst>
          </p:cNvPr>
          <p:cNvSpPr txBox="1"/>
          <p:nvPr/>
        </p:nvSpPr>
        <p:spPr>
          <a:xfrm>
            <a:off x="304800" y="985466"/>
            <a:ext cx="1102995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000" b="1" i="0" dirty="0">
                <a:effectLst/>
                <a:latin typeface="fkGroteskNeue"/>
              </a:rPr>
              <a:t>La frattura ossea </a:t>
            </a:r>
            <a:r>
              <a:rPr lang="it-IT" sz="2000" b="0" i="0" dirty="0">
                <a:effectLst/>
                <a:latin typeface="fkGroteskNeue"/>
              </a:rPr>
              <a:t>è accompagnata da trauma ai tessuti molli adiacenti con emorragia. </a:t>
            </a:r>
          </a:p>
          <a:p>
            <a:pPr algn="l">
              <a:buNone/>
            </a:pPr>
            <a:r>
              <a:rPr lang="it-IT" sz="2000" b="0" i="0" dirty="0">
                <a:effectLst/>
                <a:latin typeface="fkGroteskNeue"/>
              </a:rPr>
              <a:t>La guarigione avviene per organizzazione (tessuti molli) e rigenerazione ossea (osso).</a:t>
            </a:r>
          </a:p>
          <a:p>
            <a:pPr algn="l">
              <a:buNone/>
            </a:pPr>
            <a:endParaRPr lang="it-IT" sz="2000" b="1" i="0" dirty="0">
              <a:effectLst/>
              <a:latin typeface="fkGroteskNeue"/>
            </a:endParaRPr>
          </a:p>
          <a:p>
            <a:pPr algn="l">
              <a:buNone/>
            </a:pPr>
            <a:r>
              <a:rPr lang="it-IT" sz="2000" b="1" i="0" dirty="0">
                <a:effectLst/>
                <a:latin typeface="fkGroteskNeue"/>
              </a:rPr>
              <a:t>Fratture patologiche </a:t>
            </a:r>
            <a:r>
              <a:rPr lang="it-IT" sz="2000" b="0" i="0" dirty="0">
                <a:effectLst/>
                <a:latin typeface="fkGroteskNeue"/>
              </a:rPr>
              <a:t>da: osteoporosi (specie steroidi), tumori metastatici/primari, malattia di Paget, iperparatiroidismo, osteogenesi imperfetta.</a:t>
            </a:r>
          </a:p>
          <a:p>
            <a:pPr algn="l">
              <a:buNone/>
            </a:pPr>
            <a:endParaRPr lang="it-IT" sz="2000" b="0" i="0" dirty="0">
              <a:effectLst/>
              <a:latin typeface="fkGrotesk"/>
            </a:endParaRPr>
          </a:p>
          <a:p>
            <a:pPr algn="l">
              <a:buNone/>
            </a:pPr>
            <a:r>
              <a:rPr lang="it-IT" sz="2000" b="0" i="0" dirty="0">
                <a:effectLst/>
                <a:latin typeface="fkGrotesk"/>
              </a:rPr>
              <a:t>Classificazione fratture ossee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Aperta (composta): ferita aperta espone osso → rischio osteomielite; emergenza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Chiusa (semplice): osso rotto senza penetrazione cutanea (traumi, incidenti, stress ripetuti)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Incompleta/Parziale: crepa senza separazione completa (colpi diretti, torsioni)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Completa: rottura attraverso tutta l'osso → 2+ frammenti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Stabile: frammenti allineati, mantengono posizione (trauma, osteoporosi)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Spostata: gap tra estremità rotte → spesso chirurgica</a:t>
            </a:r>
          </a:p>
        </p:txBody>
      </p:sp>
    </p:spTree>
    <p:extLst>
      <p:ext uri="{BB962C8B-B14F-4D97-AF65-F5344CB8AC3E}">
        <p14:creationId xmlns:p14="http://schemas.microsoft.com/office/powerpoint/2010/main" val="3155047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15D93-FDFF-0039-4FEC-B61C38F48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A0B7B4-C9AC-F5B6-7CDA-E70C1F0B94F2}"/>
              </a:ext>
            </a:extLst>
          </p:cNvPr>
          <p:cNvSpPr txBox="1"/>
          <p:nvPr/>
        </p:nvSpPr>
        <p:spPr>
          <a:xfrm>
            <a:off x="361949" y="151179"/>
            <a:ext cx="1146810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000" b="1" i="0" dirty="0">
                <a:effectLst/>
                <a:latin typeface="fkGroteskNeue"/>
              </a:rPr>
              <a:t>4 fasi principali </a:t>
            </a:r>
          </a:p>
          <a:p>
            <a:pPr algn="l">
              <a:buNone/>
            </a:pPr>
            <a:endParaRPr lang="it-IT" sz="2000" b="0" i="0" dirty="0">
              <a:effectLst/>
              <a:latin typeface="fkGrotesk"/>
            </a:endParaRPr>
          </a:p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1. Formazione ematoma e fase infiammatoria </a:t>
            </a:r>
            <a:r>
              <a:rPr lang="it-IT" sz="2000" b="0" i="0" dirty="0">
                <a:effectLst/>
                <a:latin typeface="fkGrotesk"/>
              </a:rPr>
              <a:t>(1-5 giorni)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Rottura vasi ossei/periostali → ematoma attorno al sito di frattura (telaio temporaneo)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Citochine pro-infiammatorie (IL-1/6/11/23, TNF-α, </a:t>
            </a:r>
            <a:r>
              <a:rPr lang="it-IT" sz="2000" b="0" i="0" dirty="0" err="1">
                <a:effectLst/>
                <a:latin typeface="fkGroteskNeue"/>
              </a:rPr>
              <a:t>BMPs</a:t>
            </a:r>
            <a:r>
              <a:rPr lang="it-IT" sz="2000" b="0" i="0" dirty="0">
                <a:effectLst/>
                <a:latin typeface="fkGroteskNeue"/>
              </a:rPr>
              <a:t>) reclutano cellule staminali mesenchimali, endotelio, </a:t>
            </a:r>
            <a:r>
              <a:rPr lang="it-IT" sz="2000" dirty="0">
                <a:latin typeface="fkGroteskNeue"/>
              </a:rPr>
              <a:t> fibroblasti, </a:t>
            </a:r>
            <a:r>
              <a:rPr lang="it-IT" sz="2000" b="0" i="0" dirty="0">
                <a:effectLst/>
                <a:latin typeface="fkGroteskNeue"/>
              </a:rPr>
              <a:t>monociti/macrofagi, linfociti</a:t>
            </a:r>
          </a:p>
          <a:p>
            <a:pPr algn="l">
              <a:buNone/>
            </a:pPr>
            <a:endParaRPr lang="it-IT" sz="2000" b="0" i="0" dirty="0">
              <a:effectLst/>
              <a:latin typeface="fkGrotesk"/>
            </a:endParaRPr>
          </a:p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2. Formazione callo </a:t>
            </a:r>
            <a:r>
              <a:rPr lang="it-IT" sz="2000" b="1" i="0" dirty="0" err="1">
                <a:effectLst/>
                <a:latin typeface="fkGrotesk"/>
              </a:rPr>
              <a:t>fibrocollageneo</a:t>
            </a:r>
            <a:r>
              <a:rPr lang="it-IT" sz="2000" b="1" i="0" dirty="0">
                <a:effectLst/>
                <a:latin typeface="fkGrotesk"/>
              </a:rPr>
              <a:t> </a:t>
            </a:r>
            <a:r>
              <a:rPr lang="it-IT" sz="2000" b="0" i="0" dirty="0">
                <a:effectLst/>
                <a:latin typeface="fkGrotesk"/>
              </a:rPr>
              <a:t>(5-11 giorni)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VEGF induce angiogenesi nell'ematoma → tessuto di granulazione ricco di fibrina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Cellule staminali mesenchimali → fibroblasti, condroblasti, osteoblasti (stimolati da </a:t>
            </a:r>
            <a:r>
              <a:rPr lang="it-IT" sz="2000" b="0" i="0" dirty="0" err="1">
                <a:effectLst/>
                <a:latin typeface="fkGroteskNeue"/>
              </a:rPr>
              <a:t>BMPs</a:t>
            </a:r>
            <a:r>
              <a:rPr lang="it-IT" sz="2000" b="0" i="0" dirty="0">
                <a:effectLst/>
                <a:latin typeface="fkGroteskNeue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Formazione rete </a:t>
            </a:r>
            <a:r>
              <a:rPr lang="it-IT" sz="2000" b="0" i="0" dirty="0" err="1">
                <a:effectLst/>
                <a:latin typeface="fkGroteskNeue"/>
              </a:rPr>
              <a:t>fibrocollagenea</a:t>
            </a:r>
            <a:r>
              <a:rPr lang="it-IT" sz="2000" b="0" i="0" dirty="0">
                <a:effectLst/>
                <a:latin typeface="fkGroteskNeue"/>
              </a:rPr>
              <a:t> + cartilagine ialina che collega estremità frattura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Periostio: deposizione osso tessuto (</a:t>
            </a:r>
            <a:r>
              <a:rPr lang="it-IT" sz="2000" b="0" i="0" dirty="0" err="1">
                <a:effectLst/>
                <a:latin typeface="fkGroteskNeue"/>
              </a:rPr>
              <a:t>woven</a:t>
            </a:r>
            <a:r>
              <a:rPr lang="it-IT" sz="2000" b="0" i="0" dirty="0">
                <a:effectLst/>
                <a:latin typeface="fkGroteskNeue"/>
              </a:rPr>
              <a:t> bone)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2000" b="0" i="0" dirty="0">
              <a:effectLst/>
              <a:latin typeface="fkGroteskNeue"/>
            </a:endParaRPr>
          </a:p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3. Formazione callo osseo (3 settimane+)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RANKL (espresso da osteoblasti/osteoclasti) stimola differenziazione condro/osteoblasti/clasti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Osso tessuto </a:t>
            </a:r>
            <a:r>
              <a:rPr lang="it-IT" sz="2000" b="0" i="0" dirty="0" err="1">
                <a:effectLst/>
                <a:latin typeface="fkGroteskNeue"/>
              </a:rPr>
              <a:t>subperiostale</a:t>
            </a:r>
            <a:r>
              <a:rPr lang="it-IT" sz="2000" b="0" i="0" dirty="0">
                <a:effectLst/>
                <a:latin typeface="fkGroteskNeue"/>
              </a:rPr>
              <a:t>; nuovi vasi favoriscono migrazione cellule staminali</a:t>
            </a:r>
          </a:p>
          <a:p>
            <a:pPr algn="l"/>
            <a:endParaRPr lang="it-IT" sz="2000" b="0" i="0" dirty="0">
              <a:effectLst/>
              <a:latin typeface="fkGrotesk"/>
            </a:endParaRPr>
          </a:p>
          <a:p>
            <a:pPr algn="l"/>
            <a:r>
              <a:rPr lang="it-IT" sz="2000" b="1" i="0" dirty="0">
                <a:effectLst/>
                <a:latin typeface="fkGrotesk"/>
              </a:rPr>
              <a:t>4. Fase di rimodellamento (settimane-mesi)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Rimodellamento accoppiato: osteoclasti riassorbono + osteoblasti formano nuovo osso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Centro callo → osso compatto; bordi → osso lamellare</a:t>
            </a:r>
          </a:p>
          <a:p>
            <a:pPr algn="l">
              <a:buNone/>
            </a:pPr>
            <a:r>
              <a:rPr lang="it-IT" sz="2000" b="0" i="0" dirty="0">
                <a:effectLst/>
                <a:latin typeface="fkGroteskNeue"/>
              </a:rPr>
              <a:t>Nota unica: l'osso è l'unico tessuto che rigenera completamente la sua architettura originale.</a:t>
            </a:r>
          </a:p>
        </p:txBody>
      </p:sp>
    </p:spTree>
    <p:extLst>
      <p:ext uri="{BB962C8B-B14F-4D97-AF65-F5344CB8AC3E}">
        <p14:creationId xmlns:p14="http://schemas.microsoft.com/office/powerpoint/2010/main" val="2086083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9546F-D328-D954-A7B5-49037FA17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79CE6C-8111-7658-0C72-89F070FF7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568" y="0"/>
            <a:ext cx="7652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3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FC0B2-5A8C-64C0-075C-6B0B04944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01EA5A-7D06-8FD1-8238-59DE067B4CBB}"/>
              </a:ext>
            </a:extLst>
          </p:cNvPr>
          <p:cNvSpPr txBox="1"/>
          <p:nvPr/>
        </p:nvSpPr>
        <p:spPr>
          <a:xfrm>
            <a:off x="685800" y="643340"/>
            <a:ext cx="100584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Ossificazione </a:t>
            </a:r>
            <a:r>
              <a:rPr lang="it-IT" sz="2000" b="1" i="0" dirty="0" err="1">
                <a:effectLst/>
                <a:latin typeface="fkGrotesk"/>
              </a:rPr>
              <a:t>endochondrale</a:t>
            </a:r>
            <a:endParaRPr lang="it-IT" sz="2000" b="1" i="0" dirty="0">
              <a:effectLst/>
              <a:latin typeface="fkGrotesk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Processo principale per la formazione dello scheletro osseo fetale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Il cartilagine ialina preesistente viene sostituita progressivamente da osso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Meccanismo: condroblasti → matrice cartilaginea → calcificazione → osteoclasti riassorbono → osteoblasti depongono osso (</a:t>
            </a:r>
            <a:r>
              <a:rPr lang="it-IT" sz="2000" b="1" i="0" dirty="0">
                <a:effectLst/>
                <a:latin typeface="fkGroteskNeue"/>
              </a:rPr>
              <a:t>osteogenesi per sostituzione</a:t>
            </a:r>
            <a:r>
              <a:rPr lang="it-IT" sz="2000" b="0" i="0" dirty="0">
                <a:effectLst/>
                <a:latin typeface="fkGroteskNeue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it-IT" sz="2000" b="0" i="0" dirty="0">
              <a:effectLst/>
              <a:latin typeface="fkGroteskNeue"/>
            </a:endParaRPr>
          </a:p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Ossificazione </a:t>
            </a:r>
            <a:r>
              <a:rPr lang="it-IT" sz="2000" b="1" i="0" dirty="0" err="1">
                <a:effectLst/>
                <a:latin typeface="fkGrotesk"/>
              </a:rPr>
              <a:t>intramembranosa</a:t>
            </a:r>
            <a:endParaRPr lang="it-IT" sz="2000" b="1" i="0" dirty="0">
              <a:effectLst/>
              <a:latin typeface="fkGrotesk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Converte tessuto mesenchimale direttamente in osso </a:t>
            </a:r>
            <a:r>
              <a:rPr lang="it-IT" sz="2000" b="1" i="0" dirty="0">
                <a:effectLst/>
                <a:latin typeface="fkGroteskNeue"/>
              </a:rPr>
              <a:t>senza passaggio cartilagineo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Caratteristica delle ossa piatte del cranio fetale (ossa frontale, parietale, mascellare)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Meccanismo: cellule mesenchimali → osteoblasti → deposizione minerale diretta</a:t>
            </a:r>
          </a:p>
          <a:p>
            <a:pPr algn="l">
              <a:buNone/>
            </a:pPr>
            <a:endParaRPr lang="it-IT" sz="2000" b="0" i="0" dirty="0">
              <a:effectLst/>
              <a:latin typeface="fkGroteskNeue"/>
            </a:endParaRPr>
          </a:p>
          <a:p>
            <a:pPr algn="l">
              <a:buNone/>
            </a:pPr>
            <a:r>
              <a:rPr lang="it-IT" sz="2000" b="0" i="0" dirty="0">
                <a:effectLst/>
                <a:latin typeface="fkGroteskNeue"/>
              </a:rPr>
              <a:t>Nota clinica: entrambi i processi sono fondamentali per la frattura ossea adulta, dove si replica l'endocondrale (callo cartilagineo → osso) predominante nella riparazione.</a:t>
            </a:r>
          </a:p>
        </p:txBody>
      </p:sp>
    </p:spTree>
    <p:extLst>
      <p:ext uri="{BB962C8B-B14F-4D97-AF65-F5344CB8AC3E}">
        <p14:creationId xmlns:p14="http://schemas.microsoft.com/office/powerpoint/2010/main" val="3154820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adiografia lindsey vonn">
            <a:extLst>
              <a:ext uri="{FF2B5EF4-FFF2-40B4-BE49-F238E27FC236}">
                <a16:creationId xmlns:a16="http://schemas.microsoft.com/office/drawing/2014/main" id="{DF1E88A4-BBB1-FCBB-03AB-6F534E453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67" y="350729"/>
            <a:ext cx="3867504" cy="629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7C052C8-0C87-E497-0000-8B562F54F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83" y="283740"/>
            <a:ext cx="3538417" cy="62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8363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03E0F-59CE-41A9-A676-0C377114B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2E70E3-7C51-1F29-B0AA-FB80FC9BBFBE}"/>
              </a:ext>
            </a:extLst>
          </p:cNvPr>
          <p:cNvSpPr txBox="1"/>
          <p:nvPr/>
        </p:nvSpPr>
        <p:spPr>
          <a:xfrm>
            <a:off x="600075" y="520795"/>
            <a:ext cx="111823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Rigenerazione organi specifici</a:t>
            </a:r>
          </a:p>
          <a:p>
            <a:pPr algn="l">
              <a:buNone/>
            </a:pPr>
            <a:endParaRPr lang="it-IT" sz="2000" b="1" i="0" dirty="0">
              <a:effectLst/>
              <a:latin typeface="fkGrotesk"/>
            </a:endParaRPr>
          </a:p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Fegato</a:t>
            </a:r>
            <a:r>
              <a:rPr lang="it-IT" sz="2000" b="0" i="0" dirty="0">
                <a:effectLst/>
                <a:latin typeface="fkGrotesk"/>
              </a:rPr>
              <a:t> (maggiore capacità rigenerativa)</a:t>
            </a:r>
          </a:p>
          <a:p>
            <a:pPr algn="l">
              <a:buFont typeface="+mj-lt"/>
              <a:buAutoNum type="arabicPeriod"/>
            </a:pPr>
            <a:r>
              <a:rPr lang="it-IT" sz="2000" b="0" i="0" dirty="0">
                <a:effectLst/>
                <a:latin typeface="fkGroteskNeue"/>
              </a:rPr>
              <a:t>Proliferazione epatociti residui (principale post-lesione acuta/cronica):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it-IT" sz="2000" b="0" i="0" dirty="0">
                <a:effectLst/>
                <a:latin typeface="fkGroteskNeue"/>
              </a:rPr>
              <a:t>Priming: IL-6 (da cellule di </a:t>
            </a:r>
            <a:r>
              <a:rPr lang="it-IT" sz="2000" b="0" i="0" dirty="0" err="1">
                <a:effectLst/>
                <a:latin typeface="fkGroteskNeue"/>
              </a:rPr>
              <a:t>Kupffer</a:t>
            </a:r>
            <a:r>
              <a:rPr lang="it-IT" sz="2000" b="0" i="0" dirty="0">
                <a:effectLst/>
                <a:latin typeface="fkGroteskNeue"/>
              </a:rPr>
              <a:t>) prepara epatociti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it-IT" sz="2000" b="0" i="0" dirty="0">
                <a:effectLst/>
                <a:latin typeface="fkGroteskNeue"/>
              </a:rPr>
              <a:t>Crescita: HGF + TGF-α stimolano replicazione → seguita da cellule non-parenchimali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it-IT" sz="2000" b="0" i="0" dirty="0">
                <a:effectLst/>
                <a:latin typeface="fkGroteskNeue"/>
              </a:rPr>
              <a:t>Terminazione: TGF-β blocca proliferazione</a:t>
            </a:r>
          </a:p>
          <a:p>
            <a:pPr algn="l">
              <a:buFont typeface="+mj-lt"/>
              <a:buAutoNum type="arabicPeriod"/>
            </a:pPr>
            <a:r>
              <a:rPr lang="it-IT" sz="2000" b="0" i="0" dirty="0">
                <a:effectLst/>
                <a:latin typeface="fkGroteskNeue"/>
              </a:rPr>
              <a:t>Ripopolamento da progenitori (necrosi fulminante):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it-IT" sz="2000" b="0" i="0" dirty="0">
                <a:effectLst/>
                <a:latin typeface="fkGroteskNeue"/>
              </a:rPr>
              <a:t>Cirrosi (epatite cronica): noduli rigenerativi → cicatrici collagene → ostruzione vasi/bile</a:t>
            </a:r>
          </a:p>
          <a:p>
            <a:pPr algn="l">
              <a:buNone/>
            </a:pPr>
            <a:endParaRPr lang="it-IT" sz="2000" b="0" i="0" dirty="0">
              <a:effectLst/>
              <a:latin typeface="fkGrotesk"/>
            </a:endParaRPr>
          </a:p>
          <a:p>
            <a:pPr algn="l">
              <a:buNone/>
            </a:pPr>
            <a:r>
              <a:rPr lang="it-IT" sz="2000" b="1" i="0" dirty="0">
                <a:effectLst/>
                <a:latin typeface="fkGrotesk"/>
              </a:rPr>
              <a:t>Sistema nervoso </a:t>
            </a:r>
            <a:r>
              <a:rPr lang="it-IT" sz="2000" b="0" i="0" dirty="0">
                <a:effectLst/>
                <a:latin typeface="fkGrotesk"/>
              </a:rPr>
              <a:t>(minima rigenerazione)</a:t>
            </a:r>
          </a:p>
          <a:p>
            <a:pPr algn="l">
              <a:buNone/>
            </a:pPr>
            <a:r>
              <a:rPr lang="it-IT" sz="2000" b="0" i="0" dirty="0">
                <a:effectLst/>
                <a:latin typeface="fkGroteskNeue"/>
              </a:rPr>
              <a:t>SNC (cellule permanenti):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0" i="0" dirty="0">
                <a:effectLst/>
                <a:latin typeface="fkGroteskNeue"/>
              </a:rPr>
              <a:t>Lesioni midollo/spinale: rigenerazione assonale solo 2 settimane → </a:t>
            </a:r>
            <a:r>
              <a:rPr lang="it-IT" sz="2000" b="0" i="0" dirty="0" err="1">
                <a:effectLst/>
                <a:latin typeface="fkGroteskNeue"/>
              </a:rPr>
              <a:t>gliosi</a:t>
            </a:r>
            <a:r>
              <a:rPr lang="it-IT" sz="2000" b="0" i="0" dirty="0">
                <a:effectLst/>
                <a:latin typeface="fkGroteskNeue"/>
              </a:rPr>
              <a:t> (proliferazione astrociti/microglia → cicatrice permanente)</a:t>
            </a:r>
          </a:p>
        </p:txBody>
      </p:sp>
    </p:spTree>
    <p:extLst>
      <p:ext uri="{BB962C8B-B14F-4D97-AF65-F5344CB8AC3E}">
        <p14:creationId xmlns:p14="http://schemas.microsoft.com/office/powerpoint/2010/main" val="952799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AB68AD-538B-5F8D-4E4B-27C2DC5785B0}"/>
              </a:ext>
            </a:extLst>
          </p:cNvPr>
          <p:cNvSpPr txBox="1"/>
          <p:nvPr/>
        </p:nvSpPr>
        <p:spPr>
          <a:xfrm>
            <a:off x="508054" y="492556"/>
            <a:ext cx="63213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/>
              <a:t>Tipo di danno e sua estensione</a:t>
            </a:r>
          </a:p>
          <a:p>
            <a:pPr marL="285750" indent="-285750">
              <a:buFontTx/>
              <a:buChar char="-"/>
            </a:pPr>
            <a:r>
              <a:rPr lang="it-IT" sz="2200" dirty="0"/>
              <a:t>Ferita</a:t>
            </a:r>
          </a:p>
          <a:p>
            <a:pPr marL="285750" indent="-285750">
              <a:buFontTx/>
              <a:buChar char="-"/>
            </a:pPr>
            <a:r>
              <a:rPr lang="it-IT" sz="2200" dirty="0"/>
              <a:t>Ustione da caldo, da freddo</a:t>
            </a:r>
          </a:p>
          <a:p>
            <a:pPr marL="285750" indent="-285750">
              <a:buFontTx/>
              <a:buChar char="-"/>
            </a:pPr>
            <a:r>
              <a:rPr lang="it-IT" sz="2200" dirty="0"/>
              <a:t>Ischemia/infarto</a:t>
            </a:r>
          </a:p>
          <a:p>
            <a:pPr marL="285750" indent="-285750">
              <a:buFontTx/>
              <a:buChar char="-"/>
            </a:pPr>
            <a:r>
              <a:rPr lang="it-IT" sz="2200" dirty="0"/>
              <a:t>Infezione</a:t>
            </a:r>
          </a:p>
          <a:p>
            <a:endParaRPr lang="it-IT" sz="2200" dirty="0"/>
          </a:p>
          <a:p>
            <a:r>
              <a:rPr lang="it-IT" sz="2200" b="1" dirty="0"/>
              <a:t>Tipo di tessuto</a:t>
            </a:r>
          </a:p>
          <a:p>
            <a:pPr marL="285750" indent="-285750">
              <a:buFontTx/>
              <a:buChar char="-"/>
            </a:pPr>
            <a:r>
              <a:rPr lang="it-IT" sz="2200" dirty="0"/>
              <a:t>Cute</a:t>
            </a:r>
          </a:p>
          <a:p>
            <a:pPr marL="285750" indent="-285750">
              <a:buFontTx/>
              <a:buChar char="-"/>
            </a:pPr>
            <a:r>
              <a:rPr lang="it-IT" sz="2200" dirty="0"/>
              <a:t>Mucose digerenti</a:t>
            </a:r>
          </a:p>
          <a:p>
            <a:pPr marL="285750" indent="-285750">
              <a:buFontTx/>
              <a:buChar char="-"/>
            </a:pPr>
            <a:r>
              <a:rPr lang="it-IT" sz="2200" dirty="0"/>
              <a:t>Mucose respiratorie</a:t>
            </a:r>
          </a:p>
          <a:p>
            <a:pPr marL="285750" indent="-285750">
              <a:buFontTx/>
              <a:buChar char="-"/>
            </a:pPr>
            <a:r>
              <a:rPr lang="it-IT" sz="2200" dirty="0"/>
              <a:t>Organi interni</a:t>
            </a:r>
          </a:p>
          <a:p>
            <a:pPr marL="285750" indent="-285750">
              <a:buFontTx/>
              <a:buChar char="-"/>
            </a:pPr>
            <a:r>
              <a:rPr lang="it-IT" sz="2200" dirty="0"/>
              <a:t>Tessuti labili e stabili con capacità rigenerative</a:t>
            </a:r>
          </a:p>
          <a:p>
            <a:endParaRPr lang="it-IT" sz="2200" dirty="0"/>
          </a:p>
          <a:p>
            <a:r>
              <a:rPr lang="it-IT" sz="2200" dirty="0"/>
              <a:t>Adattamenti naturali e loro modulazione terapeutica</a:t>
            </a:r>
          </a:p>
        </p:txBody>
      </p:sp>
    </p:spTree>
    <p:extLst>
      <p:ext uri="{BB962C8B-B14F-4D97-AF65-F5344CB8AC3E}">
        <p14:creationId xmlns:p14="http://schemas.microsoft.com/office/powerpoint/2010/main" val="954079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B6275C-16BB-C4A1-0553-7D96EF7B1EBA}"/>
              </a:ext>
            </a:extLst>
          </p:cNvPr>
          <p:cNvSpPr txBox="1"/>
          <p:nvPr/>
        </p:nvSpPr>
        <p:spPr>
          <a:xfrm>
            <a:off x="640845" y="1113703"/>
            <a:ext cx="75629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Profondità</a:t>
            </a:r>
            <a:r>
              <a:rPr lang="en-US" sz="2000" b="1" dirty="0"/>
              <a:t> di </a:t>
            </a:r>
            <a:r>
              <a:rPr lang="en-US" sz="2000" b="1" dirty="0" err="1"/>
              <a:t>interessamento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Primo </a:t>
            </a:r>
            <a:r>
              <a:rPr lang="en-US" sz="2000" dirty="0" err="1"/>
              <a:t>grado</a:t>
            </a:r>
            <a:r>
              <a:rPr lang="en-US" sz="2000" dirty="0"/>
              <a:t>: </a:t>
            </a:r>
            <a:r>
              <a:rPr lang="en-US" sz="2000" b="1" dirty="0" err="1"/>
              <a:t>eritema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Secondo </a:t>
            </a:r>
            <a:r>
              <a:rPr lang="en-US" sz="2000" dirty="0" err="1"/>
              <a:t>grado</a:t>
            </a:r>
            <a:r>
              <a:rPr lang="en-US" sz="2000" dirty="0"/>
              <a:t>: </a:t>
            </a:r>
            <a:r>
              <a:rPr lang="en-US" sz="2000" b="1" dirty="0" err="1"/>
              <a:t>bolla</a:t>
            </a:r>
            <a:r>
              <a:rPr lang="en-US" sz="2000" dirty="0"/>
              <a:t> (</a:t>
            </a:r>
            <a:r>
              <a:rPr lang="en-US" sz="2000" dirty="0" err="1"/>
              <a:t>flittene</a:t>
            </a:r>
            <a:r>
              <a:rPr lang="en-US" sz="2000" dirty="0"/>
              <a:t>) con </a:t>
            </a:r>
            <a:r>
              <a:rPr lang="en-US" sz="2000" dirty="0" err="1"/>
              <a:t>esito</a:t>
            </a:r>
            <a:r>
              <a:rPr lang="en-US" sz="2000" dirty="0"/>
              <a:t> in </a:t>
            </a:r>
            <a:r>
              <a:rPr lang="en-US" sz="2000" dirty="0" err="1"/>
              <a:t>ulcerazione</a:t>
            </a:r>
            <a:r>
              <a:rPr lang="en-US" sz="2000" dirty="0"/>
              <a:t> </a:t>
            </a:r>
            <a:r>
              <a:rPr lang="en-US" sz="2000" dirty="0" err="1"/>
              <a:t>superficiale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Terzo </a:t>
            </a:r>
            <a:r>
              <a:rPr lang="en-US" sz="2000" dirty="0" err="1"/>
              <a:t>grado</a:t>
            </a:r>
            <a:r>
              <a:rPr lang="en-US" sz="2000" dirty="0"/>
              <a:t>: </a:t>
            </a:r>
            <a:r>
              <a:rPr lang="en-US" sz="2000" dirty="0" err="1"/>
              <a:t>disorganizzazione</a:t>
            </a:r>
            <a:r>
              <a:rPr lang="en-US" sz="2000" dirty="0"/>
              <a:t> </a:t>
            </a:r>
            <a:r>
              <a:rPr lang="en-US" sz="2000" dirty="0" err="1"/>
              <a:t>tessutale</a:t>
            </a:r>
            <a:r>
              <a:rPr lang="en-US" sz="2000" dirty="0"/>
              <a:t> con </a:t>
            </a:r>
            <a:r>
              <a:rPr lang="en-US" sz="2000" dirty="0" err="1"/>
              <a:t>formazione</a:t>
            </a:r>
            <a:r>
              <a:rPr lang="en-US" sz="2000" dirty="0"/>
              <a:t> di </a:t>
            </a:r>
            <a:r>
              <a:rPr lang="en-US" sz="2000" b="1" dirty="0" err="1"/>
              <a:t>escare</a:t>
            </a:r>
            <a:r>
              <a:rPr lang="en-US" sz="2000" dirty="0"/>
              <a:t> (</a:t>
            </a:r>
            <a:r>
              <a:rPr lang="en-US" sz="2000" dirty="0" err="1"/>
              <a:t>tessuto</a:t>
            </a:r>
            <a:r>
              <a:rPr lang="en-US" sz="2000" dirty="0"/>
              <a:t> </a:t>
            </a:r>
            <a:r>
              <a:rPr lang="en-US" sz="2000" dirty="0" err="1"/>
              <a:t>necrotico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copre</a:t>
            </a:r>
            <a:r>
              <a:rPr lang="en-US" sz="2000" dirty="0"/>
              <a:t> </a:t>
            </a:r>
            <a:r>
              <a:rPr lang="en-US" sz="2000" dirty="0" err="1"/>
              <a:t>un’ulcerazione</a:t>
            </a:r>
            <a:r>
              <a:rPr lang="en-US" sz="2000" dirty="0"/>
              <a:t>)</a:t>
            </a:r>
            <a:endParaRPr lang="it-IT" sz="20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68E202-DC64-3E1D-9B02-94516C4609EA}"/>
              </a:ext>
            </a:extLst>
          </p:cNvPr>
          <p:cNvSpPr txBox="1">
            <a:spLocks noChangeArrowheads="1"/>
          </p:cNvSpPr>
          <p:nvPr/>
        </p:nvSpPr>
        <p:spPr>
          <a:xfrm>
            <a:off x="2201862" y="246898"/>
            <a:ext cx="7788275" cy="765175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2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caso</a:t>
            </a:r>
            <a:r>
              <a:rPr lang="en-US" alt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delle </a:t>
            </a:r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ustioni</a:t>
            </a:r>
            <a:endParaRPr lang="en-US" alt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a medical illustration of the layers of normal skin and with first, second and third degree burns">
            <a:extLst>
              <a:ext uri="{FF2B5EF4-FFF2-40B4-BE49-F238E27FC236}">
                <a16:creationId xmlns:a16="http://schemas.microsoft.com/office/drawing/2014/main" id="{5C1B1FED-02CC-0A2B-9ABD-1AC30C6FE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39" y="2755664"/>
            <a:ext cx="6862430" cy="385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126ACB-972D-E957-41E6-C89C86193F77}"/>
              </a:ext>
            </a:extLst>
          </p:cNvPr>
          <p:cNvSpPr txBox="1"/>
          <p:nvPr/>
        </p:nvSpPr>
        <p:spPr>
          <a:xfrm>
            <a:off x="8303379" y="1149866"/>
            <a:ext cx="35510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Estensione</a:t>
            </a:r>
          </a:p>
          <a:p>
            <a:r>
              <a:rPr lang="it-IT" sz="2000" dirty="0"/>
              <a:t>TBSA</a:t>
            </a:r>
            <a:r>
              <a:rPr lang="it-IT" dirty="0"/>
              <a:t> (</a:t>
            </a:r>
            <a:r>
              <a:rPr lang="it-IT" dirty="0" err="1"/>
              <a:t>total</a:t>
            </a:r>
            <a:r>
              <a:rPr lang="it-IT" dirty="0"/>
              <a:t> body </a:t>
            </a:r>
            <a:r>
              <a:rPr lang="it-IT" dirty="0" err="1"/>
              <a:t>surface</a:t>
            </a:r>
            <a:r>
              <a:rPr lang="it-IT" dirty="0"/>
              <a:t> area %)</a:t>
            </a:r>
          </a:p>
        </p:txBody>
      </p:sp>
      <p:pic>
        <p:nvPicPr>
          <p:cNvPr id="2052" name="Picture 4" descr="Tipi di ustione e cura della ustioni">
            <a:extLst>
              <a:ext uri="{FF2B5EF4-FFF2-40B4-BE49-F238E27FC236}">
                <a16:creationId xmlns:a16="http://schemas.microsoft.com/office/drawing/2014/main" id="{C09AF463-FA22-F49D-AF10-5E2D2F8D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980" y="1933990"/>
            <a:ext cx="3088314" cy="470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102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6B83E2-9CAE-C597-E323-FC69518A59F2}"/>
              </a:ext>
            </a:extLst>
          </p:cNvPr>
          <p:cNvSpPr txBox="1"/>
          <p:nvPr/>
        </p:nvSpPr>
        <p:spPr>
          <a:xfrm>
            <a:off x="462285" y="428178"/>
            <a:ext cx="1126743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dirty="0">
                <a:solidFill>
                  <a:srgbClr val="0E0E0E"/>
                </a:solidFill>
                <a:effectLst/>
              </a:rPr>
              <a:t>Quando mi ustiono un dito, posso poi bucare la bolla che mi fa male?</a:t>
            </a:r>
          </a:p>
          <a:p>
            <a:endParaRPr lang="it-IT" sz="2400" dirty="0">
              <a:solidFill>
                <a:srgbClr val="0E0E0E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/>
              <a:t>No, non è consigliato bucare la bolla formata dopo un'ustione di II grado, poiché essa funge da barriera protettiva naturale contro le infezioni, favorendo la guarigione.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/>
              <a:t>Sì, ma subito per alleviare il dolore, usando un ago pulito da casa; poi taglia con forbici pulite il soffitto della bolla in modo da lasciare guarire la parte sottostante all’aria.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/>
              <a:t>Dipende dalla dimensione: se la bolla è grande bucala con forbici sterilizzate, altrimenti lasciala. In entrambi i casi, metti una crema antibiotica da banco e copri con cerotto adesivo. Controlla se diventa rossa dopo 24 ore.​</a:t>
            </a:r>
          </a:p>
          <a:p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/>
              <a:t>Assolutamente sì, bucare la bolla è il primo passo per far drenare il siero e prevenire ascessi. Usa acqua ossigenata per disinfettare il foro e applica garza con pomata al miele per accelerare la cicatrizzazione.</a:t>
            </a:r>
          </a:p>
        </p:txBody>
      </p:sp>
    </p:spTree>
    <p:extLst>
      <p:ext uri="{BB962C8B-B14F-4D97-AF65-F5344CB8AC3E}">
        <p14:creationId xmlns:p14="http://schemas.microsoft.com/office/powerpoint/2010/main" val="1422554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4A910F-4904-B60E-CA00-A1075252D952}"/>
              </a:ext>
            </a:extLst>
          </p:cNvPr>
          <p:cNvSpPr txBox="1"/>
          <p:nvPr/>
        </p:nvSpPr>
        <p:spPr>
          <a:xfrm>
            <a:off x="509621" y="878146"/>
            <a:ext cx="1143945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000" b="1" i="0" dirty="0">
                <a:effectLst/>
              </a:rPr>
              <a:t>Danno Tessutale Diretto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b="1" i="0" dirty="0">
                <a:effectLst/>
              </a:rPr>
              <a:t>Denaturazione proteica</a:t>
            </a:r>
            <a:r>
              <a:rPr lang="it-IT" b="0" i="0" dirty="0">
                <a:effectLst/>
              </a:rPr>
              <a:t> - Necrosi coagulativa per calore, </a:t>
            </a:r>
            <a:r>
              <a:rPr lang="it-IT" i="0" dirty="0">
                <a:effectLst/>
              </a:rPr>
              <a:t>distruzione della barriera e p</a:t>
            </a:r>
            <a:r>
              <a:rPr lang="it-IT" b="0" i="0" dirty="0">
                <a:effectLst/>
              </a:rPr>
              <a:t>erdita di integrità cutanea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b="1" i="0" dirty="0">
                <a:effectLst/>
              </a:rPr>
              <a:t>Zone di tessuto necrotico</a:t>
            </a:r>
            <a:r>
              <a:rPr lang="it-IT" b="0" i="0" dirty="0">
                <a:effectLst/>
              </a:rPr>
              <a:t> e zone di stasi </a:t>
            </a:r>
            <a:r>
              <a:rPr lang="it-IT" b="0" i="0" dirty="0" err="1">
                <a:effectLst/>
              </a:rPr>
              <a:t>perilesionale</a:t>
            </a:r>
            <a:r>
              <a:rPr lang="it-IT" b="0" i="0" dirty="0">
                <a:effectLst/>
              </a:rPr>
              <a:t> - </a:t>
            </a:r>
            <a:r>
              <a:rPr lang="it-IT" b="1" i="0" dirty="0">
                <a:effectLst/>
              </a:rPr>
              <a:t>Escare</a:t>
            </a:r>
            <a:r>
              <a:rPr lang="it-IT" b="0" i="0" dirty="0">
                <a:effectLst/>
              </a:rPr>
              <a:t> con danno progressivo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it-IT" sz="2000" dirty="0"/>
          </a:p>
          <a:p>
            <a:r>
              <a:rPr lang="it-IT" sz="2000" b="1" dirty="0"/>
              <a:t>Perdita Massiccia di Liquidi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/>
              <a:t>Edema locale e sistemico</a:t>
            </a:r>
            <a:r>
              <a:rPr lang="it-IT" dirty="0"/>
              <a:t> - In tessuti ustionati e non ustionati (aumentata permeabilità vasale)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/>
              <a:t>Perdita di proteine e liquidi </a:t>
            </a:r>
            <a:r>
              <a:rPr lang="it-IT" dirty="0"/>
              <a:t>- </a:t>
            </a:r>
            <a:r>
              <a:rPr lang="it-IT" dirty="0" err="1"/>
              <a:t>Ipoprotidemia</a:t>
            </a:r>
            <a:r>
              <a:rPr lang="it-IT" dirty="0"/>
              <a:t> grave, </a:t>
            </a:r>
            <a:r>
              <a:rPr lang="it-IT" dirty="0" err="1"/>
              <a:t>Emoconcentrazione</a:t>
            </a:r>
            <a:r>
              <a:rPr lang="it-IT" dirty="0"/>
              <a:t> (↑ ematocrito)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it-IT" sz="2000" b="0" i="0" dirty="0">
              <a:effectLst/>
            </a:endParaRPr>
          </a:p>
          <a:p>
            <a:r>
              <a:rPr lang="it-IT" sz="2000" b="1" dirty="0"/>
              <a:t>Squilibri Chimici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 err="1"/>
              <a:t>Ipokaliemia</a:t>
            </a:r>
            <a:r>
              <a:rPr lang="it-IT" b="1" dirty="0"/>
              <a:t>, </a:t>
            </a:r>
            <a:r>
              <a:rPr lang="it-IT" b="1" dirty="0" err="1"/>
              <a:t>ipomagnesiemia</a:t>
            </a:r>
            <a:r>
              <a:rPr lang="it-IT" b="1" dirty="0"/>
              <a:t>, ipofosfatemia (perdite e diluizione)</a:t>
            </a: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/>
              <a:t>Acidosi metabolica</a:t>
            </a:r>
            <a:r>
              <a:rPr lang="it-IT" dirty="0"/>
              <a:t> - Conseguenza dell'ipossia tissutale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/>
              <a:t>Rabdomiolisi/emolisi</a:t>
            </a:r>
            <a:r>
              <a:rPr lang="it-IT" dirty="0"/>
              <a:t> - In ustioni profonde, con rilascio di mioglobina</a:t>
            </a:r>
          </a:p>
          <a:p>
            <a:endParaRPr lang="it-IT" sz="2000" b="1" dirty="0"/>
          </a:p>
          <a:p>
            <a:r>
              <a:rPr lang="it-IT" sz="2000" b="1" dirty="0"/>
              <a:t>Attivazione Coagulativa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Trombosi e coagulazione intravascolare disseminata, coagulopatia indotta da trauma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/>
              <a:t>Aggregazione piastrinica</a:t>
            </a:r>
            <a:r>
              <a:rPr lang="it-IT" dirty="0"/>
              <a:t> - Risposta a danno vascolare</a:t>
            </a:r>
          </a:p>
          <a:p>
            <a:endParaRPr lang="it-IT" sz="2000" b="1" dirty="0"/>
          </a:p>
          <a:p>
            <a:r>
              <a:rPr lang="it-IT" sz="2000" b="1" dirty="0"/>
              <a:t>Cascata Infiammatoria Sistemica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Rilascio massivo di mediatori infiammatori (</a:t>
            </a:r>
            <a:r>
              <a:rPr lang="it-IT" b="1" dirty="0"/>
              <a:t>TNF-α, IL-1β, IL-6, PAF, prostaglandine)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D97C33-5C61-79AB-4FF3-88B790E47A9A}"/>
              </a:ext>
            </a:extLst>
          </p:cNvPr>
          <p:cNvSpPr txBox="1"/>
          <p:nvPr/>
        </p:nvSpPr>
        <p:spPr>
          <a:xfrm>
            <a:off x="428625" y="238125"/>
            <a:ext cx="628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Il danno nelle ustioni</a:t>
            </a:r>
          </a:p>
        </p:txBody>
      </p:sp>
    </p:spTree>
    <p:extLst>
      <p:ext uri="{BB962C8B-B14F-4D97-AF65-F5344CB8AC3E}">
        <p14:creationId xmlns:p14="http://schemas.microsoft.com/office/powerpoint/2010/main" val="508880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9641F1-E0A9-7A9E-8D6F-CC0CC265C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997" y="1103986"/>
            <a:ext cx="5501686" cy="41654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60FFE6-F84E-203D-7E9A-828EDB0DDBD6}"/>
              </a:ext>
            </a:extLst>
          </p:cNvPr>
          <p:cNvSpPr txBox="1"/>
          <p:nvPr/>
        </p:nvSpPr>
        <p:spPr>
          <a:xfrm>
            <a:off x="7609668" y="5369484"/>
            <a:ext cx="4370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https://health.ucdavis.edu/news/headlines/50-years-of-life-saving-burn-care/2024/01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637DC8-DA8C-16D1-CCF9-1EA2CDB73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894169"/>
              </p:ext>
            </p:extLst>
          </p:nvPr>
        </p:nvGraphicFramePr>
        <p:xfrm>
          <a:off x="322317" y="2123492"/>
          <a:ext cx="5792679" cy="3145932"/>
        </p:xfrm>
        <a:graphic>
          <a:graphicData uri="http://schemas.openxmlformats.org/drawingml/2006/table">
            <a:tbl>
              <a:tblPr/>
              <a:tblGrid>
                <a:gridCol w="1924937">
                  <a:extLst>
                    <a:ext uri="{9D8B030D-6E8A-4147-A177-3AD203B41FA5}">
                      <a16:colId xmlns:a16="http://schemas.microsoft.com/office/drawing/2014/main" val="1280786014"/>
                    </a:ext>
                  </a:extLst>
                </a:gridCol>
                <a:gridCol w="1936849">
                  <a:extLst>
                    <a:ext uri="{9D8B030D-6E8A-4147-A177-3AD203B41FA5}">
                      <a16:colId xmlns:a16="http://schemas.microsoft.com/office/drawing/2014/main" val="2349621176"/>
                    </a:ext>
                  </a:extLst>
                </a:gridCol>
                <a:gridCol w="1930893">
                  <a:extLst>
                    <a:ext uri="{9D8B030D-6E8A-4147-A177-3AD203B41FA5}">
                      <a16:colId xmlns:a16="http://schemas.microsoft.com/office/drawing/2014/main" val="1760295475"/>
                    </a:ext>
                  </a:extLst>
                </a:gridCol>
              </a:tblGrid>
              <a:tr h="371735"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it-IT" b="0" dirty="0">
                          <a:effectLst/>
                        </a:rPr>
                        <a:t>Periodo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20A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9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0A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5056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it-IT" b="0" dirty="0">
                          <a:effectLst/>
                        </a:rPr>
                        <a:t>Mortalità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009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7096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93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046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it-IT" b="0" dirty="0">
                          <a:effectLst/>
                        </a:rPr>
                        <a:t>Esiti migliorati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7096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7096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7096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04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198892"/>
                  </a:ext>
                </a:extLst>
              </a:tr>
              <a:tr h="772400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dirty="0">
                          <a:effectLst/>
                        </a:rPr>
                        <a:t>&lt;1990s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5056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046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5056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065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b="1" dirty="0">
                          <a:effectLst/>
                        </a:rPr>
                        <a:t>50-60%</a:t>
                      </a:r>
                      <a:r>
                        <a:rPr lang="it-IT" dirty="0">
                          <a:effectLst/>
                        </a:rPr>
                        <a:t> adulti/bambini ​ con TBSA &gt;30%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1046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04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046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Alta sepsi, MOF, cicatrici gravi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E04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04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04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705E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725271"/>
                  </a:ext>
                </a:extLst>
              </a:tr>
              <a:tr h="920892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dirty="0">
                          <a:effectLst/>
                        </a:rPr>
                        <a:t>1990-2000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F065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065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60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dirty="0">
                          <a:effectLst/>
                        </a:rPr>
                        <a:t>7-24% adulti, 1-2% bambini ​</a:t>
                      </a:r>
                      <a:br>
                        <a:rPr lang="it-IT" dirty="0">
                          <a:effectLst/>
                        </a:rPr>
                      </a:br>
                      <a:r>
                        <a:rPr lang="it-IT" dirty="0">
                          <a:effectLst/>
                        </a:rPr>
                        <a:t>(40-60% TBSA)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B0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705E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0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66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dirty="0">
                          <a:effectLst/>
                        </a:rPr>
                        <a:t>Morbilità alta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705E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705E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705E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5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018016"/>
                  </a:ext>
                </a:extLst>
              </a:tr>
              <a:tr h="867905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dirty="0">
                          <a:effectLst/>
                        </a:rPr>
                        <a:t>Post-2010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A060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066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060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60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dirty="0">
                          <a:effectLst/>
                        </a:rPr>
                        <a:t>(&gt;40% TBSA)</a:t>
                      </a:r>
                    </a:p>
                    <a:p>
                      <a:pPr fontAlgn="base" latinLnBrk="0">
                        <a:buNone/>
                      </a:pPr>
                      <a:r>
                        <a:rPr lang="it-IT" b="1" dirty="0">
                          <a:effectLst/>
                        </a:rPr>
                        <a:t>&lt;10% </a:t>
                      </a:r>
                      <a:r>
                        <a:rPr lang="it-IT" dirty="0">
                          <a:effectLst/>
                        </a:rPr>
                        <a:t>in centri specializzati ​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9066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05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66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66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dirty="0">
                          <a:effectLst/>
                        </a:rPr>
                        <a:t>Funzionalità ridotta, YLL dimezzati ​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905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05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5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5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58516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333B474-DBD4-9DAD-A676-04EE11A8B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557171"/>
              </p:ext>
            </p:extLst>
          </p:nvPr>
        </p:nvGraphicFramePr>
        <p:xfrm>
          <a:off x="322317" y="228136"/>
          <a:ext cx="5792679" cy="1493520"/>
        </p:xfrm>
        <a:graphic>
          <a:graphicData uri="http://schemas.openxmlformats.org/drawingml/2006/table">
            <a:tbl>
              <a:tblPr/>
              <a:tblGrid>
                <a:gridCol w="1930893">
                  <a:extLst>
                    <a:ext uri="{9D8B030D-6E8A-4147-A177-3AD203B41FA5}">
                      <a16:colId xmlns:a16="http://schemas.microsoft.com/office/drawing/2014/main" val="4268226565"/>
                    </a:ext>
                  </a:extLst>
                </a:gridCol>
                <a:gridCol w="960507">
                  <a:extLst>
                    <a:ext uri="{9D8B030D-6E8A-4147-A177-3AD203B41FA5}">
                      <a16:colId xmlns:a16="http://schemas.microsoft.com/office/drawing/2014/main" val="1676656717"/>
                    </a:ext>
                  </a:extLst>
                </a:gridCol>
                <a:gridCol w="2901279">
                  <a:extLst>
                    <a:ext uri="{9D8B030D-6E8A-4147-A177-3AD203B41FA5}">
                      <a16:colId xmlns:a16="http://schemas.microsoft.com/office/drawing/2014/main" val="34254225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it-IT" b="0" dirty="0">
                          <a:effectLst/>
                        </a:rPr>
                        <a:t>% TBSA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C0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0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0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300B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it-IT" b="0">
                          <a:effectLst/>
                        </a:rPr>
                        <a:t>Gravità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C0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09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0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016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it-IT" b="0" dirty="0">
                          <a:effectLst/>
                        </a:rPr>
                        <a:t>Terapia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A009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09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009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020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849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&lt;10% adulti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300B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016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300B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7025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Minore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C016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020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016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02C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Ambulatoriale ​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C020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020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020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2C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8325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10-20%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7025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2C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7025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401E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Media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F02C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2C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02C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02A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Ricovero chirurgico ​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A02C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2C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02C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7025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850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&gt;20%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401E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02A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401E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401E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>
                          <a:effectLst/>
                        </a:rPr>
                        <a:t>Grave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202A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7025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02A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02A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it-IT" dirty="0">
                          <a:effectLst/>
                        </a:rPr>
                        <a:t>Centro ustioni, rianimazione ​</a:t>
                      </a:r>
                    </a:p>
                  </a:txBody>
                  <a:tcPr marL="60960" marR="60960" anchor="ctr">
                    <a:lnL w="7620" cap="flat" cmpd="sng" algn="ctr">
                      <a:solidFill>
                        <a:srgbClr val="7025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7025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7025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7025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408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86616AF-2CC4-D972-2F83-69CBD0490C0C}"/>
              </a:ext>
            </a:extLst>
          </p:cNvPr>
          <p:cNvSpPr txBox="1"/>
          <p:nvPr/>
        </p:nvSpPr>
        <p:spPr>
          <a:xfrm>
            <a:off x="273289" y="5369484"/>
            <a:ext cx="58417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effectLst/>
                <a:latin typeface="fkGroteskNeue"/>
              </a:rPr>
              <a:t>Oggi. ricoverati: 116 feriti (68 svizzeri, 23 francesi, 11 italiani, 1 belga, 1 portoghese), trasferiti in ospedali svizzeri (Sion, Ginevra, Losanna, Zurigo) e poi 35 all'estero (15 Francia, 7 Germania, 7 Belgio, 6 Italia)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4254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3432</TotalTime>
  <Words>4101</Words>
  <Application>Microsoft Office PowerPoint</Application>
  <PresentationFormat>Widescreen</PresentationFormat>
  <Paragraphs>460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Calibri Light</vt:lpstr>
      <vt:lpstr>fkGrotesk</vt:lpstr>
      <vt:lpstr>fkGroteskNeue</vt:lpstr>
      <vt:lpstr>Inter</vt:lpstr>
      <vt:lpstr>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Riparazione del danno tissutale</vt:lpstr>
      <vt:lpstr>Rigenerazione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101</cp:revision>
  <dcterms:created xsi:type="dcterms:W3CDTF">2021-01-24T09:29:02Z</dcterms:created>
  <dcterms:modified xsi:type="dcterms:W3CDTF">2026-03-15T19:00:17Z</dcterms:modified>
</cp:coreProperties>
</file>