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448" r:id="rId2"/>
    <p:sldId id="2191" r:id="rId3"/>
    <p:sldId id="2184" r:id="rId4"/>
    <p:sldId id="2185" r:id="rId5"/>
    <p:sldId id="2192" r:id="rId6"/>
    <p:sldId id="2202" r:id="rId7"/>
    <p:sldId id="2206" r:id="rId8"/>
    <p:sldId id="2203" r:id="rId9"/>
    <p:sldId id="2186" r:id="rId10"/>
    <p:sldId id="2187" r:id="rId11"/>
    <p:sldId id="2204" r:id="rId12"/>
    <p:sldId id="2205" r:id="rId13"/>
    <p:sldId id="2183" r:id="rId14"/>
    <p:sldId id="852" r:id="rId15"/>
    <p:sldId id="853" r:id="rId16"/>
    <p:sldId id="854" r:id="rId17"/>
    <p:sldId id="2181" r:id="rId18"/>
    <p:sldId id="257" r:id="rId19"/>
    <p:sldId id="883" r:id="rId20"/>
    <p:sldId id="879" r:id="rId21"/>
    <p:sldId id="856" r:id="rId22"/>
    <p:sldId id="857" r:id="rId23"/>
    <p:sldId id="449" r:id="rId24"/>
    <p:sldId id="888" r:id="rId25"/>
    <p:sldId id="497" r:id="rId26"/>
    <p:sldId id="534" r:id="rId27"/>
    <p:sldId id="2207" r:id="rId28"/>
    <p:sldId id="2208" r:id="rId29"/>
    <p:sldId id="887" r:id="rId30"/>
    <p:sldId id="859" r:id="rId31"/>
    <p:sldId id="452" r:id="rId32"/>
    <p:sldId id="988" r:id="rId33"/>
    <p:sldId id="263" r:id="rId34"/>
    <p:sldId id="989" r:id="rId35"/>
    <p:sldId id="990" r:id="rId36"/>
    <p:sldId id="359" r:id="rId37"/>
    <p:sldId id="360" r:id="rId38"/>
    <p:sldId id="281" r:id="rId39"/>
    <p:sldId id="265" r:id="rId40"/>
    <p:sldId id="885" r:id="rId41"/>
    <p:sldId id="444" r:id="rId42"/>
    <p:sldId id="445" r:id="rId43"/>
    <p:sldId id="277" r:id="rId44"/>
    <p:sldId id="880" r:id="rId45"/>
    <p:sldId id="890" r:id="rId46"/>
    <p:sldId id="981" r:id="rId47"/>
    <p:sldId id="2209" r:id="rId48"/>
    <p:sldId id="860" r:id="rId49"/>
    <p:sldId id="923" r:id="rId50"/>
    <p:sldId id="960" r:id="rId51"/>
    <p:sldId id="264" r:id="rId52"/>
    <p:sldId id="982" r:id="rId53"/>
    <p:sldId id="266" r:id="rId54"/>
    <p:sldId id="267" r:id="rId55"/>
    <p:sldId id="268" r:id="rId56"/>
    <p:sldId id="962" r:id="rId57"/>
    <p:sldId id="983" r:id="rId58"/>
    <p:sldId id="984" r:id="rId59"/>
    <p:sldId id="968" r:id="rId60"/>
    <p:sldId id="283" r:id="rId61"/>
    <p:sldId id="985" r:id="rId62"/>
    <p:sldId id="963" r:id="rId63"/>
    <p:sldId id="986" r:id="rId64"/>
    <p:sldId id="991" r:id="rId65"/>
    <p:sldId id="269" r:id="rId66"/>
    <p:sldId id="906" r:id="rId67"/>
    <p:sldId id="925" r:id="rId68"/>
    <p:sldId id="973" r:id="rId69"/>
    <p:sldId id="944" r:id="rId70"/>
    <p:sldId id="946" r:id="rId71"/>
    <p:sldId id="933" r:id="rId72"/>
    <p:sldId id="934" r:id="rId73"/>
    <p:sldId id="936" r:id="rId74"/>
    <p:sldId id="937" r:id="rId75"/>
    <p:sldId id="938" r:id="rId76"/>
    <p:sldId id="975" r:id="rId77"/>
    <p:sldId id="971" r:id="rId78"/>
    <p:sldId id="940" r:id="rId79"/>
    <p:sldId id="941" r:id="rId80"/>
    <p:sldId id="972" r:id="rId81"/>
    <p:sldId id="942" r:id="rId82"/>
    <p:sldId id="278" r:id="rId83"/>
    <p:sldId id="1002" r:id="rId84"/>
    <p:sldId id="904" r:id="rId85"/>
    <p:sldId id="1003" r:id="rId86"/>
    <p:sldId id="1007" r:id="rId87"/>
    <p:sldId id="1008" r:id="rId88"/>
    <p:sldId id="100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rto Tommasini" initials="AT" lastIdx="2" clrIdx="0">
    <p:extLst>
      <p:ext uri="{19B8F6BF-5375-455C-9EA6-DF929625EA0E}">
        <p15:presenceInfo xmlns:p15="http://schemas.microsoft.com/office/powerpoint/2012/main" userId="4ed976f799c97d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8DC7EA-BFFC-4B75-94ED-73F867DE3466}" v="1" dt="2026-03-15T18:49:13.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05" autoAdjust="0"/>
    <p:restoredTop sz="88615" autoAdjust="0"/>
  </p:normalViewPr>
  <p:slideViewPr>
    <p:cSldViewPr snapToGrid="0">
      <p:cViewPr varScale="1">
        <p:scale>
          <a:sx n="96" d="100"/>
          <a:sy n="96" d="100"/>
        </p:scale>
        <p:origin x="82"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7B648A43-9DC0-4722-B9CA-0E718B52FA4A}"/>
    <pc:docChg chg="delSld">
      <pc:chgData name="TOMMASINI ALBERTO" userId="8c013d22-ceb2-4014-ae73-ac062752c54f" providerId="ADAL" clId="{7B648A43-9DC0-4722-B9CA-0E718B52FA4A}" dt="2026-03-12T22:02:20.551" v="2" actId="47"/>
      <pc:docMkLst>
        <pc:docMk/>
      </pc:docMkLst>
    </pc:docChg>
  </pc:docChgLst>
  <pc:docChgLst>
    <pc:chgData name="TOMMASINI ALBERTO" userId="8c013d22-ceb2-4014-ae73-ac062752c54f" providerId="ADAL" clId="{E64C128E-6809-4061-A7C5-CBEB58F8E522}"/>
    <pc:docChg chg="undo custSel addSld delSld modSld">
      <pc:chgData name="TOMMASINI ALBERTO" userId="8c013d22-ceb2-4014-ae73-ac062752c54f" providerId="ADAL" clId="{E64C128E-6809-4061-A7C5-CBEB58F8E522}" dt="2026-03-13T07:08:22.214" v="486" actId="47"/>
      <pc:docMkLst>
        <pc:docMk/>
      </pc:docMkLst>
      <pc:sldChg chg="modSp mod">
        <pc:chgData name="TOMMASINI ALBERTO" userId="8c013d22-ceb2-4014-ae73-ac062752c54f" providerId="ADAL" clId="{E64C128E-6809-4061-A7C5-CBEB58F8E522}" dt="2026-03-13T06:46:13.298" v="23" actId="14100"/>
        <pc:sldMkLst>
          <pc:docMk/>
          <pc:sldMk cId="63627022" sldId="856"/>
        </pc:sldMkLst>
        <pc:spChg chg="mod">
          <ac:chgData name="TOMMASINI ALBERTO" userId="8c013d22-ceb2-4014-ae73-ac062752c54f" providerId="ADAL" clId="{E64C128E-6809-4061-A7C5-CBEB58F8E522}" dt="2026-03-13T06:46:13.298" v="23" actId="14100"/>
          <ac:spMkLst>
            <pc:docMk/>
            <pc:sldMk cId="63627022" sldId="856"/>
            <ac:spMk id="3" creationId="{20CDFFA3-9604-5AE4-5BB3-02E4B2CF6412}"/>
          </ac:spMkLst>
        </pc:spChg>
      </pc:sldChg>
      <pc:sldChg chg="add">
        <pc:chgData name="TOMMASINI ALBERTO" userId="8c013d22-ceb2-4014-ae73-ac062752c54f" providerId="ADAL" clId="{E64C128E-6809-4061-A7C5-CBEB58F8E522}" dt="2026-03-13T06:51:37.109" v="26"/>
        <pc:sldMkLst>
          <pc:docMk/>
          <pc:sldMk cId="106891246" sldId="2183"/>
        </pc:sldMkLst>
      </pc:sldChg>
      <pc:sldChg chg="add">
        <pc:chgData name="TOMMASINI ALBERTO" userId="8c013d22-ceb2-4014-ae73-ac062752c54f" providerId="ADAL" clId="{E64C128E-6809-4061-A7C5-CBEB58F8E522}" dt="2026-03-13T06:51:37.109" v="26"/>
        <pc:sldMkLst>
          <pc:docMk/>
          <pc:sldMk cId="2108944487" sldId="2184"/>
        </pc:sldMkLst>
      </pc:sldChg>
      <pc:sldChg chg="modSp add mod">
        <pc:chgData name="TOMMASINI ALBERTO" userId="8c013d22-ceb2-4014-ae73-ac062752c54f" providerId="ADAL" clId="{E64C128E-6809-4061-A7C5-CBEB58F8E522}" dt="2026-03-13T06:52:35.068" v="29" actId="20577"/>
        <pc:sldMkLst>
          <pc:docMk/>
          <pc:sldMk cId="3595278621" sldId="2185"/>
        </pc:sldMkLst>
        <pc:spChg chg="mod">
          <ac:chgData name="TOMMASINI ALBERTO" userId="8c013d22-ceb2-4014-ae73-ac062752c54f" providerId="ADAL" clId="{E64C128E-6809-4061-A7C5-CBEB58F8E522}" dt="2026-03-13T06:52:35.068" v="29" actId="20577"/>
          <ac:spMkLst>
            <pc:docMk/>
            <pc:sldMk cId="3595278621" sldId="2185"/>
            <ac:spMk id="3" creationId="{0CF6D714-7D30-20EF-4EF8-7EC033B3FDA0}"/>
          </ac:spMkLst>
        </pc:spChg>
      </pc:sldChg>
      <pc:sldChg chg="add">
        <pc:chgData name="TOMMASINI ALBERTO" userId="8c013d22-ceb2-4014-ae73-ac062752c54f" providerId="ADAL" clId="{E64C128E-6809-4061-A7C5-CBEB58F8E522}" dt="2026-03-13T06:51:37.109" v="26"/>
        <pc:sldMkLst>
          <pc:docMk/>
          <pc:sldMk cId="3182955300" sldId="2186"/>
        </pc:sldMkLst>
      </pc:sldChg>
      <pc:sldChg chg="add">
        <pc:chgData name="TOMMASINI ALBERTO" userId="8c013d22-ceb2-4014-ae73-ac062752c54f" providerId="ADAL" clId="{E64C128E-6809-4061-A7C5-CBEB58F8E522}" dt="2026-03-13T06:51:37.109" v="26"/>
        <pc:sldMkLst>
          <pc:docMk/>
          <pc:sldMk cId="15528477" sldId="2187"/>
        </pc:sldMkLst>
      </pc:sldChg>
      <pc:sldChg chg="add">
        <pc:chgData name="TOMMASINI ALBERTO" userId="8c013d22-ceb2-4014-ae73-ac062752c54f" providerId="ADAL" clId="{E64C128E-6809-4061-A7C5-CBEB58F8E522}" dt="2026-03-13T06:51:37.109" v="26"/>
        <pc:sldMkLst>
          <pc:docMk/>
          <pc:sldMk cId="0" sldId="2191"/>
        </pc:sldMkLst>
      </pc:sldChg>
      <pc:sldChg chg="add">
        <pc:chgData name="TOMMASINI ALBERTO" userId="8c013d22-ceb2-4014-ae73-ac062752c54f" providerId="ADAL" clId="{E64C128E-6809-4061-A7C5-CBEB58F8E522}" dt="2026-03-13T06:51:37.109" v="26"/>
        <pc:sldMkLst>
          <pc:docMk/>
          <pc:sldMk cId="2409596320" sldId="2192"/>
        </pc:sldMkLst>
      </pc:sldChg>
      <pc:sldChg chg="modSp add mod">
        <pc:chgData name="TOMMASINI ALBERTO" userId="8c013d22-ceb2-4014-ae73-ac062752c54f" providerId="ADAL" clId="{E64C128E-6809-4061-A7C5-CBEB58F8E522}" dt="2026-03-13T07:04:21.636" v="424" actId="1076"/>
        <pc:sldMkLst>
          <pc:docMk/>
          <pc:sldMk cId="2894043325" sldId="2202"/>
        </pc:sldMkLst>
        <pc:spChg chg="mod">
          <ac:chgData name="TOMMASINI ALBERTO" userId="8c013d22-ceb2-4014-ae73-ac062752c54f" providerId="ADAL" clId="{E64C128E-6809-4061-A7C5-CBEB58F8E522}" dt="2026-03-13T06:53:38.003" v="95" actId="20577"/>
          <ac:spMkLst>
            <pc:docMk/>
            <pc:sldMk cId="2894043325" sldId="2202"/>
            <ac:spMk id="6" creationId="{DC788301-01F2-0AAF-E114-EE9C6A413477}"/>
          </ac:spMkLst>
        </pc:spChg>
        <pc:picChg chg="mod">
          <ac:chgData name="TOMMASINI ALBERTO" userId="8c013d22-ceb2-4014-ae73-ac062752c54f" providerId="ADAL" clId="{E64C128E-6809-4061-A7C5-CBEB58F8E522}" dt="2026-03-13T07:04:21.636" v="424" actId="1076"/>
          <ac:picMkLst>
            <pc:docMk/>
            <pc:sldMk cId="2894043325" sldId="2202"/>
            <ac:picMk id="2050" creationId="{F891D013-5BB2-85D9-02C3-DEEA55327F2B}"/>
          </ac:picMkLst>
        </pc:picChg>
      </pc:sldChg>
      <pc:sldChg chg="addSp modSp add mod">
        <pc:chgData name="TOMMASINI ALBERTO" userId="8c013d22-ceb2-4014-ae73-ac062752c54f" providerId="ADAL" clId="{E64C128E-6809-4061-A7C5-CBEB58F8E522}" dt="2026-03-13T07:05:58.033" v="484" actId="255"/>
        <pc:sldMkLst>
          <pc:docMk/>
          <pc:sldMk cId="1827895148" sldId="2203"/>
        </pc:sldMkLst>
        <pc:spChg chg="add mod">
          <ac:chgData name="TOMMASINI ALBERTO" userId="8c013d22-ceb2-4014-ae73-ac062752c54f" providerId="ADAL" clId="{E64C128E-6809-4061-A7C5-CBEB58F8E522}" dt="2026-03-13T07:05:58.033" v="484" actId="255"/>
          <ac:spMkLst>
            <pc:docMk/>
            <pc:sldMk cId="1827895148" sldId="2203"/>
            <ac:spMk id="2" creationId="{791D647F-12C5-F965-7E80-FEEE4B442F44}"/>
          </ac:spMkLst>
        </pc:spChg>
        <pc:spChg chg="mod">
          <ac:chgData name="TOMMASINI ALBERTO" userId="8c013d22-ceb2-4014-ae73-ac062752c54f" providerId="ADAL" clId="{E64C128E-6809-4061-A7C5-CBEB58F8E522}" dt="2026-03-13T07:05:31.581" v="425" actId="1076"/>
          <ac:spMkLst>
            <pc:docMk/>
            <pc:sldMk cId="1827895148" sldId="2203"/>
            <ac:spMk id="4" creationId="{E3FEBB21-AD09-1159-4382-D22F2AFF3475}"/>
          </ac:spMkLst>
        </pc:spChg>
      </pc:sldChg>
      <pc:sldChg chg="add">
        <pc:chgData name="TOMMASINI ALBERTO" userId="8c013d22-ceb2-4014-ae73-ac062752c54f" providerId="ADAL" clId="{E64C128E-6809-4061-A7C5-CBEB58F8E522}" dt="2026-03-13T06:51:37.109" v="26"/>
        <pc:sldMkLst>
          <pc:docMk/>
          <pc:sldMk cId="3396743293" sldId="2204"/>
        </pc:sldMkLst>
      </pc:sldChg>
      <pc:sldChg chg="add">
        <pc:chgData name="TOMMASINI ALBERTO" userId="8c013d22-ceb2-4014-ae73-ac062752c54f" providerId="ADAL" clId="{E64C128E-6809-4061-A7C5-CBEB58F8E522}" dt="2026-03-13T06:51:37.109" v="26"/>
        <pc:sldMkLst>
          <pc:docMk/>
          <pc:sldMk cId="0" sldId="2205"/>
        </pc:sldMkLst>
      </pc:sldChg>
      <pc:sldChg chg="addSp delSp modSp new mod modAnim">
        <pc:chgData name="TOMMASINI ALBERTO" userId="8c013d22-ceb2-4014-ae73-ac062752c54f" providerId="ADAL" clId="{E64C128E-6809-4061-A7C5-CBEB58F8E522}" dt="2026-03-13T07:04:17.142" v="423" actId="1076"/>
        <pc:sldMkLst>
          <pc:docMk/>
          <pc:sldMk cId="2700840156" sldId="2206"/>
        </pc:sldMkLst>
        <pc:spChg chg="add mod">
          <ac:chgData name="TOMMASINI ALBERTO" userId="8c013d22-ceb2-4014-ae73-ac062752c54f" providerId="ADAL" clId="{E64C128E-6809-4061-A7C5-CBEB58F8E522}" dt="2026-03-13T06:55:50.987" v="340" actId="1076"/>
          <ac:spMkLst>
            <pc:docMk/>
            <pc:sldMk cId="2700840156" sldId="2206"/>
            <ac:spMk id="2" creationId="{438E691C-DEFF-2480-E2BC-89F082FD0372}"/>
          </ac:spMkLst>
        </pc:spChg>
        <pc:spChg chg="add mod">
          <ac:chgData name="TOMMASINI ALBERTO" userId="8c013d22-ceb2-4014-ae73-ac062752c54f" providerId="ADAL" clId="{E64C128E-6809-4061-A7C5-CBEB58F8E522}" dt="2026-03-13T06:55:57.840" v="342" actId="1076"/>
          <ac:spMkLst>
            <pc:docMk/>
            <pc:sldMk cId="2700840156" sldId="2206"/>
            <ac:spMk id="3" creationId="{7BA4B9CA-F951-FCAD-1480-764969181EDC}"/>
          </ac:spMkLst>
        </pc:spChg>
        <pc:spChg chg="add mod">
          <ac:chgData name="TOMMASINI ALBERTO" userId="8c013d22-ceb2-4014-ae73-ac062752c54f" providerId="ADAL" clId="{E64C128E-6809-4061-A7C5-CBEB58F8E522}" dt="2026-03-13T06:56:31" v="400" actId="1076"/>
          <ac:spMkLst>
            <pc:docMk/>
            <pc:sldMk cId="2700840156" sldId="2206"/>
            <ac:spMk id="4" creationId="{F5310E62-3D4E-B839-5625-72F5472D55FF}"/>
          </ac:spMkLst>
        </pc:spChg>
        <pc:picChg chg="add mod">
          <ac:chgData name="TOMMASINI ALBERTO" userId="8c013d22-ceb2-4014-ae73-ac062752c54f" providerId="ADAL" clId="{E64C128E-6809-4061-A7C5-CBEB58F8E522}" dt="2026-03-13T07:04:17.142" v="423" actId="1076"/>
          <ac:picMkLst>
            <pc:docMk/>
            <pc:sldMk cId="2700840156" sldId="2206"/>
            <ac:picMk id="13" creationId="{F0E3FF50-31D9-AF8A-8C5A-797AC11847F4}"/>
          </ac:picMkLst>
        </pc:picChg>
      </pc:sldChg>
    </pc:docChg>
  </pc:docChgLst>
  <pc:docChgLst>
    <pc:chgData name="TOMMASINI ALBERTO" userId="8c013d22-ceb2-4014-ae73-ac062752c54f" providerId="ADAL" clId="{FFEC56FB-C4B4-4ECA-BBA1-40D40875A65C}"/>
    <pc:docChg chg="custSel addSld delSld modSld">
      <pc:chgData name="TOMMASINI ALBERTO" userId="8c013d22-ceb2-4014-ae73-ac062752c54f" providerId="ADAL" clId="{FFEC56FB-C4B4-4ECA-BBA1-40D40875A65C}" dt="2026-03-15T18:51:35.069" v="22" actId="47"/>
      <pc:docMkLst>
        <pc:docMk/>
      </pc:docMkLst>
      <pc:sldChg chg="del">
        <pc:chgData name="TOMMASINI ALBERTO" userId="8c013d22-ceb2-4014-ae73-ac062752c54f" providerId="ADAL" clId="{FFEC56FB-C4B4-4ECA-BBA1-40D40875A65C}" dt="2026-03-15T18:50:24.122" v="8" actId="47"/>
        <pc:sldMkLst>
          <pc:docMk/>
          <pc:sldMk cId="2569904940" sldId="292"/>
        </pc:sldMkLst>
      </pc:sldChg>
      <pc:sldChg chg="delSp mod">
        <pc:chgData name="TOMMASINI ALBERTO" userId="8c013d22-ceb2-4014-ae73-ac062752c54f" providerId="ADAL" clId="{FFEC56FB-C4B4-4ECA-BBA1-40D40875A65C}" dt="2026-03-15T18:48:46.250" v="2" actId="478"/>
        <pc:sldMkLst>
          <pc:docMk/>
          <pc:sldMk cId="1082460585" sldId="860"/>
        </pc:sldMkLst>
        <pc:spChg chg="del">
          <ac:chgData name="TOMMASINI ALBERTO" userId="8c013d22-ceb2-4014-ae73-ac062752c54f" providerId="ADAL" clId="{FFEC56FB-C4B4-4ECA-BBA1-40D40875A65C}" dt="2026-03-15T18:48:46.250" v="2" actId="478"/>
          <ac:spMkLst>
            <pc:docMk/>
            <pc:sldMk cId="1082460585" sldId="860"/>
            <ac:spMk id="30" creationId="{CB7E4A09-86A0-424A-A400-8677EF432D96}"/>
          </ac:spMkLst>
        </pc:spChg>
        <pc:cxnChg chg="del">
          <ac:chgData name="TOMMASINI ALBERTO" userId="8c013d22-ceb2-4014-ae73-ac062752c54f" providerId="ADAL" clId="{FFEC56FB-C4B4-4ECA-BBA1-40D40875A65C}" dt="2026-03-15T18:48:43.678" v="1" actId="478"/>
          <ac:cxnSpMkLst>
            <pc:docMk/>
            <pc:sldMk cId="1082460585" sldId="860"/>
            <ac:cxnSpMk id="29" creationId="{5747059B-3886-E370-EDD0-74C8C23D5670}"/>
          </ac:cxnSpMkLst>
        </pc:cxnChg>
      </pc:sldChg>
      <pc:sldChg chg="del">
        <pc:chgData name="TOMMASINI ALBERTO" userId="8c013d22-ceb2-4014-ae73-ac062752c54f" providerId="ADAL" clId="{FFEC56FB-C4B4-4ECA-BBA1-40D40875A65C}" dt="2026-03-15T18:50:22.563" v="7" actId="47"/>
        <pc:sldMkLst>
          <pc:docMk/>
          <pc:sldMk cId="2145861340" sldId="908"/>
        </pc:sldMkLst>
      </pc:sldChg>
      <pc:sldChg chg="del">
        <pc:chgData name="TOMMASINI ALBERTO" userId="8c013d22-ceb2-4014-ae73-ac062752c54f" providerId="ADAL" clId="{FFEC56FB-C4B4-4ECA-BBA1-40D40875A65C}" dt="2026-03-15T18:51:14.409" v="19" actId="47"/>
        <pc:sldMkLst>
          <pc:docMk/>
          <pc:sldMk cId="3868577666" sldId="911"/>
        </pc:sldMkLst>
      </pc:sldChg>
      <pc:sldChg chg="modAnim">
        <pc:chgData name="TOMMASINI ALBERTO" userId="8c013d22-ceb2-4014-ae73-ac062752c54f" providerId="ADAL" clId="{FFEC56FB-C4B4-4ECA-BBA1-40D40875A65C}" dt="2026-03-15T18:49:13.394" v="3"/>
        <pc:sldMkLst>
          <pc:docMk/>
          <pc:sldMk cId="3761029783" sldId="923"/>
        </pc:sldMkLst>
      </pc:sldChg>
      <pc:sldChg chg="del">
        <pc:chgData name="TOMMASINI ALBERTO" userId="8c013d22-ceb2-4014-ae73-ac062752c54f" providerId="ADAL" clId="{FFEC56FB-C4B4-4ECA-BBA1-40D40875A65C}" dt="2026-03-15T18:51:16.342" v="20" actId="47"/>
        <pc:sldMkLst>
          <pc:docMk/>
          <pc:sldMk cId="3499220481" sldId="928"/>
        </pc:sldMkLst>
      </pc:sldChg>
      <pc:sldChg chg="del">
        <pc:chgData name="TOMMASINI ALBERTO" userId="8c013d22-ceb2-4014-ae73-ac062752c54f" providerId="ADAL" clId="{FFEC56FB-C4B4-4ECA-BBA1-40D40875A65C}" dt="2026-03-15T18:51:17.724" v="21" actId="47"/>
        <pc:sldMkLst>
          <pc:docMk/>
          <pc:sldMk cId="1783767477" sldId="929"/>
        </pc:sldMkLst>
      </pc:sldChg>
      <pc:sldChg chg="del">
        <pc:chgData name="TOMMASINI ALBERTO" userId="8c013d22-ceb2-4014-ae73-ac062752c54f" providerId="ADAL" clId="{FFEC56FB-C4B4-4ECA-BBA1-40D40875A65C}" dt="2026-03-15T18:50:34.156" v="11" actId="47"/>
        <pc:sldMkLst>
          <pc:docMk/>
          <pc:sldMk cId="1398530934" sldId="945"/>
        </pc:sldMkLst>
      </pc:sldChg>
      <pc:sldChg chg="del">
        <pc:chgData name="TOMMASINI ALBERTO" userId="8c013d22-ceb2-4014-ae73-ac062752c54f" providerId="ADAL" clId="{FFEC56FB-C4B4-4ECA-BBA1-40D40875A65C}" dt="2026-03-15T18:50:39.999" v="14" actId="47"/>
        <pc:sldMkLst>
          <pc:docMk/>
          <pc:sldMk cId="503186436" sldId="950"/>
        </pc:sldMkLst>
      </pc:sldChg>
      <pc:sldChg chg="del">
        <pc:chgData name="TOMMASINI ALBERTO" userId="8c013d22-ceb2-4014-ae73-ac062752c54f" providerId="ADAL" clId="{FFEC56FB-C4B4-4ECA-BBA1-40D40875A65C}" dt="2026-03-15T18:50:41.638" v="15" actId="47"/>
        <pc:sldMkLst>
          <pc:docMk/>
          <pc:sldMk cId="148995372" sldId="951"/>
        </pc:sldMkLst>
      </pc:sldChg>
      <pc:sldChg chg="del">
        <pc:chgData name="TOMMASINI ALBERTO" userId="8c013d22-ceb2-4014-ae73-ac062752c54f" providerId="ADAL" clId="{FFEC56FB-C4B4-4ECA-BBA1-40D40875A65C}" dt="2026-03-15T18:50:45.981" v="16" actId="47"/>
        <pc:sldMkLst>
          <pc:docMk/>
          <pc:sldMk cId="1936133470" sldId="952"/>
        </pc:sldMkLst>
      </pc:sldChg>
      <pc:sldChg chg="del">
        <pc:chgData name="TOMMASINI ALBERTO" userId="8c013d22-ceb2-4014-ae73-ac062752c54f" providerId="ADAL" clId="{FFEC56FB-C4B4-4ECA-BBA1-40D40875A65C}" dt="2026-03-15T18:50:47.780" v="17" actId="47"/>
        <pc:sldMkLst>
          <pc:docMk/>
          <pc:sldMk cId="1187155516" sldId="953"/>
        </pc:sldMkLst>
      </pc:sldChg>
      <pc:sldChg chg="del">
        <pc:chgData name="TOMMASINI ALBERTO" userId="8c013d22-ceb2-4014-ae73-ac062752c54f" providerId="ADAL" clId="{FFEC56FB-C4B4-4ECA-BBA1-40D40875A65C}" dt="2026-03-15T18:49:53.481" v="4" actId="47"/>
        <pc:sldMkLst>
          <pc:docMk/>
          <pc:sldMk cId="3688805655" sldId="966"/>
        </pc:sldMkLst>
      </pc:sldChg>
      <pc:sldChg chg="del">
        <pc:chgData name="TOMMASINI ALBERTO" userId="8c013d22-ceb2-4014-ae73-ac062752c54f" providerId="ADAL" clId="{FFEC56FB-C4B4-4ECA-BBA1-40D40875A65C}" dt="2026-03-15T18:50:49.918" v="18" actId="47"/>
        <pc:sldMkLst>
          <pc:docMk/>
          <pc:sldMk cId="706768574" sldId="974"/>
        </pc:sldMkLst>
      </pc:sldChg>
      <pc:sldChg chg="del">
        <pc:chgData name="TOMMASINI ALBERTO" userId="8c013d22-ceb2-4014-ae73-ac062752c54f" providerId="ADAL" clId="{FFEC56FB-C4B4-4ECA-BBA1-40D40875A65C}" dt="2026-03-15T18:50:26.476" v="9" actId="47"/>
        <pc:sldMkLst>
          <pc:docMk/>
          <pc:sldMk cId="4175107553" sldId="977"/>
        </pc:sldMkLst>
      </pc:sldChg>
      <pc:sldChg chg="del">
        <pc:chgData name="TOMMASINI ALBERTO" userId="8c013d22-ceb2-4014-ae73-ac062752c54f" providerId="ADAL" clId="{FFEC56FB-C4B4-4ECA-BBA1-40D40875A65C}" dt="2026-03-15T18:50:27.913" v="10" actId="47"/>
        <pc:sldMkLst>
          <pc:docMk/>
          <pc:sldMk cId="2246764702" sldId="978"/>
        </pc:sldMkLst>
      </pc:sldChg>
      <pc:sldChg chg="del">
        <pc:chgData name="TOMMASINI ALBERTO" userId="8c013d22-ceb2-4014-ae73-ac062752c54f" providerId="ADAL" clId="{FFEC56FB-C4B4-4ECA-BBA1-40D40875A65C}" dt="2026-03-15T18:50:04.955" v="5" actId="47"/>
        <pc:sldMkLst>
          <pc:docMk/>
          <pc:sldMk cId="3148753666" sldId="992"/>
        </pc:sldMkLst>
      </pc:sldChg>
      <pc:sldChg chg="del">
        <pc:chgData name="TOMMASINI ALBERTO" userId="8c013d22-ceb2-4014-ae73-ac062752c54f" providerId="ADAL" clId="{FFEC56FB-C4B4-4ECA-BBA1-40D40875A65C}" dt="2026-03-15T18:50:06.999" v="6" actId="47"/>
        <pc:sldMkLst>
          <pc:docMk/>
          <pc:sldMk cId="380290819" sldId="993"/>
        </pc:sldMkLst>
      </pc:sldChg>
      <pc:sldChg chg="del">
        <pc:chgData name="TOMMASINI ALBERTO" userId="8c013d22-ceb2-4014-ae73-ac062752c54f" providerId="ADAL" clId="{FFEC56FB-C4B4-4ECA-BBA1-40D40875A65C}" dt="2026-03-15T18:51:35.069" v="22" actId="47"/>
        <pc:sldMkLst>
          <pc:docMk/>
          <pc:sldMk cId="2496028813" sldId="1011"/>
        </pc:sldMkLst>
      </pc:sldChg>
      <pc:sldChg chg="del">
        <pc:chgData name="TOMMASINI ALBERTO" userId="8c013d22-ceb2-4014-ae73-ac062752c54f" providerId="ADAL" clId="{FFEC56FB-C4B4-4ECA-BBA1-40D40875A65C}" dt="2026-03-15T18:50:36.185" v="12" actId="47"/>
        <pc:sldMkLst>
          <pc:docMk/>
          <pc:sldMk cId="201079327" sldId="2189"/>
        </pc:sldMkLst>
      </pc:sldChg>
      <pc:sldChg chg="del">
        <pc:chgData name="TOMMASINI ALBERTO" userId="8c013d22-ceb2-4014-ae73-ac062752c54f" providerId="ADAL" clId="{FFEC56FB-C4B4-4ECA-BBA1-40D40875A65C}" dt="2026-03-15T18:50:37.856" v="13" actId="47"/>
        <pc:sldMkLst>
          <pc:docMk/>
          <pc:sldMk cId="1362629671" sldId="2190"/>
        </pc:sldMkLst>
      </pc:sldChg>
      <pc:sldChg chg="new">
        <pc:chgData name="TOMMASINI ALBERTO" userId="8c013d22-ceb2-4014-ae73-ac062752c54f" providerId="ADAL" clId="{FFEC56FB-C4B4-4ECA-BBA1-40D40875A65C}" dt="2026-03-15T18:48:34.599" v="0" actId="680"/>
        <pc:sldMkLst>
          <pc:docMk/>
          <pc:sldMk cId="1535584732" sldId="2209"/>
        </pc:sldMkLst>
      </pc:sldChg>
    </pc:docChg>
  </pc:docChgLst>
  <pc:docChgLst>
    <pc:chgData name="TOMMASINI ALBERTO" userId="8c013d22-ceb2-4014-ae73-ac062752c54f" providerId="ADAL" clId="{38A77C89-55DD-4671-B46B-97AECBE21098}"/>
    <pc:docChg chg="addSld modSld">
      <pc:chgData name="TOMMASINI ALBERTO" userId="8c013d22-ceb2-4014-ae73-ac062752c54f" providerId="ADAL" clId="{38A77C89-55DD-4671-B46B-97AECBE21098}" dt="2026-03-13T09:46:44.179" v="0"/>
      <pc:docMkLst>
        <pc:docMk/>
      </pc:docMkLst>
      <pc:sldChg chg="add">
        <pc:chgData name="TOMMASINI ALBERTO" userId="8c013d22-ceb2-4014-ae73-ac062752c54f" providerId="ADAL" clId="{38A77C89-55DD-4671-B46B-97AECBE21098}" dt="2026-03-13T09:46:44.179" v="0"/>
        <pc:sldMkLst>
          <pc:docMk/>
          <pc:sldMk cId="1301697489" sldId="2207"/>
        </pc:sldMkLst>
      </pc:sldChg>
      <pc:sldChg chg="add">
        <pc:chgData name="TOMMASINI ALBERTO" userId="8c013d22-ceb2-4014-ae73-ac062752c54f" providerId="ADAL" clId="{38A77C89-55DD-4671-B46B-97AECBE21098}" dt="2026-03-13T09:46:44.179" v="0"/>
        <pc:sldMkLst>
          <pc:docMk/>
          <pc:sldMk cId="595621073" sldId="22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B457C-BFDD-48CD-8ECD-CBDDBC2D4E1E}" type="datetimeFigureOut">
              <a:rPr lang="it-IT" smtClean="0"/>
              <a:t>15/03/2026</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D3972-1BAF-4870-8D69-05E9CA4EEE3F}" type="slidenum">
              <a:rPr lang="it-IT" smtClean="0"/>
              <a:t>‹#›</a:t>
            </a:fld>
            <a:endParaRPr lang="it-IT"/>
          </a:p>
        </p:txBody>
      </p:sp>
    </p:spTree>
    <p:extLst>
      <p:ext uri="{BB962C8B-B14F-4D97-AF65-F5344CB8AC3E}">
        <p14:creationId xmlns:p14="http://schemas.microsoft.com/office/powerpoint/2010/main" val="9696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E7B12B4-B4EC-854C-19EB-E55F8611F64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F711DBF-92CC-57B1-5333-19D5812A4972}"/>
              </a:ext>
            </a:extLst>
          </p:cNvPr>
          <p:cNvSpPr>
            <a:spLocks noGrp="1"/>
          </p:cNvSpPr>
          <p:nvPr>
            <p:ph type="body" idx="1"/>
          </p:nvPr>
        </p:nvSpPr>
        <p:spPr/>
        <p:txBody>
          <a:bodyPr/>
          <a:lstStyle/>
          <a:p>
            <a:pPr>
              <a:defRPr/>
            </a:pPr>
            <a:endParaRPr lang="it-IT" dirty="0">
              <a:ea typeface="ＭＳ Ｐゴシック" charset="0"/>
            </a:endParaRPr>
          </a:p>
        </p:txBody>
      </p:sp>
      <p:sp>
        <p:nvSpPr>
          <p:cNvPr id="7172" name="Slide Number Placeholder 3">
            <a:extLst>
              <a:ext uri="{FF2B5EF4-FFF2-40B4-BE49-F238E27FC236}">
                <a16:creationId xmlns:a16="http://schemas.microsoft.com/office/drawing/2014/main" id="{7C525250-DE2F-8D7F-A2D3-23CE0D6F3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BC9AE4-71D5-413B-A69A-3A585E9B66A9}" type="slidenum">
              <a:rPr lang="it-IT" altLang="it-IT" smtClean="0"/>
              <a:pPr/>
              <a:t>12</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Siero anti-clostridio</a:t>
            </a:r>
          </a:p>
        </p:txBody>
      </p:sp>
      <p:sp>
        <p:nvSpPr>
          <p:cNvPr id="4" name="Slide Number Placeholder 3"/>
          <p:cNvSpPr>
            <a:spLocks noGrp="1"/>
          </p:cNvSpPr>
          <p:nvPr>
            <p:ph type="sldNum" sz="quarter" idx="5"/>
          </p:nvPr>
        </p:nvSpPr>
        <p:spPr/>
        <p:txBody>
          <a:bodyPr/>
          <a:lstStyle/>
          <a:p>
            <a:fld id="{E56D3972-1BAF-4870-8D69-05E9CA4EEE3F}" type="slidenum">
              <a:rPr lang="it-IT" smtClean="0"/>
              <a:t>81</a:t>
            </a:fld>
            <a:endParaRPr lang="it-IT"/>
          </a:p>
        </p:txBody>
      </p:sp>
    </p:spTree>
    <p:extLst>
      <p:ext uri="{BB962C8B-B14F-4D97-AF65-F5344CB8AC3E}">
        <p14:creationId xmlns:p14="http://schemas.microsoft.com/office/powerpoint/2010/main" val="655574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0340D-EBD2-253C-B3FD-79BCA2532570}"/>
            </a:ext>
          </a:extLst>
        </p:cNvPr>
        <p:cNvGrpSpPr/>
        <p:nvPr/>
      </p:nvGrpSpPr>
      <p:grpSpPr>
        <a:xfrm>
          <a:off x="0" y="0"/>
          <a:ext cx="0" cy="0"/>
          <a:chOff x="0" y="0"/>
          <a:chExt cx="0" cy="0"/>
        </a:xfrm>
      </p:grpSpPr>
      <p:sp>
        <p:nvSpPr>
          <p:cNvPr id="52225" name="Rectangle 7">
            <a:extLst>
              <a:ext uri="{FF2B5EF4-FFF2-40B4-BE49-F238E27FC236}">
                <a16:creationId xmlns:a16="http://schemas.microsoft.com/office/drawing/2014/main" id="{5602DEC2-BB54-D8D8-9B6A-5F6E50556C6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5A02320-7C4B-4A4A-9C8B-88D2EA26B9C9}" type="slidenum">
              <a:rPr lang="en-US" altLang="en-US" sz="1200">
                <a:solidFill>
                  <a:srgbClr val="000000"/>
                </a:solidFill>
                <a:latin typeface="Times" panose="02020603050405020304" pitchFamily="18" charset="0"/>
              </a:rPr>
              <a:pPr/>
              <a:t>83</a:t>
            </a:fld>
            <a:endParaRPr lang="en-US" altLang="en-US" sz="1200">
              <a:solidFill>
                <a:srgbClr val="000000"/>
              </a:solidFill>
              <a:latin typeface="Times" panose="02020603050405020304" pitchFamily="18" charset="0"/>
            </a:endParaRPr>
          </a:p>
        </p:txBody>
      </p:sp>
      <p:sp>
        <p:nvSpPr>
          <p:cNvPr id="52226" name="Rectangle 7">
            <a:extLst>
              <a:ext uri="{FF2B5EF4-FFF2-40B4-BE49-F238E27FC236}">
                <a16:creationId xmlns:a16="http://schemas.microsoft.com/office/drawing/2014/main" id="{20E65A12-7F7A-C7EA-66D5-657228CE712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2D2782B-2D6C-49EE-9B5A-A42B618A6351}" type="slidenum">
              <a:rPr lang="en-US" altLang="en-US" sz="1200">
                <a:solidFill>
                  <a:srgbClr val="000000"/>
                </a:solidFill>
                <a:latin typeface="Times" panose="02020603050405020304" pitchFamily="18" charset="0"/>
              </a:rPr>
              <a:pPr algn="r"/>
              <a:t>83</a:t>
            </a:fld>
            <a:endParaRPr lang="en-US" altLang="en-US" sz="1200">
              <a:solidFill>
                <a:srgbClr val="000000"/>
              </a:solidFill>
              <a:latin typeface="Times" panose="02020603050405020304" pitchFamily="18" charset="0"/>
            </a:endParaRPr>
          </a:p>
        </p:txBody>
      </p:sp>
      <p:sp>
        <p:nvSpPr>
          <p:cNvPr id="52227" name="Rectangle 2">
            <a:extLst>
              <a:ext uri="{FF2B5EF4-FFF2-40B4-BE49-F238E27FC236}">
                <a16:creationId xmlns:a16="http://schemas.microsoft.com/office/drawing/2014/main" id="{30DDBCD6-7E74-83DC-4C38-B01FAE253812}"/>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74385131-1D02-16B5-1458-13EB4A033C0F}"/>
              </a:ext>
            </a:extLst>
          </p:cNvPr>
          <p:cNvSpPr>
            <a:spLocks noGrp="1" noChangeArrowheads="1"/>
          </p:cNvSpPr>
          <p:nvPr>
            <p:ph type="body" idx="1"/>
          </p:nvPr>
        </p:nvSpPr>
        <p:spPr>
          <a:solidFill>
            <a:srgbClr val="FFFFFF"/>
          </a:solidFill>
          <a:ln w="12700" cap="sq">
            <a:solidFill>
              <a:srgbClr val="000000"/>
            </a:solidFill>
            <a:miter lim="800000"/>
            <a:headEnd type="none" w="sm" len="sm"/>
            <a:tailEnd type="none" w="sm" len="sm"/>
          </a:ln>
        </p:spPr>
        <p:txBody>
          <a:bodyPr/>
          <a:lstStyle/>
          <a:p>
            <a:endParaRPr lang="it-IT" altLang="it-IT"/>
          </a:p>
        </p:txBody>
      </p:sp>
    </p:spTree>
    <p:extLst>
      <p:ext uri="{BB962C8B-B14F-4D97-AF65-F5344CB8AC3E}">
        <p14:creationId xmlns:p14="http://schemas.microsoft.com/office/powerpoint/2010/main" val="80942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6D3972-1BAF-4870-8D69-05E9CA4EEE3F}" type="slidenum">
              <a:rPr lang="it-IT" smtClean="0"/>
              <a:t>13</a:t>
            </a:fld>
            <a:endParaRPr lang="it-IT"/>
          </a:p>
        </p:txBody>
      </p:sp>
    </p:spTree>
    <p:extLst>
      <p:ext uri="{BB962C8B-B14F-4D97-AF65-F5344CB8AC3E}">
        <p14:creationId xmlns:p14="http://schemas.microsoft.com/office/powerpoint/2010/main" val="280702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Guardare oltre gli organi e i tessuti. Omnis cellula e cellula. Scopre le cellule tumorali (ad esempio nella leucemia)</a:t>
            </a:r>
          </a:p>
        </p:txBody>
      </p:sp>
      <p:sp>
        <p:nvSpPr>
          <p:cNvPr id="4" name="Slide Number Placeholder 3"/>
          <p:cNvSpPr>
            <a:spLocks noGrp="1"/>
          </p:cNvSpPr>
          <p:nvPr>
            <p:ph type="sldNum" sz="quarter" idx="5"/>
          </p:nvPr>
        </p:nvSpPr>
        <p:spPr/>
        <p:txBody>
          <a:bodyPr/>
          <a:lstStyle/>
          <a:p>
            <a:fld id="{E56D3972-1BAF-4870-8D69-05E9CA4EEE3F}" type="slidenum">
              <a:rPr lang="it-IT" smtClean="0"/>
              <a:t>15</a:t>
            </a:fld>
            <a:endParaRPr lang="it-IT"/>
          </a:p>
        </p:txBody>
      </p:sp>
    </p:spTree>
    <p:extLst>
      <p:ext uri="{BB962C8B-B14F-4D97-AF65-F5344CB8AC3E}">
        <p14:creationId xmlns:p14="http://schemas.microsoft.com/office/powerpoint/2010/main" val="153504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E73181B-8CC6-4EB6-BF9A-72A8FBCE1EC0}" type="slidenum">
              <a:rPr lang="it-IT" smtClean="0"/>
              <a:t>17</a:t>
            </a:fld>
            <a:endParaRPr lang="it-IT"/>
          </a:p>
        </p:txBody>
      </p:sp>
    </p:spTree>
    <p:extLst>
      <p:ext uri="{BB962C8B-B14F-4D97-AF65-F5344CB8AC3E}">
        <p14:creationId xmlns:p14="http://schemas.microsoft.com/office/powerpoint/2010/main" val="255015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https://orari.units.it/easybadge/attivita-giorno</a:t>
            </a:r>
          </a:p>
        </p:txBody>
      </p:sp>
      <p:sp>
        <p:nvSpPr>
          <p:cNvPr id="4" name="Slide Number Placeholder 3"/>
          <p:cNvSpPr>
            <a:spLocks noGrp="1"/>
          </p:cNvSpPr>
          <p:nvPr>
            <p:ph type="sldNum" sz="quarter" idx="5"/>
          </p:nvPr>
        </p:nvSpPr>
        <p:spPr/>
        <p:txBody>
          <a:bodyPr/>
          <a:lstStyle/>
          <a:p>
            <a:fld id="{E56D3972-1BAF-4870-8D69-05E9CA4EEE3F}" type="slidenum">
              <a:rPr lang="it-IT" smtClean="0"/>
              <a:t>20</a:t>
            </a:fld>
            <a:endParaRPr lang="it-IT"/>
          </a:p>
        </p:txBody>
      </p:sp>
    </p:spTree>
    <p:extLst>
      <p:ext uri="{BB962C8B-B14F-4D97-AF65-F5344CB8AC3E}">
        <p14:creationId xmlns:p14="http://schemas.microsoft.com/office/powerpoint/2010/main" val="249906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Teoria proposta da Warren Thompson nel 1929</a:t>
            </a:r>
          </a:p>
        </p:txBody>
      </p:sp>
      <p:sp>
        <p:nvSpPr>
          <p:cNvPr id="4" name="Segnaposto numero diapositiva 3"/>
          <p:cNvSpPr>
            <a:spLocks noGrp="1"/>
          </p:cNvSpPr>
          <p:nvPr>
            <p:ph type="sldNum" sz="quarter" idx="10"/>
          </p:nvPr>
        </p:nvSpPr>
        <p:spPr/>
        <p:txBody>
          <a:bodyPr/>
          <a:lstStyle/>
          <a:p>
            <a:fld id="{C3182E07-F76D-490A-8E72-32AA00748D71}" type="slidenum">
              <a:rPr lang="it-IT" smtClean="0"/>
              <a:pPr/>
              <a:t>26</a:t>
            </a:fld>
            <a:endParaRPr lang="it-IT"/>
          </a:p>
        </p:txBody>
      </p:sp>
    </p:spTree>
    <p:extLst>
      <p:ext uri="{BB962C8B-B14F-4D97-AF65-F5344CB8AC3E}">
        <p14:creationId xmlns:p14="http://schemas.microsoft.com/office/powerpoint/2010/main" val="3333584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F041-FF7F-1E6E-BB4B-425502E33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AEAE0-69DE-0C64-558A-71CF4B1FB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AEAC6-C7F4-C040-8241-7DC33A5D4643}"/>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D98FD841-E505-9938-98CB-A2523F8D07A0}"/>
              </a:ext>
            </a:extLst>
          </p:cNvPr>
          <p:cNvSpPr>
            <a:spLocks noGrp="1"/>
          </p:cNvSpPr>
          <p:nvPr>
            <p:ph type="sldNum" sz="quarter" idx="5"/>
          </p:nvPr>
        </p:nvSpPr>
        <p:spPr/>
        <p:txBody>
          <a:bodyPr/>
          <a:lstStyle/>
          <a:p>
            <a:fld id="{E56D3972-1BAF-4870-8D69-05E9CA4EEE3F}" type="slidenum">
              <a:rPr lang="it-IT" smtClean="0"/>
              <a:t>43</a:t>
            </a:fld>
            <a:endParaRPr lang="it-IT"/>
          </a:p>
        </p:txBody>
      </p:sp>
    </p:spTree>
    <p:extLst>
      <p:ext uri="{BB962C8B-B14F-4D97-AF65-F5344CB8AC3E}">
        <p14:creationId xmlns:p14="http://schemas.microsoft.com/office/powerpoint/2010/main" val="105751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un limite oltre il quale l’ingrossamento della massa muscolare non è più in grado di sopportare l’aumento di carico. In questa fase si verificano varie alterazioni regressive nelle fibre del miocardio, le più importanti delle quali sono la lisi e la perdita di elementi </a:t>
            </a:r>
            <a:r>
              <a:rPr lang="it-IT" dirty="0" err="1"/>
              <a:t>miofibrillari</a:t>
            </a:r>
            <a:r>
              <a:rPr lang="it-IT" dirty="0"/>
              <a:t> contrattili. In casi estremi, può avvenire la morte dei </a:t>
            </a:r>
            <a:r>
              <a:rPr lang="it-IT" dirty="0" err="1"/>
              <a:t>miociti</a:t>
            </a:r>
            <a:r>
              <a:rPr lang="it-IT" dirty="0"/>
              <a:t> per apoptosi o necrosi. Il risultato certo di tali alterazioni è l’insufficienza cardiaca, una sequenza di eventi che mostra come l’adattamento a una situazione di stress possa evolvere in un danno cellulare funzionalmente significativo se la situazione di stress non viene attenuata.</a:t>
            </a:r>
          </a:p>
          <a:p>
            <a:endParaRPr lang="it-IT" dirty="0"/>
          </a:p>
        </p:txBody>
      </p:sp>
      <p:sp>
        <p:nvSpPr>
          <p:cNvPr id="4" name="Slide Number Placeholder 3"/>
          <p:cNvSpPr>
            <a:spLocks noGrp="1"/>
          </p:cNvSpPr>
          <p:nvPr>
            <p:ph type="sldNum" sz="quarter" idx="5"/>
          </p:nvPr>
        </p:nvSpPr>
        <p:spPr/>
        <p:txBody>
          <a:bodyPr/>
          <a:lstStyle/>
          <a:p>
            <a:fld id="{53A236EB-6D98-4FEA-9BA4-2E5A01D815EB}" type="slidenum">
              <a:rPr lang="it-IT" smtClean="0"/>
              <a:t>52</a:t>
            </a:fld>
            <a:endParaRPr lang="it-IT"/>
          </a:p>
        </p:txBody>
      </p:sp>
    </p:spTree>
    <p:extLst>
      <p:ext uri="{BB962C8B-B14F-4D97-AF65-F5344CB8AC3E}">
        <p14:creationId xmlns:p14="http://schemas.microsoft.com/office/powerpoint/2010/main" val="348859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53A236EB-6D98-4FEA-9BA4-2E5A01D815EB}" type="slidenum">
              <a:rPr lang="it-IT" smtClean="0"/>
              <a:t>54</a:t>
            </a:fld>
            <a:endParaRPr lang="it-IT"/>
          </a:p>
        </p:txBody>
      </p:sp>
    </p:spTree>
    <p:extLst>
      <p:ext uri="{BB962C8B-B14F-4D97-AF65-F5344CB8AC3E}">
        <p14:creationId xmlns:p14="http://schemas.microsoft.com/office/powerpoint/2010/main" val="371827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262C-ED3E-4EB6-B9A1-516817463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1E6D5C9D-94F2-49DD-8409-FB4B44BFE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15CCC023-129F-4845-9131-E47BE8DF6AB3}"/>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5" name="Footer Placeholder 4">
            <a:extLst>
              <a:ext uri="{FF2B5EF4-FFF2-40B4-BE49-F238E27FC236}">
                <a16:creationId xmlns:a16="http://schemas.microsoft.com/office/drawing/2014/main" id="{5447A9CE-7F25-44FD-A150-3886F1F3254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715EA3-A78B-48C5-9AE5-07E89C151A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46512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E883-27EA-4FF9-94D5-07DC3A9B927B}"/>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F4DDB27E-8C75-4427-B14A-0C38206CC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739C496-B303-4C35-B5A0-AE71F3C9DC1D}"/>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5" name="Footer Placeholder 4">
            <a:extLst>
              <a:ext uri="{FF2B5EF4-FFF2-40B4-BE49-F238E27FC236}">
                <a16:creationId xmlns:a16="http://schemas.microsoft.com/office/drawing/2014/main" id="{B961E00C-9266-4F41-8D5F-95511E4B8F9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E27CA02-3611-420B-B740-1C49477CD76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04634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C1974-1395-4428-AFFB-6558133085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8DAE611-3F67-43F3-A0FE-26A8BC00C2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7118EED-6A96-496D-BFA6-2798597D8EE9}"/>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5" name="Footer Placeholder 4">
            <a:extLst>
              <a:ext uri="{FF2B5EF4-FFF2-40B4-BE49-F238E27FC236}">
                <a16:creationId xmlns:a16="http://schemas.microsoft.com/office/drawing/2014/main" id="{370DB7A5-10B5-4636-AADD-42DFC9F64DB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6DF7D10-AFC2-45B0-A47F-5377F97705F8}"/>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4054832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SmartArt 2"/>
          <p:cNvSpPr>
            <a:spLocks noGrp="1"/>
          </p:cNvSpPr>
          <p:nvPr>
            <p:ph type="dgm" idx="1"/>
          </p:nvPr>
        </p:nvSpPr>
        <p:spPr>
          <a:xfrm>
            <a:off x="609600" y="1600201"/>
            <a:ext cx="10972800" cy="4525963"/>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0AE6D-07BD-4222-9438-10C98F694EE6}" type="slidenum">
              <a:rPr lang="it-IT" altLang="it-IT">
                <a:solidFill>
                  <a:srgbClr val="000000"/>
                </a:solidFill>
              </a:rPr>
              <a:pPr>
                <a:defRPr/>
              </a:pPr>
              <a:t>‹#›</a:t>
            </a:fld>
            <a:endParaRPr lang="it-IT" altLang="it-IT">
              <a:solidFill>
                <a:srgbClr val="000000"/>
              </a:solidFill>
            </a:endParaRPr>
          </a:p>
        </p:txBody>
      </p:sp>
    </p:spTree>
    <p:extLst>
      <p:ext uri="{BB962C8B-B14F-4D97-AF65-F5344CB8AC3E}">
        <p14:creationId xmlns:p14="http://schemas.microsoft.com/office/powerpoint/2010/main" val="1728216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DAE31F35-19B0-4F93-A30A-2CECABB8FF5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BC9B41ED-D952-4A39-9E27-FE38F0E7EA7D}"/>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EE53CBF7-F0A5-470C-9972-FDA206AB459E}"/>
              </a:ext>
            </a:extLst>
          </p:cNvPr>
          <p:cNvSpPr>
            <a:spLocks noGrp="1" noChangeArrowheads="1"/>
          </p:cNvSpPr>
          <p:nvPr>
            <p:ph type="sldNum" sz="quarter" idx="12"/>
          </p:nvPr>
        </p:nvSpPr>
        <p:spPr>
          <a:ln/>
        </p:spPr>
        <p:txBody>
          <a:bodyPr/>
          <a:lstStyle>
            <a:lvl1pPr>
              <a:defRPr/>
            </a:lvl1pPr>
          </a:lstStyle>
          <a:p>
            <a:fld id="{0A9E7495-8DF4-4424-A0EC-0C5853E20126}" type="slidenum">
              <a:rPr lang="it-IT" altLang="it-IT"/>
              <a:pPr/>
              <a:t>‹#›</a:t>
            </a:fld>
            <a:endParaRPr lang="it-IT" altLang="it-IT"/>
          </a:p>
        </p:txBody>
      </p:sp>
    </p:spTree>
    <p:extLst>
      <p:ext uri="{BB962C8B-B14F-4D97-AF65-F5344CB8AC3E}">
        <p14:creationId xmlns:p14="http://schemas.microsoft.com/office/powerpoint/2010/main" val="269504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7CE-A28A-4E76-9F3C-7B3AADCF566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D85453A-0BEE-4AE8-978E-24F4A504B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E54A8DD-C761-49D4-B1D3-985E1379F352}"/>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5" name="Footer Placeholder 4">
            <a:extLst>
              <a:ext uri="{FF2B5EF4-FFF2-40B4-BE49-F238E27FC236}">
                <a16:creationId xmlns:a16="http://schemas.microsoft.com/office/drawing/2014/main" id="{1EB9EEB0-5914-42FE-BEDE-D23D15CB7A4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945610E-8056-4812-9150-CE5B57B1992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59333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0304-FE3D-4242-B10C-8C9B98D35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016F44C9-B021-4053-AA20-444AA16EB9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B60809-C831-4F47-AB61-E860EA063662}"/>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5" name="Footer Placeholder 4">
            <a:extLst>
              <a:ext uri="{FF2B5EF4-FFF2-40B4-BE49-F238E27FC236}">
                <a16:creationId xmlns:a16="http://schemas.microsoft.com/office/drawing/2014/main" id="{0A7729C5-844C-46D0-9015-C745A02BFF7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D271FB0-2077-49A9-A79D-9082FCEE36F4}"/>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82368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27F3-E3A2-488E-B15A-297605ADC5C2}"/>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0C5127A-93C7-4936-8CFD-85AEC241B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B6582F-03D9-452C-8FFC-57DE3427DB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E6BBB572-B33A-4ED1-902A-D7C67A37F985}"/>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6" name="Footer Placeholder 5">
            <a:extLst>
              <a:ext uri="{FF2B5EF4-FFF2-40B4-BE49-F238E27FC236}">
                <a16:creationId xmlns:a16="http://schemas.microsoft.com/office/drawing/2014/main" id="{B27D17F3-64B8-424A-BA89-8713CD62740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B44BBA0-B489-40A7-885A-DD20B8FA7931}"/>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63239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26D2-84FA-4039-83A0-7598E705FB96}"/>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8ECB3B6-A693-47E1-AE44-11FB21B52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C975F-C2D5-4CD3-B17F-25F0123AD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75D1673-D909-4CE2-9882-FE0012E1D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00C96-F6D0-4EBB-A67F-AAE46E818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A0ADCCB-25DE-4826-8E6A-FEFFC82A2B93}"/>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8" name="Footer Placeholder 7">
            <a:extLst>
              <a:ext uri="{FF2B5EF4-FFF2-40B4-BE49-F238E27FC236}">
                <a16:creationId xmlns:a16="http://schemas.microsoft.com/office/drawing/2014/main" id="{C749DDEB-8500-49C2-9328-1A918CD2EE1F}"/>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3C488531-5FA5-455D-A8E0-A078BEAB8D5A}"/>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04226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2A57-44B7-47F8-8E5F-5F145D9D90A3}"/>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C9C3E17E-96DC-4F76-8DA7-5A69EF620E19}"/>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4" name="Footer Placeholder 3">
            <a:extLst>
              <a:ext uri="{FF2B5EF4-FFF2-40B4-BE49-F238E27FC236}">
                <a16:creationId xmlns:a16="http://schemas.microsoft.com/office/drawing/2014/main" id="{3E6C667A-0EF9-456A-A353-549360FCF7BA}"/>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59D2AE2-9DD0-4FB7-BB72-A21D3A8ACEDB}"/>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38420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3EFBD-E07E-4750-BEC1-63B88B5AE010}"/>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3" name="Footer Placeholder 2">
            <a:extLst>
              <a:ext uri="{FF2B5EF4-FFF2-40B4-BE49-F238E27FC236}">
                <a16:creationId xmlns:a16="http://schemas.microsoft.com/office/drawing/2014/main" id="{4296E8B7-9C36-45F4-829B-16D4E241A130}"/>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AF8FE94-AE16-4407-83C1-BB2CBCC09F8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6663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E90A-EAEB-4BF3-A283-9EBAE2E69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6C0DE45-B9EF-4E5F-8DD7-06A1A9765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699F6AF-BF9B-4740-8200-4232E067A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996B4-8126-4DB8-BA4B-B6F6F203CF07}"/>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6" name="Footer Placeholder 5">
            <a:extLst>
              <a:ext uri="{FF2B5EF4-FFF2-40B4-BE49-F238E27FC236}">
                <a16:creationId xmlns:a16="http://schemas.microsoft.com/office/drawing/2014/main" id="{E45A8AA5-5492-4051-AACC-903A5557B3C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3BFD5A9-05E3-4FEF-AF6C-F221365E29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79189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1A64-A256-4A0D-BAD5-8F19E8DB4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D5108C0-8887-4158-ABE6-458FF2CBF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9F229FE7-FFF0-4446-B6ED-AACE87203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77890-BC79-4DFD-907A-F055FF2C4025}"/>
              </a:ext>
            </a:extLst>
          </p:cNvPr>
          <p:cNvSpPr>
            <a:spLocks noGrp="1"/>
          </p:cNvSpPr>
          <p:nvPr>
            <p:ph type="dt" sz="half" idx="10"/>
          </p:nvPr>
        </p:nvSpPr>
        <p:spPr/>
        <p:txBody>
          <a:bodyPr/>
          <a:lstStyle/>
          <a:p>
            <a:fld id="{A0B33E83-5B70-478A-811F-D68EF46544F0}" type="datetimeFigureOut">
              <a:rPr lang="it-IT" smtClean="0"/>
              <a:t>15/03/2026</a:t>
            </a:fld>
            <a:endParaRPr lang="it-IT"/>
          </a:p>
        </p:txBody>
      </p:sp>
      <p:sp>
        <p:nvSpPr>
          <p:cNvPr id="6" name="Footer Placeholder 5">
            <a:extLst>
              <a:ext uri="{FF2B5EF4-FFF2-40B4-BE49-F238E27FC236}">
                <a16:creationId xmlns:a16="http://schemas.microsoft.com/office/drawing/2014/main" id="{E8584AA8-A2DD-439D-AB01-1745BE0D1CA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0212BE5-4667-4A65-9766-DDCF606447FC}"/>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29031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4D6E4-55BA-4759-8E16-845139665E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A42052D-1DEA-41CE-8F20-4F78A844E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776D6B5-728B-402A-8C13-A20A5625DA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33E83-5B70-478A-811F-D68EF46544F0}" type="datetimeFigureOut">
              <a:rPr lang="it-IT" smtClean="0"/>
              <a:t>15/03/2026</a:t>
            </a:fld>
            <a:endParaRPr lang="it-IT"/>
          </a:p>
        </p:txBody>
      </p:sp>
      <p:sp>
        <p:nvSpPr>
          <p:cNvPr id="5" name="Footer Placeholder 4">
            <a:extLst>
              <a:ext uri="{FF2B5EF4-FFF2-40B4-BE49-F238E27FC236}">
                <a16:creationId xmlns:a16="http://schemas.microsoft.com/office/drawing/2014/main" id="{6993A8FD-C903-4A89-8E3B-F97652A5E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1B6477CF-C2CB-47D4-AA2B-2815B088D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3D03F-1C1C-44C3-AC98-472873C54907}" type="slidenum">
              <a:rPr lang="it-IT" smtClean="0"/>
              <a:t>‹#›</a:t>
            </a:fld>
            <a:endParaRPr lang="it-IT"/>
          </a:p>
        </p:txBody>
      </p:sp>
    </p:spTree>
    <p:extLst>
      <p:ext uri="{BB962C8B-B14F-4D97-AF65-F5344CB8AC3E}">
        <p14:creationId xmlns:p14="http://schemas.microsoft.com/office/powerpoint/2010/main" val="3813208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pmc/articles/PMC3601794/pdf/nihms400659.pdf"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oleObject" Target="../embeddings/oleObject1.bin"/><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86C230-AB6A-2851-4906-74FF52822AEC}"/>
              </a:ext>
            </a:extLst>
          </p:cNvPr>
          <p:cNvSpPr txBox="1"/>
          <p:nvPr/>
        </p:nvSpPr>
        <p:spPr>
          <a:xfrm>
            <a:off x="4801737" y="1328004"/>
            <a:ext cx="6094520" cy="2862322"/>
          </a:xfrm>
          <a:prstGeom prst="rect">
            <a:avLst/>
          </a:prstGeom>
          <a:noFill/>
        </p:spPr>
        <p:txBody>
          <a:bodyPr wrap="square">
            <a:spAutoFit/>
          </a:bodyPr>
          <a:lstStyle/>
          <a:p>
            <a:pPr>
              <a:buNone/>
            </a:pPr>
            <a:r>
              <a:rPr lang="it-IT" dirty="0"/>
              <a:t>I farmaci sono come un personal trainer per le tue cellule:</a:t>
            </a:r>
          </a:p>
          <a:p>
            <a:pPr>
              <a:buFont typeface="Arial" panose="020B0604020202020204" pitchFamily="34" charset="0"/>
              <a:buChar char="•"/>
            </a:pPr>
            <a:r>
              <a:rPr lang="it-IT" dirty="0"/>
              <a:t>Non sollevano i pesi al posto tuo</a:t>
            </a:r>
          </a:p>
          <a:p>
            <a:pPr>
              <a:buFont typeface="Arial" panose="020B0604020202020204" pitchFamily="34" charset="0"/>
              <a:buChar char="•"/>
            </a:pPr>
            <a:r>
              <a:rPr lang="it-IT" dirty="0"/>
              <a:t>Ti danno gli strumenti e l'energia per riuscirci</a:t>
            </a:r>
          </a:p>
          <a:p>
            <a:pPr>
              <a:buFont typeface="Arial" panose="020B0604020202020204" pitchFamily="34" charset="0"/>
              <a:buChar char="•"/>
            </a:pPr>
            <a:r>
              <a:rPr lang="it-IT" dirty="0"/>
              <a:t>Ti proteggono dai danni durante lo "sforzo«</a:t>
            </a:r>
          </a:p>
          <a:p>
            <a:pPr>
              <a:buFont typeface="Arial" panose="020B0604020202020204" pitchFamily="34" charset="0"/>
              <a:buChar char="•"/>
            </a:pPr>
            <a:endParaRPr lang="it-IT" dirty="0"/>
          </a:p>
          <a:p>
            <a:pPr>
              <a:buNone/>
            </a:pPr>
            <a:r>
              <a:rPr lang="it-IT" b="1" dirty="0"/>
              <a:t>Esempio concreto:</a:t>
            </a:r>
            <a:endParaRPr lang="it-IT" dirty="0"/>
          </a:p>
          <a:p>
            <a:pPr>
              <a:buFont typeface="Arial" panose="020B0604020202020204" pitchFamily="34" charset="0"/>
              <a:buChar char="•"/>
            </a:pPr>
            <a:r>
              <a:rPr lang="it-IT" b="1" dirty="0"/>
              <a:t>Antibiotico:</a:t>
            </a:r>
            <a:r>
              <a:rPr lang="it-IT" dirty="0"/>
              <a:t> Non uccide i batteri al posto tuo → Aiuta il tuo sistema immunitario a vincere</a:t>
            </a:r>
          </a:p>
          <a:p>
            <a:pPr>
              <a:buFont typeface="Arial" panose="020B0604020202020204" pitchFamily="34" charset="0"/>
              <a:buChar char="•"/>
            </a:pPr>
            <a:r>
              <a:rPr lang="it-IT" b="1" dirty="0"/>
              <a:t>Antinfiammatorio:</a:t>
            </a:r>
            <a:r>
              <a:rPr lang="it-IT" dirty="0"/>
              <a:t> Non ripara i tessuti → Riduce l'infiammazione eccessiva che ostacola la guarigione</a:t>
            </a:r>
          </a:p>
        </p:txBody>
      </p:sp>
      <p:sp>
        <p:nvSpPr>
          <p:cNvPr id="5" name="TextBox 4">
            <a:extLst>
              <a:ext uri="{FF2B5EF4-FFF2-40B4-BE49-F238E27FC236}">
                <a16:creationId xmlns:a16="http://schemas.microsoft.com/office/drawing/2014/main" id="{52728261-9D25-6A2F-7326-FE7ED4A68160}"/>
              </a:ext>
            </a:extLst>
          </p:cNvPr>
          <p:cNvSpPr txBox="1"/>
          <p:nvPr/>
        </p:nvSpPr>
        <p:spPr>
          <a:xfrm>
            <a:off x="241916" y="210391"/>
            <a:ext cx="6094520" cy="461665"/>
          </a:xfrm>
          <a:prstGeom prst="rect">
            <a:avLst/>
          </a:prstGeom>
          <a:noFill/>
        </p:spPr>
        <p:txBody>
          <a:bodyPr wrap="square">
            <a:spAutoFit/>
          </a:bodyPr>
          <a:lstStyle/>
          <a:p>
            <a:pPr>
              <a:buNone/>
            </a:pPr>
            <a:r>
              <a:rPr lang="it-IT" sz="2400" b="1" dirty="0">
                <a:solidFill>
                  <a:srgbClr val="0070C0"/>
                </a:solidFill>
              </a:rPr>
              <a:t>Le medicine non ti curano - ti aiutano a guarire</a:t>
            </a:r>
          </a:p>
        </p:txBody>
      </p:sp>
      <p:pic>
        <p:nvPicPr>
          <p:cNvPr id="3074" name="Picture 2" descr="Un personal trainer che aiuta le cellule a eliminare dei batteri&#10;&#10;">
            <a:extLst>
              <a:ext uri="{FF2B5EF4-FFF2-40B4-BE49-F238E27FC236}">
                <a16:creationId xmlns:a16="http://schemas.microsoft.com/office/drawing/2014/main" id="{53899F2F-A7F6-EDCA-53D2-D2A2C45A4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47" y="858150"/>
            <a:ext cx="3857625" cy="3857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C0E55B-F10C-C55C-754A-A78668E21EF5}"/>
              </a:ext>
            </a:extLst>
          </p:cNvPr>
          <p:cNvSpPr txBox="1"/>
          <p:nvPr/>
        </p:nvSpPr>
        <p:spPr>
          <a:xfrm>
            <a:off x="4123676" y="5529996"/>
            <a:ext cx="6955656" cy="923330"/>
          </a:xfrm>
          <a:prstGeom prst="rect">
            <a:avLst/>
          </a:prstGeom>
          <a:noFill/>
        </p:spPr>
        <p:txBody>
          <a:bodyPr wrap="square">
            <a:spAutoFit/>
          </a:bodyPr>
          <a:lstStyle/>
          <a:p>
            <a:r>
              <a:rPr lang="it-IT" sz="1800" i="1" dirty="0"/>
              <a:t>«T</a:t>
            </a:r>
            <a:r>
              <a:rPr lang="it-IT" sz="1800" b="0" i="1" dirty="0">
                <a:solidFill>
                  <a:srgbClr val="202122"/>
                </a:solidFill>
                <a:effectLst/>
                <a:latin typeface="Arial" panose="020B0604020202020204" pitchFamily="34" charset="0"/>
              </a:rPr>
              <a:t>utto ciò che ho fatto finora, rivedendo i vari dispositivi protettivi e stabilizzanti del corpo, è presentare un'interpretazione moderna della vis </a:t>
            </a:r>
            <a:r>
              <a:rPr lang="it-IT" sz="1800" b="0" i="1" dirty="0" err="1">
                <a:solidFill>
                  <a:srgbClr val="202122"/>
                </a:solidFill>
                <a:effectLst/>
                <a:latin typeface="Arial" panose="020B0604020202020204" pitchFamily="34" charset="0"/>
              </a:rPr>
              <a:t>medicatrix</a:t>
            </a:r>
            <a:r>
              <a:rPr lang="it-IT" sz="1800" b="0" i="1" dirty="0">
                <a:solidFill>
                  <a:srgbClr val="202122"/>
                </a:solidFill>
                <a:effectLst/>
                <a:latin typeface="Arial" panose="020B0604020202020204" pitchFamily="34" charset="0"/>
              </a:rPr>
              <a:t> naturale» W. Cannon</a:t>
            </a:r>
            <a:endParaRPr lang="it-IT" sz="1800" i="1" dirty="0"/>
          </a:p>
        </p:txBody>
      </p:sp>
    </p:spTree>
    <p:extLst>
      <p:ext uri="{BB962C8B-B14F-4D97-AF65-F5344CB8AC3E}">
        <p14:creationId xmlns:p14="http://schemas.microsoft.com/office/powerpoint/2010/main" val="155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AD5793-A6C8-87FB-441B-44D9D3AA10DB}"/>
              </a:ext>
            </a:extLst>
          </p:cNvPr>
          <p:cNvSpPr txBox="1"/>
          <p:nvPr/>
        </p:nvSpPr>
        <p:spPr>
          <a:xfrm>
            <a:off x="5035631" y="1120676"/>
            <a:ext cx="6094520" cy="2862322"/>
          </a:xfrm>
          <a:prstGeom prst="rect">
            <a:avLst/>
          </a:prstGeom>
          <a:noFill/>
        </p:spPr>
        <p:txBody>
          <a:bodyPr wrap="square">
            <a:spAutoFit/>
          </a:bodyPr>
          <a:lstStyle/>
          <a:p>
            <a:pPr>
              <a:buFont typeface="Arial" panose="020B0604020202020204" pitchFamily="34" charset="0"/>
              <a:buChar char="•"/>
            </a:pPr>
            <a:r>
              <a:rPr lang="it-IT" dirty="0"/>
              <a:t>L'antibiotico ha solo AIUTATO il tuo sistema immunitario</a:t>
            </a:r>
          </a:p>
          <a:p>
            <a:pPr>
              <a:buFont typeface="Arial" panose="020B0604020202020204" pitchFamily="34" charset="0"/>
              <a:buChar char="•"/>
            </a:pPr>
            <a:r>
              <a:rPr lang="it-IT" dirty="0"/>
              <a:t>Il sistema ha bisogno di tempo per "consolidare" la vittoria</a:t>
            </a:r>
          </a:p>
          <a:p>
            <a:pPr>
              <a:buFont typeface="Arial" panose="020B0604020202020204" pitchFamily="34" charset="0"/>
              <a:buChar char="•"/>
            </a:pPr>
            <a:r>
              <a:rPr lang="it-IT" dirty="0"/>
              <a:t>Smettere troppo presto = dare ai batteri la possibilità di riorganizzarsi</a:t>
            </a:r>
          </a:p>
          <a:p>
            <a:pPr>
              <a:buFont typeface="Arial" panose="020B0604020202020204" pitchFamily="34" charset="0"/>
              <a:buChar char="•"/>
            </a:pPr>
            <a:endParaRPr lang="it-IT" dirty="0"/>
          </a:p>
          <a:p>
            <a:pPr>
              <a:buFont typeface="Arial" panose="020B0604020202020204" pitchFamily="34" charset="0"/>
              <a:buChar char="•"/>
            </a:pPr>
            <a:endParaRPr lang="it-IT" dirty="0"/>
          </a:p>
          <a:p>
            <a:pPr>
              <a:buNone/>
            </a:pPr>
            <a:r>
              <a:rPr lang="it-IT" b="1" dirty="0"/>
              <a:t>Questo ti rende un professionista migliore perché:</a:t>
            </a:r>
            <a:endParaRPr lang="it-IT" dirty="0"/>
          </a:p>
          <a:p>
            <a:pPr>
              <a:buFont typeface="Arial" panose="020B0604020202020204" pitchFamily="34" charset="0"/>
              <a:buChar char="•"/>
            </a:pPr>
            <a:r>
              <a:rPr lang="it-IT" dirty="0"/>
              <a:t>Sai spiegare il PERCHÉ delle terapie</a:t>
            </a:r>
          </a:p>
          <a:p>
            <a:pPr>
              <a:buFont typeface="Arial" panose="020B0604020202020204" pitchFamily="34" charset="0"/>
              <a:buChar char="•"/>
            </a:pPr>
            <a:r>
              <a:rPr lang="it-IT" dirty="0"/>
              <a:t>Non cadi nelle trappole delle "cure miracolose"</a:t>
            </a:r>
          </a:p>
          <a:p>
            <a:pPr>
              <a:buFont typeface="Arial" panose="020B0604020202020204" pitchFamily="34" charset="0"/>
              <a:buChar char="•"/>
            </a:pPr>
            <a:r>
              <a:rPr lang="it-IT" dirty="0"/>
              <a:t>Riconosci quando qualcuno ti sta vendendo fumo</a:t>
            </a:r>
          </a:p>
        </p:txBody>
      </p:sp>
      <p:sp>
        <p:nvSpPr>
          <p:cNvPr id="5" name="TextBox 4">
            <a:extLst>
              <a:ext uri="{FF2B5EF4-FFF2-40B4-BE49-F238E27FC236}">
                <a16:creationId xmlns:a16="http://schemas.microsoft.com/office/drawing/2014/main" id="{0BE5220F-E8D4-7D77-4310-E8B8E1BC95A5}"/>
              </a:ext>
            </a:extLst>
          </p:cNvPr>
          <p:cNvSpPr txBox="1"/>
          <p:nvPr/>
        </p:nvSpPr>
        <p:spPr>
          <a:xfrm>
            <a:off x="259672" y="183758"/>
            <a:ext cx="6094520" cy="461665"/>
          </a:xfrm>
          <a:prstGeom prst="rect">
            <a:avLst/>
          </a:prstGeom>
          <a:noFill/>
        </p:spPr>
        <p:txBody>
          <a:bodyPr wrap="square">
            <a:spAutoFit/>
          </a:bodyPr>
          <a:lstStyle/>
          <a:p>
            <a:pPr>
              <a:buNone/>
            </a:pPr>
            <a:r>
              <a:rPr lang="it-IT" sz="2400" b="1" dirty="0">
                <a:solidFill>
                  <a:srgbClr val="0070C0"/>
                </a:solidFill>
              </a:rPr>
              <a:t>Perché è importante capire questo?</a:t>
            </a:r>
          </a:p>
        </p:txBody>
      </p:sp>
      <p:pic>
        <p:nvPicPr>
          <p:cNvPr id="4098" name="Picture 2" descr="Un paziente ti dice: &quot;Ho preso l'antibiotico per 2 giorni e sto meglio, posso smettere&quot;&#10;&#10;&#10;">
            <a:extLst>
              <a:ext uri="{FF2B5EF4-FFF2-40B4-BE49-F238E27FC236}">
                <a16:creationId xmlns:a16="http://schemas.microsoft.com/office/drawing/2014/main" id="{A962D02D-2115-D1A6-DF63-9C4961D87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39" y="1007818"/>
            <a:ext cx="3857625"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743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302188-F801-37F7-C85D-9969D059799E}"/>
              </a:ext>
            </a:extLst>
          </p:cNvPr>
          <p:cNvSpPr txBox="1"/>
          <p:nvPr/>
        </p:nvSpPr>
        <p:spPr>
          <a:xfrm>
            <a:off x="208957" y="167218"/>
            <a:ext cx="11383347" cy="954107"/>
          </a:xfrm>
          <a:prstGeom prst="rect">
            <a:avLst/>
          </a:prstGeom>
          <a:noFill/>
        </p:spPr>
        <p:txBody>
          <a:bodyPr wrap="square" rtlCol="0">
            <a:spAutoFit/>
          </a:bodyPr>
          <a:lstStyle/>
          <a:p>
            <a:r>
              <a:rPr lang="it-IT" sz="2800" b="1" dirty="0">
                <a:solidFill>
                  <a:srgbClr val="0070C0"/>
                </a:solidFill>
              </a:rPr>
              <a:t>Allora di che cosa si occupa la patologia generale?</a:t>
            </a:r>
          </a:p>
          <a:p>
            <a:r>
              <a:rPr lang="it-IT" sz="2800" b="1" dirty="0">
                <a:solidFill>
                  <a:srgbClr val="0070C0"/>
                </a:solidFill>
              </a:rPr>
              <a:t>Il perché (eziologia) e il come (patogenesi) un insulto conduce a malattia</a:t>
            </a:r>
          </a:p>
        </p:txBody>
      </p:sp>
      <p:pic>
        <p:nvPicPr>
          <p:cNvPr id="5" name="Picture 4">
            <a:extLst>
              <a:ext uri="{FF2B5EF4-FFF2-40B4-BE49-F238E27FC236}">
                <a16:creationId xmlns:a16="http://schemas.microsoft.com/office/drawing/2014/main" id="{90AB7772-6F14-F526-291B-4574EBA6EC41}"/>
              </a:ext>
            </a:extLst>
          </p:cNvPr>
          <p:cNvPicPr>
            <a:picLocks noChangeAspect="1"/>
          </p:cNvPicPr>
          <p:nvPr/>
        </p:nvPicPr>
        <p:blipFill>
          <a:blip r:embed="rId3"/>
          <a:stretch>
            <a:fillRect/>
          </a:stretch>
        </p:blipFill>
        <p:spPr>
          <a:xfrm>
            <a:off x="413639" y="1605262"/>
            <a:ext cx="3488623" cy="4791845"/>
          </a:xfrm>
          <a:prstGeom prst="rect">
            <a:avLst/>
          </a:prstGeom>
        </p:spPr>
      </p:pic>
      <p:pic>
        <p:nvPicPr>
          <p:cNvPr id="6" name="Picture 5">
            <a:extLst>
              <a:ext uri="{FF2B5EF4-FFF2-40B4-BE49-F238E27FC236}">
                <a16:creationId xmlns:a16="http://schemas.microsoft.com/office/drawing/2014/main" id="{9F05A350-D2EE-A4F2-5CF5-56E22054BEDF}"/>
              </a:ext>
            </a:extLst>
          </p:cNvPr>
          <p:cNvPicPr>
            <a:picLocks noChangeAspect="1"/>
          </p:cNvPicPr>
          <p:nvPr/>
        </p:nvPicPr>
        <p:blipFill>
          <a:blip r:embed="rId4"/>
          <a:stretch>
            <a:fillRect/>
          </a:stretch>
        </p:blipFill>
        <p:spPr>
          <a:xfrm>
            <a:off x="4643974" y="1504382"/>
            <a:ext cx="2904052" cy="4993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1E2AB-A2FA-89AF-DF30-4936249822FF}"/>
              </a:ext>
            </a:extLst>
          </p:cNvPr>
          <p:cNvSpPr txBox="1"/>
          <p:nvPr/>
        </p:nvSpPr>
        <p:spPr>
          <a:xfrm>
            <a:off x="960894" y="955729"/>
            <a:ext cx="10435525" cy="4909036"/>
          </a:xfrm>
          <a:prstGeom prst="rect">
            <a:avLst/>
          </a:prstGeom>
          <a:noFill/>
        </p:spPr>
        <p:txBody>
          <a:bodyPr wrap="square" rtlCol="0">
            <a:spAutoFit/>
          </a:bodyPr>
          <a:lstStyle/>
          <a:p>
            <a:pPr>
              <a:spcBef>
                <a:spcPts val="600"/>
              </a:spcBef>
            </a:pPr>
            <a:r>
              <a:rPr lang="en-US" sz="3200" b="1" dirty="0"/>
              <a:t>Chi ha </a:t>
            </a:r>
            <a:r>
              <a:rPr lang="en-US" sz="3200" b="1" dirty="0" err="1"/>
              <a:t>inventato</a:t>
            </a:r>
            <a:r>
              <a:rPr lang="en-US" sz="3200" b="1" dirty="0"/>
              <a:t> la </a:t>
            </a:r>
            <a:r>
              <a:rPr lang="en-US" sz="3200" b="1" dirty="0" err="1"/>
              <a:t>Patologia</a:t>
            </a:r>
            <a:r>
              <a:rPr lang="en-US" sz="3200" b="1" dirty="0"/>
              <a:t> Generale e </a:t>
            </a:r>
            <a:r>
              <a:rPr lang="en-US" sz="3200" b="1" dirty="0" err="1"/>
              <a:t>perché</a:t>
            </a:r>
            <a:r>
              <a:rPr lang="en-US" sz="3200" b="1" dirty="0"/>
              <a:t> lo ha </a:t>
            </a:r>
            <a:r>
              <a:rPr lang="en-US" sz="3200" b="1" dirty="0" err="1"/>
              <a:t>fatto</a:t>
            </a:r>
            <a:r>
              <a:rPr lang="en-US" sz="3200" b="1" dirty="0"/>
              <a:t>?</a:t>
            </a:r>
          </a:p>
          <a:p>
            <a:pPr>
              <a:spcBef>
                <a:spcPts val="600"/>
              </a:spcBef>
            </a:pPr>
            <a:endParaRPr lang="en-US" sz="3200" b="1" dirty="0"/>
          </a:p>
          <a:p>
            <a:pPr marL="457200" indent="-457200">
              <a:spcBef>
                <a:spcPts val="600"/>
              </a:spcBef>
              <a:buFont typeface="Wingdings" panose="05000000000000000000" pitchFamily="2" charset="2"/>
              <a:buChar char="q"/>
            </a:pPr>
            <a:r>
              <a:rPr lang="en-US" sz="3200" dirty="0"/>
              <a:t>Un </a:t>
            </a:r>
            <a:r>
              <a:rPr lang="en-US" sz="3200" dirty="0" err="1"/>
              <a:t>professore</a:t>
            </a:r>
            <a:r>
              <a:rPr lang="en-US" sz="3200" dirty="0"/>
              <a:t> Universitario, per </a:t>
            </a:r>
            <a:r>
              <a:rPr lang="en-US" sz="3200" dirty="0" err="1"/>
              <a:t>avere</a:t>
            </a:r>
            <a:r>
              <a:rPr lang="en-US" sz="3200" dirty="0"/>
              <a:t> </a:t>
            </a:r>
            <a:r>
              <a:rPr lang="en-US" sz="3200" dirty="0" err="1"/>
              <a:t>una</a:t>
            </a:r>
            <a:r>
              <a:rPr lang="en-US" sz="3200" dirty="0"/>
              <a:t> </a:t>
            </a:r>
            <a:r>
              <a:rPr lang="en-US" sz="3200" dirty="0" err="1"/>
              <a:t>materia</a:t>
            </a:r>
            <a:r>
              <a:rPr lang="en-US" sz="3200" dirty="0"/>
              <a:t> </a:t>
            </a:r>
            <a:r>
              <a:rPr lang="en-US" sz="3200" dirty="0" err="1"/>
              <a:t>complessa</a:t>
            </a:r>
            <a:r>
              <a:rPr lang="en-US" sz="3200" dirty="0"/>
              <a:t> con cui </a:t>
            </a:r>
            <a:r>
              <a:rPr lang="en-US" sz="3200" dirty="0" err="1"/>
              <a:t>tartassare</a:t>
            </a:r>
            <a:r>
              <a:rPr lang="en-US" sz="3200" dirty="0"/>
              <a:t> </a:t>
            </a:r>
            <a:r>
              <a:rPr lang="en-US" sz="3200" dirty="0" err="1"/>
              <a:t>i</a:t>
            </a:r>
            <a:r>
              <a:rPr lang="en-US" sz="3200" dirty="0"/>
              <a:t> </a:t>
            </a:r>
            <a:r>
              <a:rPr lang="en-US" sz="3200" dirty="0" err="1"/>
              <a:t>propri</a:t>
            </a:r>
            <a:r>
              <a:rPr lang="en-US" sz="3200" dirty="0"/>
              <a:t> </a:t>
            </a:r>
            <a:r>
              <a:rPr lang="en-US" sz="3200" dirty="0" err="1"/>
              <a:t>studenti</a:t>
            </a:r>
            <a:endParaRPr lang="en-US" sz="3200" dirty="0"/>
          </a:p>
          <a:p>
            <a:pPr marL="457200" indent="-457200">
              <a:spcBef>
                <a:spcPts val="600"/>
              </a:spcBef>
              <a:buFont typeface="Wingdings" panose="05000000000000000000" pitchFamily="2" charset="2"/>
              <a:buChar char="q"/>
            </a:pPr>
            <a:r>
              <a:rPr lang="en-US" sz="3200" dirty="0"/>
              <a:t>Un  </a:t>
            </a:r>
            <a:r>
              <a:rPr lang="en-US" sz="3200" dirty="0" err="1"/>
              <a:t>fisico</a:t>
            </a:r>
            <a:r>
              <a:rPr lang="en-US" sz="3200" dirty="0"/>
              <a:t> </a:t>
            </a:r>
            <a:r>
              <a:rPr lang="en-US" sz="3200" dirty="0" err="1"/>
              <a:t>sperimentale</a:t>
            </a:r>
            <a:r>
              <a:rPr lang="en-US" sz="3200" dirty="0"/>
              <a:t> per </a:t>
            </a:r>
            <a:r>
              <a:rPr lang="en-US" sz="3200" dirty="0" err="1"/>
              <a:t>applicare</a:t>
            </a:r>
            <a:r>
              <a:rPr lang="en-US" sz="3200" dirty="0"/>
              <a:t> le </a:t>
            </a:r>
            <a:r>
              <a:rPr lang="en-US" sz="3200" dirty="0" err="1"/>
              <a:t>leggi</a:t>
            </a:r>
            <a:r>
              <a:rPr lang="en-US" sz="3200" dirty="0"/>
              <a:t> </a:t>
            </a:r>
            <a:r>
              <a:rPr lang="en-US" sz="3200" dirty="0" err="1"/>
              <a:t>della</a:t>
            </a:r>
            <a:r>
              <a:rPr lang="en-US" sz="3200" dirty="0"/>
              <a:t> </a:t>
            </a:r>
            <a:r>
              <a:rPr lang="en-US" sz="3200" dirty="0" err="1"/>
              <a:t>termodinamica</a:t>
            </a:r>
            <a:r>
              <a:rPr lang="en-US" sz="3200" dirty="0"/>
              <a:t> </a:t>
            </a:r>
            <a:r>
              <a:rPr lang="en-US" sz="3200" dirty="0" err="1"/>
              <a:t>agli</a:t>
            </a:r>
            <a:r>
              <a:rPr lang="en-US" sz="3200" dirty="0"/>
              <a:t> </a:t>
            </a:r>
            <a:r>
              <a:rPr lang="en-US" sz="3200" dirty="0" err="1"/>
              <a:t>organismi</a:t>
            </a:r>
            <a:r>
              <a:rPr lang="en-US" sz="3200" dirty="0"/>
              <a:t> </a:t>
            </a:r>
            <a:r>
              <a:rPr lang="en-US" sz="3200" dirty="0" err="1"/>
              <a:t>viventi</a:t>
            </a:r>
            <a:endParaRPr lang="en-US" sz="3200" dirty="0"/>
          </a:p>
          <a:p>
            <a:pPr marL="457200" indent="-457200">
              <a:spcBef>
                <a:spcPts val="600"/>
              </a:spcBef>
              <a:buFont typeface="Wingdings" panose="05000000000000000000" pitchFamily="2" charset="2"/>
              <a:buChar char="q"/>
            </a:pPr>
            <a:r>
              <a:rPr lang="en-US" sz="3200" dirty="0"/>
              <a:t>Uno </a:t>
            </a:r>
            <a:r>
              <a:rPr lang="en-US" sz="3200" dirty="0" err="1"/>
              <a:t>scienziato</a:t>
            </a:r>
            <a:r>
              <a:rPr lang="en-US" sz="3200" dirty="0"/>
              <a:t> </a:t>
            </a:r>
            <a:r>
              <a:rPr lang="en-US" sz="3200" dirty="0" err="1"/>
              <a:t>che</a:t>
            </a:r>
            <a:r>
              <a:rPr lang="en-US" sz="3200" dirty="0"/>
              <a:t> </a:t>
            </a:r>
            <a:r>
              <a:rPr lang="en-US" sz="3200" dirty="0" err="1"/>
              <a:t>studiava</a:t>
            </a:r>
            <a:r>
              <a:rPr lang="en-US" sz="3200" dirty="0"/>
              <a:t> le </a:t>
            </a:r>
            <a:r>
              <a:rPr lang="en-US" sz="3200" dirty="0" err="1"/>
              <a:t>reazioni</a:t>
            </a:r>
            <a:r>
              <a:rPr lang="en-US" sz="3200" dirty="0"/>
              <a:t> </a:t>
            </a:r>
            <a:r>
              <a:rPr lang="en-US" sz="3200" dirty="0" err="1"/>
              <a:t>delle</a:t>
            </a:r>
            <a:r>
              <a:rPr lang="en-US" sz="3200" dirty="0"/>
              <a:t> cellule </a:t>
            </a:r>
            <a:r>
              <a:rPr lang="en-US" sz="3200" dirty="0" err="1"/>
              <a:t>agli</a:t>
            </a:r>
            <a:r>
              <a:rPr lang="en-US" sz="3200" dirty="0"/>
              <a:t> </a:t>
            </a:r>
            <a:r>
              <a:rPr lang="en-US" sz="3200" dirty="0" err="1"/>
              <a:t>insulti</a:t>
            </a:r>
            <a:r>
              <a:rPr lang="en-US" sz="3200" dirty="0"/>
              <a:t> </a:t>
            </a:r>
            <a:r>
              <a:rPr lang="en-US" sz="3200" dirty="0" err="1"/>
              <a:t>esterni</a:t>
            </a:r>
            <a:endParaRPr lang="en-US" sz="3200" dirty="0"/>
          </a:p>
          <a:p>
            <a:pPr marL="457200" indent="-457200">
              <a:spcBef>
                <a:spcPts val="600"/>
              </a:spcBef>
              <a:buFont typeface="Wingdings" panose="05000000000000000000" pitchFamily="2" charset="2"/>
              <a:buChar char="q"/>
            </a:pPr>
            <a:r>
              <a:rPr lang="en-US" sz="3200" dirty="0"/>
              <a:t>Un </a:t>
            </a:r>
            <a:r>
              <a:rPr lang="en-US" sz="3200" dirty="0" err="1"/>
              <a:t>filosofo</a:t>
            </a:r>
            <a:r>
              <a:rPr lang="en-US" sz="3200" dirty="0"/>
              <a:t> </a:t>
            </a:r>
            <a:r>
              <a:rPr lang="en-US" sz="3200" dirty="0" err="1"/>
              <a:t>della</a:t>
            </a:r>
            <a:r>
              <a:rPr lang="en-US" sz="3200" dirty="0"/>
              <a:t> </a:t>
            </a:r>
            <a:r>
              <a:rPr lang="en-US" sz="3200" dirty="0" err="1"/>
              <a:t>sofferenza</a:t>
            </a:r>
            <a:r>
              <a:rPr lang="en-US" sz="3200" dirty="0"/>
              <a:t> (pathos in </a:t>
            </a:r>
            <a:r>
              <a:rPr lang="en-US" sz="3200" dirty="0" err="1"/>
              <a:t>greco</a:t>
            </a:r>
            <a:r>
              <a:rPr lang="en-US" sz="3200" dirty="0"/>
              <a:t> è </a:t>
            </a:r>
            <a:r>
              <a:rPr lang="en-US" sz="3200" dirty="0" err="1"/>
              <a:t>sofferenza</a:t>
            </a:r>
            <a:r>
              <a:rPr lang="en-US" sz="3200" dirty="0"/>
              <a:t>)</a:t>
            </a:r>
          </a:p>
        </p:txBody>
      </p:sp>
    </p:spTree>
    <p:extLst>
      <p:ext uri="{BB962C8B-B14F-4D97-AF65-F5344CB8AC3E}">
        <p14:creationId xmlns:p14="http://schemas.microsoft.com/office/powerpoint/2010/main" val="106891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0148C3-4B82-92E6-9F70-75117C91EF3A}"/>
              </a:ext>
            </a:extLst>
          </p:cNvPr>
          <p:cNvSpPr/>
          <p:nvPr/>
        </p:nvSpPr>
        <p:spPr>
          <a:xfrm>
            <a:off x="7524871" y="2578460"/>
            <a:ext cx="2581093" cy="1396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11FA0AE9-6658-4260-5C8B-E401FB9ADF2C}"/>
              </a:ext>
            </a:extLst>
          </p:cNvPr>
          <p:cNvSpPr/>
          <p:nvPr/>
        </p:nvSpPr>
        <p:spPr>
          <a:xfrm>
            <a:off x="4845737" y="2573474"/>
            <a:ext cx="2679134" cy="1396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7BC2872C-FA92-BFCB-BAAF-E376200FD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00" y="244490"/>
            <a:ext cx="3941618" cy="6280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A9B073-2CA3-4ABC-CE90-FCBB6D01D817}"/>
              </a:ext>
            </a:extLst>
          </p:cNvPr>
          <p:cNvSpPr txBox="1"/>
          <p:nvPr/>
        </p:nvSpPr>
        <p:spPr>
          <a:xfrm>
            <a:off x="4537770" y="249179"/>
            <a:ext cx="7040859" cy="2062103"/>
          </a:xfrm>
          <a:prstGeom prst="rect">
            <a:avLst/>
          </a:prstGeom>
          <a:noFill/>
        </p:spPr>
        <p:txBody>
          <a:bodyPr wrap="square" rtlCol="0">
            <a:spAutoFit/>
          </a:bodyPr>
          <a:lstStyle/>
          <a:p>
            <a:r>
              <a:rPr lang="it-IT" sz="2400" b="1" dirty="0"/>
              <a:t>Morgagni</a:t>
            </a:r>
            <a:r>
              <a:rPr lang="it-IT" sz="2400" dirty="0"/>
              <a:t> </a:t>
            </a:r>
            <a:br>
              <a:rPr lang="it-IT" sz="2400" dirty="0"/>
            </a:br>
            <a:r>
              <a:rPr lang="it-IT" sz="3200" b="1" dirty="0">
                <a:solidFill>
                  <a:srgbClr val="0070C0"/>
                </a:solidFill>
              </a:rPr>
              <a:t>Anatomia Patologica</a:t>
            </a:r>
            <a:r>
              <a:rPr lang="it-IT" sz="2400" dirty="0"/>
              <a:t> attività sistematica di ricerca delle relazioni causa-effetto all’origine delle malattie nell’oggettività anatomica piuttosto che in regole filosofiche e trascendenti. </a:t>
            </a:r>
            <a:r>
              <a:rPr lang="it-IT" sz="2400" b="1" dirty="0">
                <a:highlight>
                  <a:srgbClr val="FFFF00"/>
                </a:highlight>
              </a:rPr>
              <a:t>1761</a:t>
            </a:r>
          </a:p>
        </p:txBody>
      </p:sp>
      <p:sp>
        <p:nvSpPr>
          <p:cNvPr id="3" name="TextBox 2">
            <a:extLst>
              <a:ext uri="{FF2B5EF4-FFF2-40B4-BE49-F238E27FC236}">
                <a16:creationId xmlns:a16="http://schemas.microsoft.com/office/drawing/2014/main" id="{75470993-8BD3-1EA6-548C-5EB7E32276A1}"/>
              </a:ext>
            </a:extLst>
          </p:cNvPr>
          <p:cNvSpPr txBox="1"/>
          <p:nvPr/>
        </p:nvSpPr>
        <p:spPr>
          <a:xfrm>
            <a:off x="4984117" y="2847831"/>
            <a:ext cx="1383824" cy="461665"/>
          </a:xfrm>
          <a:prstGeom prst="rect">
            <a:avLst/>
          </a:prstGeom>
          <a:noFill/>
        </p:spPr>
        <p:txBody>
          <a:bodyPr wrap="square" rtlCol="0">
            <a:spAutoFit/>
          </a:bodyPr>
          <a:lstStyle/>
          <a:p>
            <a:r>
              <a:rPr lang="it-IT" sz="2400" b="1" dirty="0">
                <a:solidFill>
                  <a:schemeClr val="bg1"/>
                </a:solidFill>
              </a:rPr>
              <a:t>MEDICO</a:t>
            </a:r>
          </a:p>
        </p:txBody>
      </p:sp>
      <p:sp>
        <p:nvSpPr>
          <p:cNvPr id="4" name="TextBox 3">
            <a:extLst>
              <a:ext uri="{FF2B5EF4-FFF2-40B4-BE49-F238E27FC236}">
                <a16:creationId xmlns:a16="http://schemas.microsoft.com/office/drawing/2014/main" id="{0ABFA6F0-9C44-8FF9-A84F-34BEB5D2D765}"/>
              </a:ext>
            </a:extLst>
          </p:cNvPr>
          <p:cNvSpPr txBox="1"/>
          <p:nvPr/>
        </p:nvSpPr>
        <p:spPr>
          <a:xfrm>
            <a:off x="7742091" y="2857991"/>
            <a:ext cx="1739643" cy="461665"/>
          </a:xfrm>
          <a:prstGeom prst="rect">
            <a:avLst/>
          </a:prstGeom>
          <a:noFill/>
        </p:spPr>
        <p:txBody>
          <a:bodyPr wrap="square" rtlCol="0">
            <a:spAutoFit/>
          </a:bodyPr>
          <a:lstStyle/>
          <a:p>
            <a:r>
              <a:rPr lang="it-IT" sz="2400" b="1" dirty="0">
                <a:solidFill>
                  <a:srgbClr val="0070C0"/>
                </a:solidFill>
              </a:rPr>
              <a:t>PATOLOGO</a:t>
            </a:r>
          </a:p>
        </p:txBody>
      </p:sp>
      <p:sp>
        <p:nvSpPr>
          <p:cNvPr id="5" name="TextBox 4">
            <a:extLst>
              <a:ext uri="{FF2B5EF4-FFF2-40B4-BE49-F238E27FC236}">
                <a16:creationId xmlns:a16="http://schemas.microsoft.com/office/drawing/2014/main" id="{A43C6D6B-54DB-98D5-9685-C1EAC19189A3}"/>
              </a:ext>
            </a:extLst>
          </p:cNvPr>
          <p:cNvSpPr txBox="1"/>
          <p:nvPr/>
        </p:nvSpPr>
        <p:spPr>
          <a:xfrm>
            <a:off x="4984117" y="3319656"/>
            <a:ext cx="2328073" cy="461665"/>
          </a:xfrm>
          <a:prstGeom prst="rect">
            <a:avLst/>
          </a:prstGeom>
          <a:noFill/>
        </p:spPr>
        <p:txBody>
          <a:bodyPr wrap="none" rtlCol="0">
            <a:spAutoFit/>
          </a:bodyPr>
          <a:lstStyle/>
          <a:p>
            <a:r>
              <a:rPr lang="it-IT" sz="2400" b="1" dirty="0">
                <a:solidFill>
                  <a:schemeClr val="bg1"/>
                </a:solidFill>
              </a:rPr>
              <a:t>ANTE - MORTEM</a:t>
            </a:r>
          </a:p>
        </p:txBody>
      </p:sp>
      <p:sp>
        <p:nvSpPr>
          <p:cNvPr id="6" name="TextBox 5">
            <a:extLst>
              <a:ext uri="{FF2B5EF4-FFF2-40B4-BE49-F238E27FC236}">
                <a16:creationId xmlns:a16="http://schemas.microsoft.com/office/drawing/2014/main" id="{771B8917-DA17-0FEF-ED2F-2AFA7C2D4E19}"/>
              </a:ext>
            </a:extLst>
          </p:cNvPr>
          <p:cNvSpPr txBox="1"/>
          <p:nvPr/>
        </p:nvSpPr>
        <p:spPr>
          <a:xfrm>
            <a:off x="7742091" y="3271490"/>
            <a:ext cx="2304221" cy="461665"/>
          </a:xfrm>
          <a:prstGeom prst="rect">
            <a:avLst/>
          </a:prstGeom>
          <a:noFill/>
        </p:spPr>
        <p:txBody>
          <a:bodyPr wrap="none" rtlCol="0">
            <a:spAutoFit/>
          </a:bodyPr>
          <a:lstStyle/>
          <a:p>
            <a:r>
              <a:rPr lang="it-IT" sz="2400" b="1" dirty="0">
                <a:solidFill>
                  <a:srgbClr val="0070C0"/>
                </a:solidFill>
              </a:rPr>
              <a:t>POST - MORTEM</a:t>
            </a:r>
          </a:p>
        </p:txBody>
      </p:sp>
      <p:sp>
        <p:nvSpPr>
          <p:cNvPr id="7" name="TextBox 6">
            <a:extLst>
              <a:ext uri="{FF2B5EF4-FFF2-40B4-BE49-F238E27FC236}">
                <a16:creationId xmlns:a16="http://schemas.microsoft.com/office/drawing/2014/main" id="{E4930786-0B32-D841-08F3-2F3CE72527D5}"/>
              </a:ext>
            </a:extLst>
          </p:cNvPr>
          <p:cNvSpPr txBox="1"/>
          <p:nvPr/>
        </p:nvSpPr>
        <p:spPr>
          <a:xfrm>
            <a:off x="4537770" y="5139331"/>
            <a:ext cx="7227183" cy="1323439"/>
          </a:xfrm>
          <a:prstGeom prst="rect">
            <a:avLst/>
          </a:prstGeom>
          <a:noFill/>
          <a:ln w="38100">
            <a:solidFill>
              <a:srgbClr val="C00000"/>
            </a:solidFill>
          </a:ln>
        </p:spPr>
        <p:txBody>
          <a:bodyPr wrap="square" rtlCol="0">
            <a:spAutoFit/>
          </a:bodyPr>
          <a:lstStyle/>
          <a:p>
            <a:r>
              <a:rPr lang="it-IT" sz="2000" b="1" dirty="0"/>
              <a:t>Su una strada segnata da </a:t>
            </a:r>
            <a:br>
              <a:rPr lang="it-IT" sz="2000" dirty="0"/>
            </a:br>
            <a:r>
              <a:rPr lang="it-IT" sz="2000" dirty="0"/>
              <a:t>1543 	</a:t>
            </a:r>
            <a:r>
              <a:rPr lang="it-IT" sz="2000" i="1" dirty="0"/>
              <a:t>De </a:t>
            </a:r>
            <a:r>
              <a:rPr lang="it-IT" sz="2000" i="1" dirty="0" err="1"/>
              <a:t>humani</a:t>
            </a:r>
            <a:r>
              <a:rPr lang="it-IT" sz="2000" i="1" dirty="0"/>
              <a:t> corporis </a:t>
            </a:r>
            <a:r>
              <a:rPr lang="it-IT" sz="2000" i="1" dirty="0" err="1"/>
              <a:t>fabrica</a:t>
            </a:r>
            <a:r>
              <a:rPr lang="it-IT" sz="2000" i="1" dirty="0"/>
              <a:t> </a:t>
            </a:r>
            <a:r>
              <a:rPr lang="it-IT" sz="2000" dirty="0"/>
              <a:t>di </a:t>
            </a:r>
            <a:r>
              <a:rPr lang="it-IT" sz="2000" dirty="0" err="1"/>
              <a:t>Vesaliio</a:t>
            </a:r>
            <a:endParaRPr lang="it-IT" sz="2000" dirty="0"/>
          </a:p>
          <a:p>
            <a:r>
              <a:rPr lang="it-IT" sz="2000" dirty="0"/>
              <a:t>1628	</a:t>
            </a:r>
            <a:r>
              <a:rPr lang="it-IT" sz="2000" i="1" dirty="0"/>
              <a:t>De motu cordis</a:t>
            </a:r>
            <a:r>
              <a:rPr lang="it-IT" sz="2000" dirty="0"/>
              <a:t> di William Harvey</a:t>
            </a:r>
          </a:p>
          <a:p>
            <a:r>
              <a:rPr lang="it-IT" sz="2000" dirty="0"/>
              <a:t>1660 	Scoperta dei capillari (post-microscopia) Marcello Malpighi</a:t>
            </a:r>
          </a:p>
        </p:txBody>
      </p:sp>
      <p:sp>
        <p:nvSpPr>
          <p:cNvPr id="8" name="TextBox 7">
            <a:extLst>
              <a:ext uri="{FF2B5EF4-FFF2-40B4-BE49-F238E27FC236}">
                <a16:creationId xmlns:a16="http://schemas.microsoft.com/office/drawing/2014/main" id="{C71F4094-60C7-7648-1FA9-20D08705F658}"/>
              </a:ext>
            </a:extLst>
          </p:cNvPr>
          <p:cNvSpPr txBox="1"/>
          <p:nvPr/>
        </p:nvSpPr>
        <p:spPr>
          <a:xfrm>
            <a:off x="4662416" y="4294174"/>
            <a:ext cx="6014502" cy="461665"/>
          </a:xfrm>
          <a:prstGeom prst="rect">
            <a:avLst/>
          </a:prstGeom>
          <a:noFill/>
        </p:spPr>
        <p:txBody>
          <a:bodyPr wrap="square" rtlCol="0">
            <a:spAutoFit/>
          </a:bodyPr>
          <a:lstStyle/>
          <a:p>
            <a:r>
              <a:rPr lang="it-IT" sz="2400" dirty="0"/>
              <a:t>«I sintomi sono l’urlo degli organi sofferenti»</a:t>
            </a:r>
          </a:p>
        </p:txBody>
      </p:sp>
    </p:spTree>
    <p:extLst>
      <p:ext uri="{BB962C8B-B14F-4D97-AF65-F5344CB8AC3E}">
        <p14:creationId xmlns:p14="http://schemas.microsoft.com/office/powerpoint/2010/main" val="3326039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10DAF4-A22F-98B1-CC74-97D774BE07CB}"/>
              </a:ext>
            </a:extLst>
          </p:cNvPr>
          <p:cNvSpPr txBox="1"/>
          <p:nvPr/>
        </p:nvSpPr>
        <p:spPr>
          <a:xfrm>
            <a:off x="4616009" y="521176"/>
            <a:ext cx="6943572" cy="1815882"/>
          </a:xfrm>
          <a:prstGeom prst="rect">
            <a:avLst/>
          </a:prstGeom>
          <a:noFill/>
        </p:spPr>
        <p:txBody>
          <a:bodyPr wrap="square" rtlCol="0">
            <a:spAutoFit/>
          </a:bodyPr>
          <a:lstStyle/>
          <a:p>
            <a:r>
              <a:rPr lang="it-IT" sz="2800" b="1" dirty="0"/>
              <a:t>Rudolf </a:t>
            </a:r>
            <a:r>
              <a:rPr lang="it-IT" sz="2800" b="1" dirty="0" err="1"/>
              <a:t>Virkow</a:t>
            </a:r>
            <a:endParaRPr lang="it-IT" sz="2800" b="1" dirty="0"/>
          </a:p>
          <a:p>
            <a:r>
              <a:rPr lang="it-IT" sz="2800" dirty="0"/>
              <a:t>La cellula è «l’unità di base della malattia ed anche l’unità di base della salute e della vita stessa» </a:t>
            </a:r>
            <a:r>
              <a:rPr lang="it-IT" sz="2800" b="1" dirty="0">
                <a:highlight>
                  <a:srgbClr val="FFFF00"/>
                </a:highlight>
              </a:rPr>
              <a:t>1855</a:t>
            </a:r>
          </a:p>
        </p:txBody>
      </p:sp>
      <p:sp>
        <p:nvSpPr>
          <p:cNvPr id="5" name="TextBox 4">
            <a:extLst>
              <a:ext uri="{FF2B5EF4-FFF2-40B4-BE49-F238E27FC236}">
                <a16:creationId xmlns:a16="http://schemas.microsoft.com/office/drawing/2014/main" id="{4CBB069F-ADB2-0160-BD8D-90DC63503930}"/>
              </a:ext>
            </a:extLst>
          </p:cNvPr>
          <p:cNvSpPr txBox="1"/>
          <p:nvPr/>
        </p:nvSpPr>
        <p:spPr>
          <a:xfrm>
            <a:off x="4573940" y="2479092"/>
            <a:ext cx="3325090" cy="584775"/>
          </a:xfrm>
          <a:prstGeom prst="rect">
            <a:avLst/>
          </a:prstGeom>
          <a:noFill/>
        </p:spPr>
        <p:txBody>
          <a:bodyPr wrap="square" rtlCol="0">
            <a:spAutoFit/>
          </a:bodyPr>
          <a:lstStyle/>
          <a:p>
            <a:r>
              <a:rPr lang="it-IT" sz="3200" b="1" dirty="0">
                <a:solidFill>
                  <a:srgbClr val="0070C0"/>
                </a:solidFill>
              </a:rPr>
              <a:t>Patologia cellulare</a:t>
            </a:r>
          </a:p>
        </p:txBody>
      </p:sp>
      <p:pic>
        <p:nvPicPr>
          <p:cNvPr id="7" name="Picture 6">
            <a:extLst>
              <a:ext uri="{FF2B5EF4-FFF2-40B4-BE49-F238E27FC236}">
                <a16:creationId xmlns:a16="http://schemas.microsoft.com/office/drawing/2014/main" id="{B7A9C326-3152-D778-58CA-63F1546E420B}"/>
              </a:ext>
            </a:extLst>
          </p:cNvPr>
          <p:cNvPicPr>
            <a:picLocks noChangeAspect="1"/>
          </p:cNvPicPr>
          <p:nvPr/>
        </p:nvPicPr>
        <p:blipFill>
          <a:blip r:embed="rId3"/>
          <a:stretch>
            <a:fillRect/>
          </a:stretch>
        </p:blipFill>
        <p:spPr>
          <a:xfrm>
            <a:off x="4616009" y="3505089"/>
            <a:ext cx="3730947" cy="1946728"/>
          </a:xfrm>
          <a:prstGeom prst="rect">
            <a:avLst/>
          </a:prstGeom>
        </p:spPr>
      </p:pic>
      <p:sp>
        <p:nvSpPr>
          <p:cNvPr id="8" name="TextBox 7">
            <a:extLst>
              <a:ext uri="{FF2B5EF4-FFF2-40B4-BE49-F238E27FC236}">
                <a16:creationId xmlns:a16="http://schemas.microsoft.com/office/drawing/2014/main" id="{B07384AF-797A-0514-9AF1-BB9821A88712}"/>
              </a:ext>
            </a:extLst>
          </p:cNvPr>
          <p:cNvSpPr txBox="1"/>
          <p:nvPr/>
        </p:nvSpPr>
        <p:spPr>
          <a:xfrm>
            <a:off x="4573940" y="5593851"/>
            <a:ext cx="3815083" cy="461665"/>
          </a:xfrm>
          <a:prstGeom prst="rect">
            <a:avLst/>
          </a:prstGeom>
          <a:noFill/>
        </p:spPr>
        <p:txBody>
          <a:bodyPr wrap="none" rtlCol="0">
            <a:spAutoFit/>
          </a:bodyPr>
          <a:lstStyle/>
          <a:p>
            <a:r>
              <a:rPr lang="it-IT" sz="2400" dirty="0"/>
              <a:t>Robert Hooke 1665: CELLULA</a:t>
            </a:r>
          </a:p>
        </p:txBody>
      </p:sp>
      <p:pic>
        <p:nvPicPr>
          <p:cNvPr id="9" name="Picture 8">
            <a:extLst>
              <a:ext uri="{FF2B5EF4-FFF2-40B4-BE49-F238E27FC236}">
                <a16:creationId xmlns:a16="http://schemas.microsoft.com/office/drawing/2014/main" id="{F1C86C2A-8DAA-FC69-F22E-31F056D9BB52}"/>
              </a:ext>
            </a:extLst>
          </p:cNvPr>
          <p:cNvPicPr>
            <a:picLocks noChangeAspect="1"/>
          </p:cNvPicPr>
          <p:nvPr/>
        </p:nvPicPr>
        <p:blipFill>
          <a:blip r:embed="rId4"/>
          <a:stretch>
            <a:fillRect/>
          </a:stretch>
        </p:blipFill>
        <p:spPr>
          <a:xfrm>
            <a:off x="8946465" y="2173301"/>
            <a:ext cx="2408865" cy="4285000"/>
          </a:xfrm>
          <a:prstGeom prst="rect">
            <a:avLst/>
          </a:prstGeom>
        </p:spPr>
      </p:pic>
      <p:pic>
        <p:nvPicPr>
          <p:cNvPr id="11" name="Picture 10">
            <a:extLst>
              <a:ext uri="{FF2B5EF4-FFF2-40B4-BE49-F238E27FC236}">
                <a16:creationId xmlns:a16="http://schemas.microsoft.com/office/drawing/2014/main" id="{404ECE26-DDBA-0D54-650A-7C0D3A4C41CB}"/>
              </a:ext>
            </a:extLst>
          </p:cNvPr>
          <p:cNvPicPr>
            <a:picLocks noChangeAspect="1"/>
          </p:cNvPicPr>
          <p:nvPr/>
        </p:nvPicPr>
        <p:blipFill>
          <a:blip r:embed="rId5"/>
          <a:stretch>
            <a:fillRect/>
          </a:stretch>
        </p:blipFill>
        <p:spPr>
          <a:xfrm>
            <a:off x="452539" y="614574"/>
            <a:ext cx="3521892" cy="54409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472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5BB43-4D72-30C5-AB52-A558487108A3}"/>
              </a:ext>
            </a:extLst>
          </p:cNvPr>
          <p:cNvSpPr txBox="1"/>
          <p:nvPr/>
        </p:nvSpPr>
        <p:spPr>
          <a:xfrm>
            <a:off x="4997416" y="361847"/>
            <a:ext cx="6557274" cy="3416320"/>
          </a:xfrm>
          <a:prstGeom prst="rect">
            <a:avLst/>
          </a:prstGeom>
          <a:noFill/>
        </p:spPr>
        <p:txBody>
          <a:bodyPr wrap="square" rtlCol="0">
            <a:spAutoFit/>
          </a:bodyPr>
          <a:lstStyle/>
          <a:p>
            <a:r>
              <a:rPr lang="it-IT" sz="2400" b="1" dirty="0"/>
              <a:t>Claude Bernard </a:t>
            </a:r>
          </a:p>
          <a:p>
            <a:endParaRPr lang="it-IT" sz="2400" dirty="0"/>
          </a:p>
          <a:p>
            <a:r>
              <a:rPr lang="it-IT" sz="2400" dirty="0"/>
              <a:t>Non limitarsi all’osservazione di quanto accade in natura, ma riprodurlo sperimentalmente</a:t>
            </a:r>
          </a:p>
          <a:p>
            <a:r>
              <a:rPr lang="it-IT" sz="2400" dirty="0"/>
              <a:t>- </a:t>
            </a:r>
            <a:r>
              <a:rPr lang="it-IT" sz="2400" b="1" dirty="0" err="1"/>
              <a:t>patogenenesi</a:t>
            </a:r>
            <a:r>
              <a:rPr lang="it-IT" sz="2400" dirty="0"/>
              <a:t>: somma di relazioni causa effetto</a:t>
            </a:r>
          </a:p>
          <a:p>
            <a:endParaRPr lang="it-IT" sz="2400" dirty="0"/>
          </a:p>
          <a:p>
            <a:r>
              <a:rPr lang="it-IT" sz="2400" dirty="0"/>
              <a:t>Le funzioni biologiche obbediscono alle leggi della chimica e della fisica e possono essere previste e riprodotte. Abbandono della metafisica</a:t>
            </a:r>
          </a:p>
        </p:txBody>
      </p:sp>
      <p:sp>
        <p:nvSpPr>
          <p:cNvPr id="3" name="TextBox 2">
            <a:extLst>
              <a:ext uri="{FF2B5EF4-FFF2-40B4-BE49-F238E27FC236}">
                <a16:creationId xmlns:a16="http://schemas.microsoft.com/office/drawing/2014/main" id="{09986DB8-1067-BF08-083E-186ADD2D5DE3}"/>
              </a:ext>
            </a:extLst>
          </p:cNvPr>
          <p:cNvSpPr txBox="1"/>
          <p:nvPr/>
        </p:nvSpPr>
        <p:spPr>
          <a:xfrm>
            <a:off x="5075654" y="4083015"/>
            <a:ext cx="3325090" cy="461665"/>
          </a:xfrm>
          <a:prstGeom prst="rect">
            <a:avLst/>
          </a:prstGeom>
          <a:noFill/>
        </p:spPr>
        <p:txBody>
          <a:bodyPr wrap="square" rtlCol="0">
            <a:spAutoFit/>
          </a:bodyPr>
          <a:lstStyle/>
          <a:p>
            <a:r>
              <a:rPr lang="it-IT" sz="2400" b="1" dirty="0"/>
              <a:t>FISIOPATOLOGIA</a:t>
            </a:r>
          </a:p>
        </p:txBody>
      </p:sp>
      <p:pic>
        <p:nvPicPr>
          <p:cNvPr id="1030" name="Picture 6">
            <a:extLst>
              <a:ext uri="{FF2B5EF4-FFF2-40B4-BE49-F238E27FC236}">
                <a16:creationId xmlns:a16="http://schemas.microsoft.com/office/drawing/2014/main" id="{6F0266BA-9C40-5E6B-A8BE-2F549C5C2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05" y="361847"/>
            <a:ext cx="4258482" cy="6087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9C593F-CFE6-3493-F74F-1889ED03C40A}"/>
              </a:ext>
            </a:extLst>
          </p:cNvPr>
          <p:cNvSpPr txBox="1"/>
          <p:nvPr/>
        </p:nvSpPr>
        <p:spPr>
          <a:xfrm>
            <a:off x="5552071" y="5383694"/>
            <a:ext cx="4139249" cy="461665"/>
          </a:xfrm>
          <a:prstGeom prst="rect">
            <a:avLst/>
          </a:prstGeom>
          <a:noFill/>
        </p:spPr>
        <p:txBody>
          <a:bodyPr wrap="square" rtlCol="0">
            <a:spAutoFit/>
          </a:bodyPr>
          <a:lstStyle/>
          <a:p>
            <a:r>
              <a:rPr lang="it-IT" sz="2400" dirty="0"/>
              <a:t>Sir Archibald Edward </a:t>
            </a:r>
            <a:r>
              <a:rPr lang="it-IT" sz="2400" dirty="0" err="1"/>
              <a:t>Garrod</a:t>
            </a:r>
            <a:endParaRPr lang="it-IT" sz="2400" dirty="0"/>
          </a:p>
        </p:txBody>
      </p:sp>
      <p:sp>
        <p:nvSpPr>
          <p:cNvPr id="5" name="TextBox 4">
            <a:extLst>
              <a:ext uri="{FF2B5EF4-FFF2-40B4-BE49-F238E27FC236}">
                <a16:creationId xmlns:a16="http://schemas.microsoft.com/office/drawing/2014/main" id="{B591EDD8-C73E-3937-1075-1E7D6DE77075}"/>
              </a:ext>
            </a:extLst>
          </p:cNvPr>
          <p:cNvSpPr txBox="1"/>
          <p:nvPr/>
        </p:nvSpPr>
        <p:spPr>
          <a:xfrm>
            <a:off x="5493828" y="4849528"/>
            <a:ext cx="4410635" cy="461665"/>
          </a:xfrm>
          <a:prstGeom prst="rect">
            <a:avLst/>
          </a:prstGeom>
          <a:noFill/>
        </p:spPr>
        <p:txBody>
          <a:bodyPr wrap="square" rtlCol="0">
            <a:spAutoFit/>
          </a:bodyPr>
          <a:lstStyle/>
          <a:p>
            <a:r>
              <a:rPr lang="it-IT" sz="2400" b="1" dirty="0"/>
              <a:t>PATOLOGIA MOLECOLARE</a:t>
            </a:r>
          </a:p>
        </p:txBody>
      </p:sp>
      <p:sp>
        <p:nvSpPr>
          <p:cNvPr id="6" name="TextBox 5">
            <a:extLst>
              <a:ext uri="{FF2B5EF4-FFF2-40B4-BE49-F238E27FC236}">
                <a16:creationId xmlns:a16="http://schemas.microsoft.com/office/drawing/2014/main" id="{A6368F74-DB21-4291-EE5B-25388F1AD208}"/>
              </a:ext>
            </a:extLst>
          </p:cNvPr>
          <p:cNvSpPr txBox="1"/>
          <p:nvPr/>
        </p:nvSpPr>
        <p:spPr>
          <a:xfrm>
            <a:off x="5552071" y="5869125"/>
            <a:ext cx="4801821" cy="461665"/>
          </a:xfrm>
          <a:prstGeom prst="rect">
            <a:avLst/>
          </a:prstGeom>
          <a:noFill/>
        </p:spPr>
        <p:txBody>
          <a:bodyPr wrap="square" rtlCol="0">
            <a:spAutoFit/>
          </a:bodyPr>
          <a:lstStyle/>
          <a:p>
            <a:r>
              <a:rPr lang="it-IT" sz="2400" dirty="0"/>
              <a:t>Linus Pauling -&gt; Malattia molecolare</a:t>
            </a:r>
          </a:p>
        </p:txBody>
      </p:sp>
    </p:spTree>
    <p:extLst>
      <p:ext uri="{BB962C8B-B14F-4D97-AF65-F5344CB8AC3E}">
        <p14:creationId xmlns:p14="http://schemas.microsoft.com/office/powerpoint/2010/main" val="3521903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10F832A-8034-0F50-8E1F-600599E86365}"/>
              </a:ext>
            </a:extLst>
          </p:cNvPr>
          <p:cNvCxnSpPr/>
          <p:nvPr/>
        </p:nvCxnSpPr>
        <p:spPr>
          <a:xfrm>
            <a:off x="0" y="5132611"/>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937EB2F-09E9-A8C2-6CEB-53FCF8635B57}"/>
              </a:ext>
            </a:extLst>
          </p:cNvPr>
          <p:cNvSpPr/>
          <p:nvPr/>
        </p:nvSpPr>
        <p:spPr>
          <a:xfrm>
            <a:off x="1592833" y="4161743"/>
            <a:ext cx="1939581" cy="6388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ANATOMIA</a:t>
            </a:r>
          </a:p>
          <a:p>
            <a:pPr algn="ctr"/>
            <a:r>
              <a:rPr lang="en-US" dirty="0"/>
              <a:t>FISIOLOGICA</a:t>
            </a:r>
            <a:endParaRPr lang="it-IT" dirty="0"/>
          </a:p>
        </p:txBody>
      </p:sp>
      <p:sp>
        <p:nvSpPr>
          <p:cNvPr id="5" name="Rectangle: Rounded Corners 4">
            <a:extLst>
              <a:ext uri="{FF2B5EF4-FFF2-40B4-BE49-F238E27FC236}">
                <a16:creationId xmlns:a16="http://schemas.microsoft.com/office/drawing/2014/main" id="{5C51FC0D-9E86-3490-C7F1-1AAB09B8AF9C}"/>
              </a:ext>
            </a:extLst>
          </p:cNvPr>
          <p:cNvSpPr/>
          <p:nvPr/>
        </p:nvSpPr>
        <p:spPr>
          <a:xfrm>
            <a:off x="4491689" y="2863584"/>
            <a:ext cx="1604311" cy="4789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ISTOLOGIA</a:t>
            </a:r>
            <a:endParaRPr lang="it-IT" dirty="0"/>
          </a:p>
        </p:txBody>
      </p:sp>
      <p:sp>
        <p:nvSpPr>
          <p:cNvPr id="6" name="Rectangle: Rounded Corners 5">
            <a:extLst>
              <a:ext uri="{FF2B5EF4-FFF2-40B4-BE49-F238E27FC236}">
                <a16:creationId xmlns:a16="http://schemas.microsoft.com/office/drawing/2014/main" id="{C5905381-CE4E-E684-C4EA-4BDEDDED040F}"/>
              </a:ext>
            </a:extLst>
          </p:cNvPr>
          <p:cNvSpPr/>
          <p:nvPr/>
        </p:nvSpPr>
        <p:spPr>
          <a:xfrm>
            <a:off x="6411686" y="1866900"/>
            <a:ext cx="1627414" cy="8902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FISIOLOGIA</a:t>
            </a:r>
          </a:p>
          <a:p>
            <a:pPr algn="ctr"/>
            <a:r>
              <a:rPr lang="en-US" dirty="0"/>
              <a:t>Medicina </a:t>
            </a:r>
            <a:r>
              <a:rPr lang="en-US" dirty="0" err="1"/>
              <a:t>sperimentale</a:t>
            </a:r>
            <a:endParaRPr lang="it-IT" dirty="0"/>
          </a:p>
        </p:txBody>
      </p:sp>
      <p:cxnSp>
        <p:nvCxnSpPr>
          <p:cNvPr id="8" name="Straight Connector 7">
            <a:extLst>
              <a:ext uri="{FF2B5EF4-FFF2-40B4-BE49-F238E27FC236}">
                <a16:creationId xmlns:a16="http://schemas.microsoft.com/office/drawing/2014/main" id="{E43A270E-F12A-7803-8CA0-E5E582CB353C}"/>
              </a:ext>
            </a:extLst>
          </p:cNvPr>
          <p:cNvCxnSpPr/>
          <p:nvPr/>
        </p:nvCxnSpPr>
        <p:spPr>
          <a:xfrm>
            <a:off x="2220686" y="5132611"/>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A17DAA7-F62E-1801-45B8-8E82E5873439}"/>
              </a:ext>
            </a:extLst>
          </p:cNvPr>
          <p:cNvSpPr txBox="1"/>
          <p:nvPr/>
        </p:nvSpPr>
        <p:spPr>
          <a:xfrm>
            <a:off x="1921329" y="5485710"/>
            <a:ext cx="902106" cy="646331"/>
          </a:xfrm>
          <a:prstGeom prst="rect">
            <a:avLst/>
          </a:prstGeom>
          <a:noFill/>
        </p:spPr>
        <p:txBody>
          <a:bodyPr wrap="none" rtlCol="0">
            <a:spAutoFit/>
          </a:bodyPr>
          <a:lstStyle/>
          <a:p>
            <a:pPr algn="ctr"/>
            <a:r>
              <a:rPr lang="en-US" dirty="0"/>
              <a:t>1628</a:t>
            </a:r>
          </a:p>
          <a:p>
            <a:pPr algn="ctr"/>
            <a:r>
              <a:rPr lang="en-US" dirty="0" err="1"/>
              <a:t>Harwey</a:t>
            </a:r>
            <a:endParaRPr lang="it-IT" dirty="0"/>
          </a:p>
        </p:txBody>
      </p:sp>
      <p:cxnSp>
        <p:nvCxnSpPr>
          <p:cNvPr id="10" name="Straight Connector 9">
            <a:extLst>
              <a:ext uri="{FF2B5EF4-FFF2-40B4-BE49-F238E27FC236}">
                <a16:creationId xmlns:a16="http://schemas.microsoft.com/office/drawing/2014/main" id="{88916A9C-1B75-30B4-E252-0F48060FBE3C}"/>
              </a:ext>
            </a:extLst>
          </p:cNvPr>
          <p:cNvCxnSpPr/>
          <p:nvPr/>
        </p:nvCxnSpPr>
        <p:spPr>
          <a:xfrm>
            <a:off x="3488871" y="5157104"/>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BAFFAA1-1E8D-3A6B-BD9D-B86AF20E9800}"/>
              </a:ext>
            </a:extLst>
          </p:cNvPr>
          <p:cNvSpPr/>
          <p:nvPr/>
        </p:nvSpPr>
        <p:spPr>
          <a:xfrm>
            <a:off x="0" y="4161743"/>
            <a:ext cx="1534886" cy="6245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MEDICINA FILOSOFICA</a:t>
            </a:r>
            <a:endParaRPr lang="it-IT" dirty="0"/>
          </a:p>
        </p:txBody>
      </p:sp>
      <p:cxnSp>
        <p:nvCxnSpPr>
          <p:cNvPr id="13" name="Straight Connector 12">
            <a:extLst>
              <a:ext uri="{FF2B5EF4-FFF2-40B4-BE49-F238E27FC236}">
                <a16:creationId xmlns:a16="http://schemas.microsoft.com/office/drawing/2014/main" id="{FC11DBD0-9A8B-6288-3977-4079211ADD57}"/>
              </a:ext>
            </a:extLst>
          </p:cNvPr>
          <p:cNvCxnSpPr/>
          <p:nvPr/>
        </p:nvCxnSpPr>
        <p:spPr>
          <a:xfrm>
            <a:off x="1534886" y="5146902"/>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E31910B-1538-7F38-971F-FA1E24822902}"/>
              </a:ext>
            </a:extLst>
          </p:cNvPr>
          <p:cNvSpPr txBox="1"/>
          <p:nvPr/>
        </p:nvSpPr>
        <p:spPr>
          <a:xfrm>
            <a:off x="744780" y="5461218"/>
            <a:ext cx="848053" cy="646331"/>
          </a:xfrm>
          <a:prstGeom prst="rect">
            <a:avLst/>
          </a:prstGeom>
          <a:noFill/>
        </p:spPr>
        <p:txBody>
          <a:bodyPr wrap="none" rtlCol="0">
            <a:spAutoFit/>
          </a:bodyPr>
          <a:lstStyle/>
          <a:p>
            <a:pPr algn="ctr"/>
            <a:r>
              <a:rPr lang="en-US" dirty="0"/>
              <a:t>1534</a:t>
            </a:r>
          </a:p>
          <a:p>
            <a:pPr algn="ctr"/>
            <a:r>
              <a:rPr lang="en-US" dirty="0" err="1"/>
              <a:t>Vesalio</a:t>
            </a:r>
            <a:endParaRPr lang="it-IT" dirty="0"/>
          </a:p>
        </p:txBody>
      </p:sp>
      <p:sp>
        <p:nvSpPr>
          <p:cNvPr id="15" name="TextBox 14">
            <a:extLst>
              <a:ext uri="{FF2B5EF4-FFF2-40B4-BE49-F238E27FC236}">
                <a16:creationId xmlns:a16="http://schemas.microsoft.com/office/drawing/2014/main" id="{AAD5078A-871F-ADE7-660A-7488699CBD8E}"/>
              </a:ext>
            </a:extLst>
          </p:cNvPr>
          <p:cNvSpPr txBox="1"/>
          <p:nvPr/>
        </p:nvSpPr>
        <p:spPr>
          <a:xfrm>
            <a:off x="2899324" y="5485710"/>
            <a:ext cx="1079719" cy="923330"/>
          </a:xfrm>
          <a:prstGeom prst="rect">
            <a:avLst/>
          </a:prstGeom>
          <a:noFill/>
        </p:spPr>
        <p:txBody>
          <a:bodyPr wrap="none" rtlCol="0">
            <a:spAutoFit/>
          </a:bodyPr>
          <a:lstStyle/>
          <a:p>
            <a:pPr algn="ctr"/>
            <a:r>
              <a:rPr lang="en-US" dirty="0"/>
              <a:t>1761</a:t>
            </a:r>
          </a:p>
          <a:p>
            <a:pPr algn="ctr"/>
            <a:r>
              <a:rPr lang="en-US" dirty="0"/>
              <a:t>Morgagni</a:t>
            </a:r>
          </a:p>
          <a:p>
            <a:pPr algn="ctr"/>
            <a:endParaRPr lang="it-IT" dirty="0"/>
          </a:p>
        </p:txBody>
      </p:sp>
      <p:sp>
        <p:nvSpPr>
          <p:cNvPr id="16" name="Rectangle: Rounded Corners 15">
            <a:extLst>
              <a:ext uri="{FF2B5EF4-FFF2-40B4-BE49-F238E27FC236}">
                <a16:creationId xmlns:a16="http://schemas.microsoft.com/office/drawing/2014/main" id="{95401539-17BA-385B-2910-22572F998C03}"/>
              </a:ext>
            </a:extLst>
          </p:cNvPr>
          <p:cNvSpPr/>
          <p:nvPr/>
        </p:nvSpPr>
        <p:spPr>
          <a:xfrm>
            <a:off x="3309258" y="3445327"/>
            <a:ext cx="1534886" cy="6388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ANATOMIA</a:t>
            </a:r>
          </a:p>
          <a:p>
            <a:pPr algn="ctr"/>
            <a:r>
              <a:rPr lang="en-US" dirty="0"/>
              <a:t>PATOLOGICA</a:t>
            </a:r>
            <a:endParaRPr lang="it-IT" dirty="0"/>
          </a:p>
        </p:txBody>
      </p:sp>
      <p:cxnSp>
        <p:nvCxnSpPr>
          <p:cNvPr id="17" name="Straight Connector 16">
            <a:extLst>
              <a:ext uri="{FF2B5EF4-FFF2-40B4-BE49-F238E27FC236}">
                <a16:creationId xmlns:a16="http://schemas.microsoft.com/office/drawing/2014/main" id="{D4230F18-96F3-E27E-3CCB-4C718C05104A}"/>
              </a:ext>
            </a:extLst>
          </p:cNvPr>
          <p:cNvCxnSpPr/>
          <p:nvPr/>
        </p:nvCxnSpPr>
        <p:spPr>
          <a:xfrm>
            <a:off x="4550228" y="5129204"/>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8E0A627-F91B-F6B0-A26B-3FF76B83044C}"/>
              </a:ext>
            </a:extLst>
          </p:cNvPr>
          <p:cNvSpPr txBox="1"/>
          <p:nvPr/>
        </p:nvSpPr>
        <p:spPr>
          <a:xfrm>
            <a:off x="4107947" y="5451993"/>
            <a:ext cx="822982" cy="923330"/>
          </a:xfrm>
          <a:prstGeom prst="rect">
            <a:avLst/>
          </a:prstGeom>
          <a:noFill/>
        </p:spPr>
        <p:txBody>
          <a:bodyPr wrap="none" rtlCol="0">
            <a:spAutoFit/>
          </a:bodyPr>
          <a:lstStyle/>
          <a:p>
            <a:pPr algn="ctr"/>
            <a:r>
              <a:rPr lang="en-US" dirty="0"/>
              <a:t>1800</a:t>
            </a:r>
          </a:p>
          <a:p>
            <a:pPr algn="ctr"/>
            <a:r>
              <a:rPr lang="en-US" dirty="0"/>
              <a:t>Bichat</a:t>
            </a:r>
          </a:p>
          <a:p>
            <a:pPr algn="ctr"/>
            <a:r>
              <a:rPr lang="en-US" dirty="0" err="1"/>
              <a:t>Tessuti</a:t>
            </a:r>
            <a:endParaRPr lang="it-IT" dirty="0"/>
          </a:p>
        </p:txBody>
      </p:sp>
      <p:cxnSp>
        <p:nvCxnSpPr>
          <p:cNvPr id="19" name="Straight Connector 18">
            <a:extLst>
              <a:ext uri="{FF2B5EF4-FFF2-40B4-BE49-F238E27FC236}">
                <a16:creationId xmlns:a16="http://schemas.microsoft.com/office/drawing/2014/main" id="{6DD43171-AC24-A0BE-0FDB-0014477D3DBA}"/>
              </a:ext>
            </a:extLst>
          </p:cNvPr>
          <p:cNvCxnSpPr/>
          <p:nvPr/>
        </p:nvCxnSpPr>
        <p:spPr>
          <a:xfrm>
            <a:off x="6123214" y="5157104"/>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2D1A9E7-5F1B-9446-98D8-F62E94721F2D}"/>
              </a:ext>
            </a:extLst>
          </p:cNvPr>
          <p:cNvSpPr txBox="1"/>
          <p:nvPr/>
        </p:nvSpPr>
        <p:spPr>
          <a:xfrm>
            <a:off x="5291576" y="5477547"/>
            <a:ext cx="831638" cy="646331"/>
          </a:xfrm>
          <a:prstGeom prst="rect">
            <a:avLst/>
          </a:prstGeom>
          <a:noFill/>
        </p:spPr>
        <p:txBody>
          <a:bodyPr wrap="none" rtlCol="0">
            <a:spAutoFit/>
          </a:bodyPr>
          <a:lstStyle/>
          <a:p>
            <a:pPr algn="ctr"/>
            <a:r>
              <a:rPr lang="en-US" dirty="0"/>
              <a:t>1856</a:t>
            </a:r>
          </a:p>
          <a:p>
            <a:pPr algn="ctr"/>
            <a:r>
              <a:rPr lang="en-US" dirty="0" err="1"/>
              <a:t>Virkow</a:t>
            </a:r>
            <a:endParaRPr lang="it-IT" dirty="0"/>
          </a:p>
        </p:txBody>
      </p:sp>
      <p:sp>
        <p:nvSpPr>
          <p:cNvPr id="21" name="Rectangle: Rounded Corners 20">
            <a:extLst>
              <a:ext uri="{FF2B5EF4-FFF2-40B4-BE49-F238E27FC236}">
                <a16:creationId xmlns:a16="http://schemas.microsoft.com/office/drawing/2014/main" id="{04487E31-F3E6-681B-9433-17E07DD5A407}"/>
              </a:ext>
            </a:extLst>
          </p:cNvPr>
          <p:cNvSpPr/>
          <p:nvPr/>
        </p:nvSpPr>
        <p:spPr>
          <a:xfrm>
            <a:off x="6047013" y="3445327"/>
            <a:ext cx="3247740" cy="6313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PATOLOGIA CELLULARE</a:t>
            </a:r>
            <a:endParaRPr lang="it-IT" dirty="0"/>
          </a:p>
        </p:txBody>
      </p:sp>
      <p:cxnSp>
        <p:nvCxnSpPr>
          <p:cNvPr id="22" name="Straight Connector 21">
            <a:extLst>
              <a:ext uri="{FF2B5EF4-FFF2-40B4-BE49-F238E27FC236}">
                <a16:creationId xmlns:a16="http://schemas.microsoft.com/office/drawing/2014/main" id="{3AECC160-3D1E-AD27-57E2-62CEE54EBD08}"/>
              </a:ext>
            </a:extLst>
          </p:cNvPr>
          <p:cNvCxnSpPr/>
          <p:nvPr/>
        </p:nvCxnSpPr>
        <p:spPr>
          <a:xfrm>
            <a:off x="8039100" y="5096073"/>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D17BF4C-83F0-AAA1-39DC-1137AC42D7C8}"/>
              </a:ext>
            </a:extLst>
          </p:cNvPr>
          <p:cNvSpPr txBox="1"/>
          <p:nvPr/>
        </p:nvSpPr>
        <p:spPr>
          <a:xfrm>
            <a:off x="7584716" y="5428087"/>
            <a:ext cx="1365758" cy="1200329"/>
          </a:xfrm>
          <a:prstGeom prst="rect">
            <a:avLst/>
          </a:prstGeom>
          <a:noFill/>
        </p:spPr>
        <p:txBody>
          <a:bodyPr wrap="none" rtlCol="0">
            <a:spAutoFit/>
          </a:bodyPr>
          <a:lstStyle/>
          <a:p>
            <a:pPr algn="ctr"/>
            <a:r>
              <a:rPr lang="en-US" dirty="0"/>
              <a:t>1900</a:t>
            </a:r>
          </a:p>
          <a:p>
            <a:pPr algn="ctr"/>
            <a:r>
              <a:rPr lang="en-US" dirty="0" err="1"/>
              <a:t>Garroud</a:t>
            </a:r>
            <a:endParaRPr lang="en-US" dirty="0"/>
          </a:p>
          <a:p>
            <a:pPr algn="ctr"/>
            <a:r>
              <a:rPr lang="en-US" dirty="0" err="1"/>
              <a:t>Genetica</a:t>
            </a:r>
            <a:r>
              <a:rPr lang="en-US" dirty="0"/>
              <a:t> </a:t>
            </a:r>
          </a:p>
          <a:p>
            <a:pPr algn="ctr"/>
            <a:r>
              <a:rPr lang="en-US" dirty="0"/>
              <a:t>e </a:t>
            </a:r>
            <a:r>
              <a:rPr lang="en-US" dirty="0" err="1"/>
              <a:t>biochimica</a:t>
            </a:r>
            <a:endParaRPr lang="it-IT" dirty="0"/>
          </a:p>
        </p:txBody>
      </p:sp>
      <p:cxnSp>
        <p:nvCxnSpPr>
          <p:cNvPr id="24" name="Straight Connector 23">
            <a:extLst>
              <a:ext uri="{FF2B5EF4-FFF2-40B4-BE49-F238E27FC236}">
                <a16:creationId xmlns:a16="http://schemas.microsoft.com/office/drawing/2014/main" id="{C2DA7225-E6D7-B2A2-02B7-943A85AE9379}"/>
              </a:ext>
            </a:extLst>
          </p:cNvPr>
          <p:cNvCxnSpPr/>
          <p:nvPr/>
        </p:nvCxnSpPr>
        <p:spPr>
          <a:xfrm>
            <a:off x="9294757" y="5108521"/>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7746970-0F43-D2F7-7301-1FEE88796EA8}"/>
              </a:ext>
            </a:extLst>
          </p:cNvPr>
          <p:cNvSpPr txBox="1"/>
          <p:nvPr/>
        </p:nvSpPr>
        <p:spPr>
          <a:xfrm>
            <a:off x="8808791" y="5430333"/>
            <a:ext cx="867418" cy="646331"/>
          </a:xfrm>
          <a:prstGeom prst="rect">
            <a:avLst/>
          </a:prstGeom>
          <a:noFill/>
        </p:spPr>
        <p:txBody>
          <a:bodyPr wrap="none" rtlCol="0">
            <a:spAutoFit/>
          </a:bodyPr>
          <a:lstStyle/>
          <a:p>
            <a:pPr algn="ctr"/>
            <a:r>
              <a:rPr lang="en-US" dirty="0"/>
              <a:t>1949</a:t>
            </a:r>
          </a:p>
          <a:p>
            <a:pPr algn="ctr"/>
            <a:r>
              <a:rPr lang="en-US" dirty="0"/>
              <a:t>Pauling</a:t>
            </a:r>
            <a:endParaRPr lang="it-IT" dirty="0"/>
          </a:p>
        </p:txBody>
      </p:sp>
      <p:sp>
        <p:nvSpPr>
          <p:cNvPr id="26" name="Rectangle: Rounded Corners 25">
            <a:extLst>
              <a:ext uri="{FF2B5EF4-FFF2-40B4-BE49-F238E27FC236}">
                <a16:creationId xmlns:a16="http://schemas.microsoft.com/office/drawing/2014/main" id="{9270C5E1-3230-6417-43EF-A4A35F2F985B}"/>
              </a:ext>
            </a:extLst>
          </p:cNvPr>
          <p:cNvSpPr/>
          <p:nvPr/>
        </p:nvSpPr>
        <p:spPr>
          <a:xfrm>
            <a:off x="8039100" y="4179470"/>
            <a:ext cx="3247740" cy="6313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PATOLOGIA GENETICA, BIOCHIMICA E MOLECOLARE</a:t>
            </a:r>
            <a:endParaRPr lang="it-IT" dirty="0"/>
          </a:p>
        </p:txBody>
      </p:sp>
      <p:sp>
        <p:nvSpPr>
          <p:cNvPr id="27" name="TextBox 26">
            <a:extLst>
              <a:ext uri="{FF2B5EF4-FFF2-40B4-BE49-F238E27FC236}">
                <a16:creationId xmlns:a16="http://schemas.microsoft.com/office/drawing/2014/main" id="{AA772AC3-1D83-DDA9-CC68-A4F3E9D82FF2}"/>
              </a:ext>
            </a:extLst>
          </p:cNvPr>
          <p:cNvSpPr txBox="1"/>
          <p:nvPr/>
        </p:nvSpPr>
        <p:spPr>
          <a:xfrm>
            <a:off x="6084176" y="5477547"/>
            <a:ext cx="936539" cy="646331"/>
          </a:xfrm>
          <a:prstGeom prst="rect">
            <a:avLst/>
          </a:prstGeom>
          <a:noFill/>
        </p:spPr>
        <p:txBody>
          <a:bodyPr wrap="none" rtlCol="0">
            <a:spAutoFit/>
          </a:bodyPr>
          <a:lstStyle/>
          <a:p>
            <a:pPr algn="ctr"/>
            <a:r>
              <a:rPr lang="en-US" dirty="0"/>
              <a:t>1865</a:t>
            </a:r>
          </a:p>
          <a:p>
            <a:pPr algn="ctr"/>
            <a:r>
              <a:rPr lang="en-US" dirty="0"/>
              <a:t>Bernard</a:t>
            </a:r>
            <a:endParaRPr lang="it-IT" dirty="0"/>
          </a:p>
        </p:txBody>
      </p:sp>
      <p:cxnSp>
        <p:nvCxnSpPr>
          <p:cNvPr id="28" name="Straight Connector 27">
            <a:extLst>
              <a:ext uri="{FF2B5EF4-FFF2-40B4-BE49-F238E27FC236}">
                <a16:creationId xmlns:a16="http://schemas.microsoft.com/office/drawing/2014/main" id="{5EACBEBA-0E6A-0B5F-A435-2F6E383A6A82}"/>
              </a:ext>
            </a:extLst>
          </p:cNvPr>
          <p:cNvCxnSpPr/>
          <p:nvPr/>
        </p:nvCxnSpPr>
        <p:spPr>
          <a:xfrm>
            <a:off x="6681084" y="5145533"/>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394A2C8-D942-A21A-AD77-9D51B0C4326F}"/>
              </a:ext>
            </a:extLst>
          </p:cNvPr>
          <p:cNvSpPr txBox="1"/>
          <p:nvPr/>
        </p:nvSpPr>
        <p:spPr>
          <a:xfrm>
            <a:off x="6876242" y="5477547"/>
            <a:ext cx="652743" cy="646331"/>
          </a:xfrm>
          <a:prstGeom prst="rect">
            <a:avLst/>
          </a:prstGeom>
          <a:noFill/>
        </p:spPr>
        <p:txBody>
          <a:bodyPr wrap="none" rtlCol="0">
            <a:spAutoFit/>
          </a:bodyPr>
          <a:lstStyle/>
          <a:p>
            <a:pPr algn="ctr"/>
            <a:r>
              <a:rPr lang="en-US" dirty="0"/>
              <a:t>1883</a:t>
            </a:r>
          </a:p>
          <a:p>
            <a:pPr algn="ctr"/>
            <a:r>
              <a:rPr lang="it-IT" dirty="0"/>
              <a:t>Koch</a:t>
            </a:r>
          </a:p>
        </p:txBody>
      </p:sp>
      <p:cxnSp>
        <p:nvCxnSpPr>
          <p:cNvPr id="30" name="Straight Connector 29">
            <a:extLst>
              <a:ext uri="{FF2B5EF4-FFF2-40B4-BE49-F238E27FC236}">
                <a16:creationId xmlns:a16="http://schemas.microsoft.com/office/drawing/2014/main" id="{4149AFD1-D914-E56D-A6D2-0E5314E57F87}"/>
              </a:ext>
            </a:extLst>
          </p:cNvPr>
          <p:cNvCxnSpPr/>
          <p:nvPr/>
        </p:nvCxnSpPr>
        <p:spPr>
          <a:xfrm>
            <a:off x="7157334" y="5151845"/>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E5E1F684-E84E-ACBF-AA3B-55E294BB4D79}"/>
              </a:ext>
            </a:extLst>
          </p:cNvPr>
          <p:cNvSpPr/>
          <p:nvPr/>
        </p:nvSpPr>
        <p:spPr>
          <a:xfrm>
            <a:off x="7157334" y="1274316"/>
            <a:ext cx="1992109" cy="4789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MICROBIOLOGIA</a:t>
            </a:r>
            <a:endParaRPr lang="it-IT" dirty="0"/>
          </a:p>
        </p:txBody>
      </p:sp>
      <p:sp>
        <p:nvSpPr>
          <p:cNvPr id="32" name="Rectangle: Rounded Corners 31">
            <a:extLst>
              <a:ext uri="{FF2B5EF4-FFF2-40B4-BE49-F238E27FC236}">
                <a16:creationId xmlns:a16="http://schemas.microsoft.com/office/drawing/2014/main" id="{FD41CC49-C691-A54D-4F7D-1AC75F7A5897}"/>
              </a:ext>
            </a:extLst>
          </p:cNvPr>
          <p:cNvSpPr/>
          <p:nvPr/>
        </p:nvSpPr>
        <p:spPr>
          <a:xfrm>
            <a:off x="8153388" y="689895"/>
            <a:ext cx="1992109" cy="4789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IMMUNOLOGIA</a:t>
            </a:r>
            <a:endParaRPr lang="it-IT" dirty="0"/>
          </a:p>
        </p:txBody>
      </p:sp>
      <p:sp>
        <p:nvSpPr>
          <p:cNvPr id="33" name="Right Triangle 32">
            <a:extLst>
              <a:ext uri="{FF2B5EF4-FFF2-40B4-BE49-F238E27FC236}">
                <a16:creationId xmlns:a16="http://schemas.microsoft.com/office/drawing/2014/main" id="{E710C68E-88D5-BC66-D9F0-377267639940}"/>
              </a:ext>
            </a:extLst>
          </p:cNvPr>
          <p:cNvSpPr/>
          <p:nvPr/>
        </p:nvSpPr>
        <p:spPr>
          <a:xfrm>
            <a:off x="2275113" y="348248"/>
            <a:ext cx="4261757" cy="694286"/>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Med </a:t>
            </a:r>
            <a:r>
              <a:rPr lang="en-US" dirty="0" err="1"/>
              <a:t>empirica</a:t>
            </a:r>
            <a:endParaRPr lang="it-IT" dirty="0"/>
          </a:p>
        </p:txBody>
      </p:sp>
      <p:sp>
        <p:nvSpPr>
          <p:cNvPr id="39" name="Right Triangle 38">
            <a:extLst>
              <a:ext uri="{FF2B5EF4-FFF2-40B4-BE49-F238E27FC236}">
                <a16:creationId xmlns:a16="http://schemas.microsoft.com/office/drawing/2014/main" id="{E2A7FB36-C72A-8F86-6CC6-C913F6E1453A}"/>
              </a:ext>
            </a:extLst>
          </p:cNvPr>
          <p:cNvSpPr/>
          <p:nvPr/>
        </p:nvSpPr>
        <p:spPr>
          <a:xfrm rot="10800000">
            <a:off x="3160697" y="248016"/>
            <a:ext cx="4261757" cy="694286"/>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0" name="TextBox 39">
            <a:extLst>
              <a:ext uri="{FF2B5EF4-FFF2-40B4-BE49-F238E27FC236}">
                <a16:creationId xmlns:a16="http://schemas.microsoft.com/office/drawing/2014/main" id="{3EA4D801-9D94-734B-A3AE-0FF82229F631}"/>
              </a:ext>
            </a:extLst>
          </p:cNvPr>
          <p:cNvSpPr txBox="1"/>
          <p:nvPr/>
        </p:nvSpPr>
        <p:spPr>
          <a:xfrm>
            <a:off x="5399229" y="264965"/>
            <a:ext cx="2024913" cy="369332"/>
          </a:xfrm>
          <a:prstGeom prst="rect">
            <a:avLst/>
          </a:prstGeom>
          <a:noFill/>
        </p:spPr>
        <p:txBody>
          <a:bodyPr wrap="none" rtlCol="0">
            <a:spAutoFit/>
          </a:bodyPr>
          <a:lstStyle/>
          <a:p>
            <a:r>
              <a:rPr lang="en-US" dirty="0">
                <a:solidFill>
                  <a:schemeClr val="bg1"/>
                </a:solidFill>
              </a:rPr>
              <a:t>Med </a:t>
            </a:r>
            <a:r>
              <a:rPr lang="en-US" dirty="0" err="1">
                <a:solidFill>
                  <a:schemeClr val="bg1"/>
                </a:solidFill>
              </a:rPr>
              <a:t>meccanicistica</a:t>
            </a:r>
            <a:endParaRPr lang="it-IT" dirty="0">
              <a:solidFill>
                <a:schemeClr val="bg1"/>
              </a:solidFill>
            </a:endParaRPr>
          </a:p>
        </p:txBody>
      </p:sp>
      <p:cxnSp>
        <p:nvCxnSpPr>
          <p:cNvPr id="42" name="Straight Connector 41">
            <a:extLst>
              <a:ext uri="{FF2B5EF4-FFF2-40B4-BE49-F238E27FC236}">
                <a16:creationId xmlns:a16="http://schemas.microsoft.com/office/drawing/2014/main" id="{88949FB2-4485-FA09-F34D-5C4505CD7793}"/>
              </a:ext>
            </a:extLst>
          </p:cNvPr>
          <p:cNvCxnSpPr>
            <a:cxnSpLocks/>
          </p:cNvCxnSpPr>
          <p:nvPr/>
        </p:nvCxnSpPr>
        <p:spPr>
          <a:xfrm>
            <a:off x="3160697" y="1360387"/>
            <a:ext cx="0" cy="3796717"/>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93CDA90-8C33-4350-F514-2B66B9921E51}"/>
              </a:ext>
            </a:extLst>
          </p:cNvPr>
          <p:cNvSpPr txBox="1"/>
          <p:nvPr/>
        </p:nvSpPr>
        <p:spPr>
          <a:xfrm>
            <a:off x="3160697" y="1295401"/>
            <a:ext cx="1085554" cy="646331"/>
          </a:xfrm>
          <a:prstGeom prst="rect">
            <a:avLst/>
          </a:prstGeom>
          <a:noFill/>
        </p:spPr>
        <p:txBody>
          <a:bodyPr wrap="none" rtlCol="0">
            <a:spAutoFit/>
          </a:bodyPr>
          <a:lstStyle/>
          <a:p>
            <a:r>
              <a:rPr lang="en-US" dirty="0" err="1"/>
              <a:t>Occhiale</a:t>
            </a:r>
            <a:endParaRPr lang="en-US" dirty="0"/>
          </a:p>
          <a:p>
            <a:r>
              <a:rPr lang="en-US" dirty="0"/>
              <a:t>Di Galileo</a:t>
            </a:r>
            <a:endParaRPr lang="it-IT" dirty="0"/>
          </a:p>
        </p:txBody>
      </p:sp>
    </p:spTree>
    <p:extLst>
      <p:ext uri="{BB962C8B-B14F-4D97-AF65-F5344CB8AC3E}">
        <p14:creationId xmlns:p14="http://schemas.microsoft.com/office/powerpoint/2010/main" val="3741037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25E221-D34A-4311-AD2E-2D395D2AF377}"/>
              </a:ext>
            </a:extLst>
          </p:cNvPr>
          <p:cNvSpPr txBox="1"/>
          <p:nvPr/>
        </p:nvSpPr>
        <p:spPr>
          <a:xfrm>
            <a:off x="369393" y="2129660"/>
            <a:ext cx="10869855" cy="1200329"/>
          </a:xfrm>
          <a:prstGeom prst="rect">
            <a:avLst/>
          </a:prstGeom>
          <a:noFill/>
        </p:spPr>
        <p:txBody>
          <a:bodyPr wrap="square" rtlCol="0">
            <a:spAutoFit/>
          </a:bodyPr>
          <a:lstStyle/>
          <a:p>
            <a:r>
              <a:rPr lang="it-IT" sz="2400" b="1" dirty="0"/>
              <a:t>Comportamento di meccanismi fisiologici (biochimici, cellulari, istologici)</a:t>
            </a:r>
          </a:p>
          <a:p>
            <a:r>
              <a:rPr lang="it-IT" sz="2400" b="1" dirty="0"/>
              <a:t>in condizioni alterate </a:t>
            </a:r>
          </a:p>
          <a:p>
            <a:r>
              <a:rPr lang="it-IT" sz="2400" b="1" dirty="0"/>
              <a:t>	alterate in modo tale da create «pathos», sofferenza</a:t>
            </a:r>
          </a:p>
        </p:txBody>
      </p:sp>
      <p:sp>
        <p:nvSpPr>
          <p:cNvPr id="3" name="TextBox 2">
            <a:extLst>
              <a:ext uri="{FF2B5EF4-FFF2-40B4-BE49-F238E27FC236}">
                <a16:creationId xmlns:a16="http://schemas.microsoft.com/office/drawing/2014/main" id="{7249F4A5-F7E7-412B-957F-8908E64C8B2B}"/>
              </a:ext>
            </a:extLst>
          </p:cNvPr>
          <p:cNvSpPr txBox="1"/>
          <p:nvPr/>
        </p:nvSpPr>
        <p:spPr>
          <a:xfrm>
            <a:off x="369393" y="3818411"/>
            <a:ext cx="11132265" cy="2308324"/>
          </a:xfrm>
          <a:prstGeom prst="rect">
            <a:avLst/>
          </a:prstGeom>
          <a:noFill/>
        </p:spPr>
        <p:txBody>
          <a:bodyPr wrap="square" rtlCol="0">
            <a:spAutoFit/>
          </a:bodyPr>
          <a:lstStyle/>
          <a:p>
            <a:r>
              <a:rPr lang="it-IT" sz="2400" b="1" dirty="0"/>
              <a:t>Alterazioni:</a:t>
            </a:r>
          </a:p>
          <a:p>
            <a:r>
              <a:rPr lang="it-IT" sz="2400" b="1" dirty="0"/>
              <a:t>Molecolari (qualitative, quantitative, su base genetica o esogena)</a:t>
            </a:r>
          </a:p>
          <a:p>
            <a:r>
              <a:rPr lang="it-IT" sz="2400" b="1" dirty="0"/>
              <a:t>	funzioni delle molecole</a:t>
            </a:r>
          </a:p>
          <a:p>
            <a:r>
              <a:rPr lang="it-IT" sz="2400" b="1" dirty="0"/>
              <a:t>		cellule</a:t>
            </a:r>
          </a:p>
          <a:p>
            <a:r>
              <a:rPr lang="it-IT" sz="2400" b="1" dirty="0"/>
              <a:t>			tessuti</a:t>
            </a:r>
          </a:p>
          <a:p>
            <a:r>
              <a:rPr lang="it-IT" sz="2400" b="1" dirty="0"/>
              <a:t>				sistemi</a:t>
            </a:r>
          </a:p>
        </p:txBody>
      </p:sp>
      <p:sp>
        <p:nvSpPr>
          <p:cNvPr id="5" name="TextBox 4">
            <a:extLst>
              <a:ext uri="{FF2B5EF4-FFF2-40B4-BE49-F238E27FC236}">
                <a16:creationId xmlns:a16="http://schemas.microsoft.com/office/drawing/2014/main" id="{D3A5D363-DA67-99F9-9288-98786C2E612A}"/>
              </a:ext>
            </a:extLst>
          </p:cNvPr>
          <p:cNvSpPr txBox="1"/>
          <p:nvPr/>
        </p:nvSpPr>
        <p:spPr>
          <a:xfrm>
            <a:off x="369393" y="252974"/>
            <a:ext cx="6095184" cy="584775"/>
          </a:xfrm>
          <a:prstGeom prst="rect">
            <a:avLst/>
          </a:prstGeom>
          <a:noFill/>
        </p:spPr>
        <p:txBody>
          <a:bodyPr wrap="square">
            <a:spAutoFit/>
          </a:bodyPr>
          <a:lstStyle/>
          <a:p>
            <a:r>
              <a:rPr lang="it-IT" sz="3200" b="1" dirty="0">
                <a:solidFill>
                  <a:srgbClr val="0070C0"/>
                </a:solidFill>
              </a:rPr>
              <a:t>PATOLOGIA</a:t>
            </a:r>
          </a:p>
        </p:txBody>
      </p:sp>
      <p:sp>
        <p:nvSpPr>
          <p:cNvPr id="4" name="TextBox 3">
            <a:extLst>
              <a:ext uri="{FF2B5EF4-FFF2-40B4-BE49-F238E27FC236}">
                <a16:creationId xmlns:a16="http://schemas.microsoft.com/office/drawing/2014/main" id="{772F7408-7D3B-419F-1BFF-15B009FED22C}"/>
              </a:ext>
            </a:extLst>
          </p:cNvPr>
          <p:cNvSpPr txBox="1"/>
          <p:nvPr/>
        </p:nvSpPr>
        <p:spPr>
          <a:xfrm>
            <a:off x="369393" y="960526"/>
            <a:ext cx="10454326" cy="830997"/>
          </a:xfrm>
          <a:prstGeom prst="rect">
            <a:avLst/>
          </a:prstGeom>
          <a:noFill/>
        </p:spPr>
        <p:txBody>
          <a:bodyPr wrap="square" rtlCol="0">
            <a:spAutoFit/>
          </a:bodyPr>
          <a:lstStyle/>
          <a:p>
            <a:r>
              <a:rPr lang="it-IT" sz="2400" dirty="0"/>
              <a:t>La patologia è lo studio delle alterazioni strutturali, biochimiche e funzionali in cellule, tessuti e organi che determinano una particolare malattia</a:t>
            </a:r>
          </a:p>
        </p:txBody>
      </p:sp>
    </p:spTree>
    <p:extLst>
      <p:ext uri="{BB962C8B-B14F-4D97-AF65-F5344CB8AC3E}">
        <p14:creationId xmlns:p14="http://schemas.microsoft.com/office/powerpoint/2010/main" val="1314278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9D816-3870-FC4F-7ACC-A93D0C29AA96}"/>
              </a:ext>
            </a:extLst>
          </p:cNvPr>
          <p:cNvSpPr txBox="1"/>
          <p:nvPr/>
        </p:nvSpPr>
        <p:spPr>
          <a:xfrm>
            <a:off x="541651" y="640662"/>
            <a:ext cx="10926206" cy="1200329"/>
          </a:xfrm>
          <a:prstGeom prst="rect">
            <a:avLst/>
          </a:prstGeom>
          <a:noFill/>
        </p:spPr>
        <p:txBody>
          <a:bodyPr wrap="square" rtlCol="0">
            <a:spAutoFit/>
          </a:bodyPr>
          <a:lstStyle/>
          <a:p>
            <a:r>
              <a:rPr lang="it-IT" sz="3600" b="1" dirty="0">
                <a:solidFill>
                  <a:schemeClr val="bg1"/>
                </a:solidFill>
              </a:rPr>
              <a:t>La patologia della cellula presume la conoscenza della fisiologia della cellula</a:t>
            </a:r>
          </a:p>
        </p:txBody>
      </p:sp>
      <p:sp>
        <p:nvSpPr>
          <p:cNvPr id="3" name="TextBox 2">
            <a:extLst>
              <a:ext uri="{FF2B5EF4-FFF2-40B4-BE49-F238E27FC236}">
                <a16:creationId xmlns:a16="http://schemas.microsoft.com/office/drawing/2014/main" id="{6843CC37-73B7-4A1C-D02F-235D60243C9E}"/>
              </a:ext>
            </a:extLst>
          </p:cNvPr>
          <p:cNvSpPr txBox="1"/>
          <p:nvPr/>
        </p:nvSpPr>
        <p:spPr>
          <a:xfrm>
            <a:off x="541651" y="5017010"/>
            <a:ext cx="10926206" cy="1200329"/>
          </a:xfrm>
          <a:prstGeom prst="rect">
            <a:avLst/>
          </a:prstGeom>
          <a:noFill/>
        </p:spPr>
        <p:txBody>
          <a:bodyPr wrap="square" rtlCol="0">
            <a:spAutoFit/>
          </a:bodyPr>
          <a:lstStyle/>
          <a:p>
            <a:r>
              <a:rPr lang="it-IT" sz="3600" b="1" dirty="0">
                <a:solidFill>
                  <a:schemeClr val="bg1"/>
                </a:solidFill>
              </a:rPr>
              <a:t>La patologia ha fornito modelli esemplari per studiare la fisiologia</a:t>
            </a:r>
          </a:p>
        </p:txBody>
      </p:sp>
      <p:grpSp>
        <p:nvGrpSpPr>
          <p:cNvPr id="8" name="Group 7">
            <a:extLst>
              <a:ext uri="{FF2B5EF4-FFF2-40B4-BE49-F238E27FC236}">
                <a16:creationId xmlns:a16="http://schemas.microsoft.com/office/drawing/2014/main" id="{4BAD8CF8-7A0C-B141-248E-2F3C7E6B2FA9}"/>
              </a:ext>
            </a:extLst>
          </p:cNvPr>
          <p:cNvGrpSpPr/>
          <p:nvPr/>
        </p:nvGrpSpPr>
        <p:grpSpPr>
          <a:xfrm>
            <a:off x="3772376" y="2393243"/>
            <a:ext cx="4464756" cy="1947334"/>
            <a:chOff x="1761067" y="2444044"/>
            <a:chExt cx="4464756" cy="1947334"/>
          </a:xfrm>
          <a:effectLst>
            <a:outerShdw blurRad="50800" dist="38100" dir="2700000" algn="tl" rotWithShape="0">
              <a:prstClr val="black">
                <a:alpha val="40000"/>
              </a:prstClr>
            </a:outerShdw>
          </a:effectLst>
        </p:grpSpPr>
        <p:sp>
          <p:nvSpPr>
            <p:cNvPr id="7" name="Rectangle 6">
              <a:extLst>
                <a:ext uri="{FF2B5EF4-FFF2-40B4-BE49-F238E27FC236}">
                  <a16:creationId xmlns:a16="http://schemas.microsoft.com/office/drawing/2014/main" id="{714E4AE9-4C5F-9D24-C61B-663C257D56BB}"/>
                </a:ext>
              </a:extLst>
            </p:cNvPr>
            <p:cNvSpPr/>
            <p:nvPr/>
          </p:nvSpPr>
          <p:spPr>
            <a:xfrm>
              <a:off x="1761067" y="2444044"/>
              <a:ext cx="4464756" cy="19473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11071208-8C0F-8187-6C6A-F22ABEB3B29F}"/>
                </a:ext>
              </a:extLst>
            </p:cNvPr>
            <p:cNvPicPr>
              <a:picLocks noChangeAspect="1"/>
            </p:cNvPicPr>
            <p:nvPr/>
          </p:nvPicPr>
          <p:blipFill>
            <a:blip r:embed="rId2"/>
            <a:stretch>
              <a:fillRect/>
            </a:stretch>
          </p:blipFill>
          <p:spPr>
            <a:xfrm>
              <a:off x="1854312" y="2551701"/>
              <a:ext cx="4286848" cy="1743318"/>
            </a:xfrm>
            <a:prstGeom prst="rect">
              <a:avLst/>
            </a:prstGeom>
          </p:spPr>
        </p:pic>
      </p:grpSp>
    </p:spTree>
    <p:extLst>
      <p:ext uri="{BB962C8B-B14F-4D97-AF65-F5344CB8AC3E}">
        <p14:creationId xmlns:p14="http://schemas.microsoft.com/office/powerpoint/2010/main" val="384308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95CF14-BEB3-B7CE-C856-1440A87AD7EF}"/>
              </a:ext>
            </a:extLst>
          </p:cNvPr>
          <p:cNvSpPr/>
          <p:nvPr/>
        </p:nvSpPr>
        <p:spPr>
          <a:xfrm>
            <a:off x="2063750" y="1125538"/>
            <a:ext cx="8064500" cy="2554545"/>
          </a:xfrm>
          <a:prstGeom prst="rect">
            <a:avLst/>
          </a:prstGeom>
        </p:spPr>
        <p:txBody>
          <a:bodyPr>
            <a:spAutoFit/>
          </a:bodyPr>
          <a:lstStyle/>
          <a:p>
            <a:pPr algn="ctr">
              <a:defRPr/>
            </a:pPr>
            <a:r>
              <a:rPr lang="it-IT" sz="3200" b="1" kern="0" dirty="0">
                <a:solidFill>
                  <a:srgbClr val="000000"/>
                </a:solidFill>
                <a:latin typeface="Arial" charset="0"/>
                <a:ea typeface="ＭＳ Ｐゴシック" charset="0"/>
                <a:cs typeface="ＭＳ Ｐゴシック" charset="0"/>
              </a:rPr>
              <a:t>Patologia Generale: </a:t>
            </a:r>
          </a:p>
          <a:p>
            <a:pPr algn="ctr">
              <a:defRPr/>
            </a:pPr>
            <a:r>
              <a:rPr lang="it-IT" sz="3200" b="1" kern="0" dirty="0">
                <a:solidFill>
                  <a:srgbClr val="000000"/>
                </a:solidFill>
                <a:latin typeface="Arial" charset="0"/>
                <a:ea typeface="ＭＳ Ｐゴシック" charset="0"/>
                <a:cs typeface="ＭＳ Ｐゴシック" charset="0"/>
              </a:rPr>
              <a:t>studio delle cause e dei meccanismi di insorgenza e sviluppo delle malattie</a:t>
            </a:r>
          </a:p>
          <a:p>
            <a:pPr algn="ctr">
              <a:defRPr/>
            </a:pPr>
            <a:endParaRPr lang="it-IT" sz="3200" b="1" kern="0" dirty="0">
              <a:solidFill>
                <a:srgbClr val="000000"/>
              </a:solidFill>
              <a:latin typeface="Arial" charset="0"/>
              <a:ea typeface="ＭＳ Ｐゴシック" charset="0"/>
              <a:cs typeface="ＭＳ Ｐゴシック" charset="0"/>
            </a:endParaRPr>
          </a:p>
          <a:p>
            <a:pPr algn="ctr">
              <a:defRPr/>
            </a:pPr>
            <a:r>
              <a:rPr lang="it-IT" sz="3200" dirty="0"/>
              <a:t>comprendere il perché dietro al cosa</a:t>
            </a:r>
            <a:endParaRPr lang="it-IT" sz="3200" b="1" kern="0" dirty="0">
              <a:solidFill>
                <a:srgbClr val="000000"/>
              </a:solidFill>
              <a:latin typeface="Arial" charset="0"/>
              <a:ea typeface="ＭＳ Ｐゴシック" charset="0"/>
              <a:cs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7E967-D94F-4AA8-A52E-A35E2BD5CC44}"/>
              </a:ext>
            </a:extLst>
          </p:cNvPr>
          <p:cNvSpPr txBox="1"/>
          <p:nvPr/>
        </p:nvSpPr>
        <p:spPr>
          <a:xfrm>
            <a:off x="414196" y="2282794"/>
            <a:ext cx="8595213" cy="1569660"/>
          </a:xfrm>
          <a:prstGeom prst="rect">
            <a:avLst/>
          </a:prstGeom>
          <a:noFill/>
        </p:spPr>
        <p:txBody>
          <a:bodyPr wrap="square" rtlCol="0">
            <a:spAutoFit/>
          </a:bodyPr>
          <a:lstStyle/>
          <a:p>
            <a:r>
              <a:rPr lang="it-IT" sz="2400" dirty="0"/>
              <a:t>Processi patologici «elementari» (comuni a varie patologie)</a:t>
            </a:r>
          </a:p>
          <a:p>
            <a:r>
              <a:rPr lang="it-IT" sz="2400" dirty="0"/>
              <a:t>  Trombosi, infiammazione, proliferazione tumorale, ipertrofia, </a:t>
            </a:r>
            <a:r>
              <a:rPr lang="it-IT" sz="2400" dirty="0" err="1"/>
              <a:t>etc</a:t>
            </a:r>
            <a:endParaRPr lang="it-IT" sz="2400" dirty="0"/>
          </a:p>
          <a:p>
            <a:r>
              <a:rPr lang="it-IT" sz="2400" dirty="0"/>
              <a:t>	visti a livello biochimico e cellulare</a:t>
            </a:r>
          </a:p>
          <a:p>
            <a:r>
              <a:rPr lang="it-IT" sz="2400" dirty="0"/>
              <a:t>		segnale, trasduzione, trascrizione</a:t>
            </a:r>
          </a:p>
        </p:txBody>
      </p:sp>
      <p:sp>
        <p:nvSpPr>
          <p:cNvPr id="3" name="TextBox 2">
            <a:extLst>
              <a:ext uri="{FF2B5EF4-FFF2-40B4-BE49-F238E27FC236}">
                <a16:creationId xmlns:a16="http://schemas.microsoft.com/office/drawing/2014/main" id="{86EF24FE-C2EE-6178-3053-E824F86AF20D}"/>
              </a:ext>
            </a:extLst>
          </p:cNvPr>
          <p:cNvSpPr txBox="1"/>
          <p:nvPr/>
        </p:nvSpPr>
        <p:spPr>
          <a:xfrm>
            <a:off x="414196" y="1160434"/>
            <a:ext cx="10869855" cy="830997"/>
          </a:xfrm>
          <a:prstGeom prst="rect">
            <a:avLst/>
          </a:prstGeom>
          <a:noFill/>
        </p:spPr>
        <p:txBody>
          <a:bodyPr wrap="square" rtlCol="0">
            <a:spAutoFit/>
          </a:bodyPr>
          <a:lstStyle/>
          <a:p>
            <a:r>
              <a:rPr lang="it-IT" sz="2400" dirty="0"/>
              <a:t>Studio delle leggi che governano</a:t>
            </a:r>
          </a:p>
          <a:p>
            <a:r>
              <a:rPr lang="it-IT" sz="2400" b="1" dirty="0"/>
              <a:t>Inizio, evoluzione, effetti </a:t>
            </a:r>
            <a:r>
              <a:rPr lang="it-IT" sz="2400" dirty="0"/>
              <a:t>dei processi patologici</a:t>
            </a:r>
          </a:p>
        </p:txBody>
      </p:sp>
      <p:sp>
        <p:nvSpPr>
          <p:cNvPr id="5" name="TextBox 4">
            <a:extLst>
              <a:ext uri="{FF2B5EF4-FFF2-40B4-BE49-F238E27FC236}">
                <a16:creationId xmlns:a16="http://schemas.microsoft.com/office/drawing/2014/main" id="{856BE400-E11A-FDC1-AA9F-B7DCF655133F}"/>
              </a:ext>
            </a:extLst>
          </p:cNvPr>
          <p:cNvSpPr txBox="1"/>
          <p:nvPr/>
        </p:nvSpPr>
        <p:spPr>
          <a:xfrm>
            <a:off x="414196" y="222740"/>
            <a:ext cx="6097508" cy="646331"/>
          </a:xfrm>
          <a:prstGeom prst="rect">
            <a:avLst/>
          </a:prstGeom>
          <a:noFill/>
        </p:spPr>
        <p:txBody>
          <a:bodyPr wrap="square">
            <a:spAutoFit/>
          </a:bodyPr>
          <a:lstStyle/>
          <a:p>
            <a:r>
              <a:rPr lang="it-IT" sz="3600" b="1" dirty="0"/>
              <a:t>PATOLOGIA </a:t>
            </a:r>
            <a:r>
              <a:rPr lang="it-IT" sz="3600" b="1" dirty="0">
                <a:solidFill>
                  <a:srgbClr val="0070C0"/>
                </a:solidFill>
              </a:rPr>
              <a:t>GENERALE</a:t>
            </a:r>
          </a:p>
        </p:txBody>
      </p:sp>
    </p:spTree>
    <p:extLst>
      <p:ext uri="{BB962C8B-B14F-4D97-AF65-F5344CB8AC3E}">
        <p14:creationId xmlns:p14="http://schemas.microsoft.com/office/powerpoint/2010/main" val="300533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61BEC3-533D-AFCF-FAC4-EFA2274E0344}"/>
              </a:ext>
            </a:extLst>
          </p:cNvPr>
          <p:cNvSpPr txBox="1"/>
          <p:nvPr/>
        </p:nvSpPr>
        <p:spPr>
          <a:xfrm>
            <a:off x="369393" y="252974"/>
            <a:ext cx="9972618" cy="646331"/>
          </a:xfrm>
          <a:prstGeom prst="rect">
            <a:avLst/>
          </a:prstGeom>
          <a:noFill/>
        </p:spPr>
        <p:txBody>
          <a:bodyPr wrap="square">
            <a:spAutoFit/>
          </a:bodyPr>
          <a:lstStyle/>
          <a:p>
            <a:r>
              <a:rPr lang="it-IT" sz="3600" b="1" dirty="0">
                <a:solidFill>
                  <a:srgbClr val="0070C0"/>
                </a:solidFill>
              </a:rPr>
              <a:t>A CHE SERVE CONOSCERE LA PATOLOGIA? </a:t>
            </a:r>
          </a:p>
        </p:txBody>
      </p:sp>
      <p:sp>
        <p:nvSpPr>
          <p:cNvPr id="3" name="TextBox 2">
            <a:extLst>
              <a:ext uri="{FF2B5EF4-FFF2-40B4-BE49-F238E27FC236}">
                <a16:creationId xmlns:a16="http://schemas.microsoft.com/office/drawing/2014/main" id="{20CDFFA3-9604-5AE4-5BB3-02E4B2CF6412}"/>
              </a:ext>
            </a:extLst>
          </p:cNvPr>
          <p:cNvSpPr txBox="1"/>
          <p:nvPr/>
        </p:nvSpPr>
        <p:spPr>
          <a:xfrm>
            <a:off x="369392" y="1007307"/>
            <a:ext cx="9743251" cy="3046988"/>
          </a:xfrm>
          <a:prstGeom prst="rect">
            <a:avLst/>
          </a:prstGeom>
          <a:noFill/>
        </p:spPr>
        <p:txBody>
          <a:bodyPr wrap="square" rtlCol="0">
            <a:spAutoFit/>
          </a:bodyPr>
          <a:lstStyle/>
          <a:p>
            <a:r>
              <a:rPr lang="it-IT" sz="2400" dirty="0"/>
              <a:t>La pratica clinica è fatta di associazioni mnemoniche e di esperienza</a:t>
            </a:r>
          </a:p>
          <a:p>
            <a:endParaRPr lang="it-IT" sz="2400" dirty="0"/>
          </a:p>
          <a:p>
            <a:pPr marL="342900" indent="-342900">
              <a:buFontTx/>
              <a:buChar char="-"/>
            </a:pPr>
            <a:r>
              <a:rPr lang="it-IT" sz="2400" dirty="0"/>
              <a:t>Ho un paziente febbricitante e sofferente</a:t>
            </a:r>
          </a:p>
          <a:p>
            <a:pPr marL="800100" lvl="1" indent="-342900">
              <a:buFontTx/>
              <a:buChar char="-"/>
            </a:pPr>
            <a:r>
              <a:rPr lang="it-IT" sz="2400" dirty="0"/>
              <a:t>La sua pelle non ha l’usuale colorito «sano»</a:t>
            </a:r>
          </a:p>
          <a:p>
            <a:pPr marL="1257300" lvl="2" indent="-342900">
              <a:buFontTx/>
              <a:buChar char="-"/>
            </a:pPr>
            <a:r>
              <a:rPr lang="it-IT" sz="2400" dirty="0"/>
              <a:t>Fa respiri brevi e rapidi</a:t>
            </a:r>
          </a:p>
          <a:p>
            <a:pPr marL="1714500" lvl="3" indent="-342900">
              <a:buFontTx/>
              <a:buChar char="-"/>
            </a:pPr>
            <a:r>
              <a:rPr lang="it-IT" sz="2400" dirty="0"/>
              <a:t>Sento rantoli basali destri</a:t>
            </a:r>
          </a:p>
          <a:p>
            <a:pPr marL="2171700" lvl="4" indent="-342900">
              <a:buFontTx/>
              <a:buChar char="-"/>
            </a:pPr>
            <a:r>
              <a:rPr lang="it-IT" sz="2400" dirty="0"/>
              <a:t>Gli prescrivo amoxicillina</a:t>
            </a:r>
          </a:p>
          <a:p>
            <a:pPr marL="2628900" lvl="5" indent="-342900">
              <a:buFontTx/>
              <a:buChar char="-"/>
            </a:pPr>
            <a:r>
              <a:rPr lang="it-IT" sz="2400" dirty="0"/>
              <a:t>Guarisce in pochi giorni</a:t>
            </a:r>
          </a:p>
        </p:txBody>
      </p:sp>
      <p:sp>
        <p:nvSpPr>
          <p:cNvPr id="4" name="TextBox 3">
            <a:extLst>
              <a:ext uri="{FF2B5EF4-FFF2-40B4-BE49-F238E27FC236}">
                <a16:creationId xmlns:a16="http://schemas.microsoft.com/office/drawing/2014/main" id="{46E11A56-F793-6869-1528-0229E6D56B7A}"/>
              </a:ext>
            </a:extLst>
          </p:cNvPr>
          <p:cNvSpPr txBox="1"/>
          <p:nvPr/>
        </p:nvSpPr>
        <p:spPr>
          <a:xfrm>
            <a:off x="462230" y="4650364"/>
            <a:ext cx="10785583" cy="1200329"/>
          </a:xfrm>
          <a:prstGeom prst="rect">
            <a:avLst/>
          </a:prstGeom>
          <a:noFill/>
        </p:spPr>
        <p:txBody>
          <a:bodyPr wrap="square" rtlCol="0">
            <a:spAutoFit/>
          </a:bodyPr>
          <a:lstStyle/>
          <a:p>
            <a:r>
              <a:rPr lang="it-IT" sz="2400" dirty="0"/>
              <a:t>Che cosa mi interessa sapere che cosa succede nelle cellule del polmone, nei globuli bianchi </a:t>
            </a:r>
            <a:r>
              <a:rPr lang="it-IT" sz="2400" dirty="0" err="1"/>
              <a:t>etc</a:t>
            </a:r>
            <a:r>
              <a:rPr lang="it-IT" sz="2400" dirty="0"/>
              <a:t>? La maggior parte delle polmoniti lobari è dovuta allo pneumococco che di solito risponde bene all’amoxicillina</a:t>
            </a:r>
          </a:p>
        </p:txBody>
      </p:sp>
      <p:pic>
        <p:nvPicPr>
          <p:cNvPr id="6" name="Picture 5">
            <a:extLst>
              <a:ext uri="{FF2B5EF4-FFF2-40B4-BE49-F238E27FC236}">
                <a16:creationId xmlns:a16="http://schemas.microsoft.com/office/drawing/2014/main" id="{694084CC-19FF-B23B-1224-F1E798E8DE0C}"/>
              </a:ext>
            </a:extLst>
          </p:cNvPr>
          <p:cNvPicPr>
            <a:picLocks noChangeAspect="1"/>
          </p:cNvPicPr>
          <p:nvPr/>
        </p:nvPicPr>
        <p:blipFill>
          <a:blip r:embed="rId2"/>
          <a:stretch>
            <a:fillRect/>
          </a:stretch>
        </p:blipFill>
        <p:spPr>
          <a:xfrm>
            <a:off x="7344321" y="1807916"/>
            <a:ext cx="3903492" cy="2292065"/>
          </a:xfrm>
          <a:prstGeom prst="rect">
            <a:avLst/>
          </a:prstGeom>
        </p:spPr>
      </p:pic>
    </p:spTree>
    <p:extLst>
      <p:ext uri="{BB962C8B-B14F-4D97-AF65-F5344CB8AC3E}">
        <p14:creationId xmlns:p14="http://schemas.microsoft.com/office/powerpoint/2010/main" val="6362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767027-625E-1907-5560-A6F5E725F6D8}"/>
              </a:ext>
            </a:extLst>
          </p:cNvPr>
          <p:cNvSpPr txBox="1"/>
          <p:nvPr/>
        </p:nvSpPr>
        <p:spPr>
          <a:xfrm>
            <a:off x="369393" y="252974"/>
            <a:ext cx="9972618" cy="646331"/>
          </a:xfrm>
          <a:prstGeom prst="rect">
            <a:avLst/>
          </a:prstGeom>
          <a:noFill/>
        </p:spPr>
        <p:txBody>
          <a:bodyPr wrap="square">
            <a:spAutoFit/>
          </a:bodyPr>
          <a:lstStyle/>
          <a:p>
            <a:r>
              <a:rPr lang="it-IT" sz="3600" b="1" dirty="0">
                <a:solidFill>
                  <a:srgbClr val="0070C0"/>
                </a:solidFill>
              </a:rPr>
              <a:t>A CHE SERVE CONOSCERE LA PATOLOGIA? </a:t>
            </a:r>
          </a:p>
        </p:txBody>
      </p:sp>
      <p:sp>
        <p:nvSpPr>
          <p:cNvPr id="3" name="TextBox 2">
            <a:extLst>
              <a:ext uri="{FF2B5EF4-FFF2-40B4-BE49-F238E27FC236}">
                <a16:creationId xmlns:a16="http://schemas.microsoft.com/office/drawing/2014/main" id="{FF0C5ED5-434D-EB47-1A38-DA8B6414ACDF}"/>
              </a:ext>
            </a:extLst>
          </p:cNvPr>
          <p:cNvSpPr txBox="1"/>
          <p:nvPr/>
        </p:nvSpPr>
        <p:spPr>
          <a:xfrm>
            <a:off x="369393" y="1007307"/>
            <a:ext cx="9461863" cy="3416320"/>
          </a:xfrm>
          <a:prstGeom prst="rect">
            <a:avLst/>
          </a:prstGeom>
          <a:noFill/>
        </p:spPr>
        <p:txBody>
          <a:bodyPr wrap="square" rtlCol="0">
            <a:spAutoFit/>
          </a:bodyPr>
          <a:lstStyle/>
          <a:p>
            <a:r>
              <a:rPr lang="it-IT" sz="2400" dirty="0"/>
              <a:t>La pratica medica è fatta di associazioni mnemoniche</a:t>
            </a:r>
          </a:p>
          <a:p>
            <a:endParaRPr lang="it-IT" sz="2400" dirty="0"/>
          </a:p>
          <a:p>
            <a:pPr marL="342900" indent="-342900">
              <a:buFontTx/>
              <a:buChar char="-"/>
            </a:pPr>
            <a:r>
              <a:rPr lang="it-IT" sz="2400" dirty="0"/>
              <a:t>Ho un paziente febbricitante con occhi lucidi, naso chiuso e doloretti un po’ ovunque</a:t>
            </a:r>
          </a:p>
          <a:p>
            <a:pPr marL="800100" lvl="1" indent="-342900">
              <a:buFontTx/>
              <a:buChar char="-"/>
            </a:pPr>
            <a:r>
              <a:rPr lang="it-IT" sz="2400" dirty="0"/>
              <a:t>E’ in corso l’epidemia di influenza</a:t>
            </a:r>
          </a:p>
          <a:p>
            <a:pPr marL="1257300" lvl="2" indent="-342900">
              <a:buFontTx/>
              <a:buChar char="-"/>
            </a:pPr>
            <a:r>
              <a:rPr lang="it-IT" sz="2400" dirty="0"/>
              <a:t>Non riscontro segni obiettivi di preoccupazione</a:t>
            </a:r>
          </a:p>
          <a:p>
            <a:pPr marL="1714500" lvl="3" indent="-342900">
              <a:buFontTx/>
              <a:buChar char="-"/>
            </a:pPr>
            <a:r>
              <a:rPr lang="it-IT" sz="2400" dirty="0"/>
              <a:t>Concludo che ha probabilmente l’influenza</a:t>
            </a:r>
          </a:p>
          <a:p>
            <a:pPr marL="2171700" lvl="4" indent="-342900">
              <a:buFontTx/>
              <a:buChar char="-"/>
            </a:pPr>
            <a:r>
              <a:rPr lang="it-IT" sz="2400" dirty="0"/>
              <a:t>Gli prescrivo di tenersi idratato e di assumere antipiretici se la febbre è molto alta o se è molto disturbato</a:t>
            </a:r>
          </a:p>
        </p:txBody>
      </p:sp>
      <p:sp>
        <p:nvSpPr>
          <p:cNvPr id="4" name="TextBox 3">
            <a:extLst>
              <a:ext uri="{FF2B5EF4-FFF2-40B4-BE49-F238E27FC236}">
                <a16:creationId xmlns:a16="http://schemas.microsoft.com/office/drawing/2014/main" id="{F8AE3A22-87AB-EE3A-F6BF-445E2CE7740B}"/>
              </a:ext>
            </a:extLst>
          </p:cNvPr>
          <p:cNvSpPr txBox="1"/>
          <p:nvPr/>
        </p:nvSpPr>
        <p:spPr>
          <a:xfrm>
            <a:off x="369393" y="4774975"/>
            <a:ext cx="10995014" cy="1569660"/>
          </a:xfrm>
          <a:prstGeom prst="rect">
            <a:avLst/>
          </a:prstGeom>
          <a:noFill/>
        </p:spPr>
        <p:txBody>
          <a:bodyPr wrap="square" rtlCol="0">
            <a:spAutoFit/>
          </a:bodyPr>
          <a:lstStyle/>
          <a:p>
            <a:r>
              <a:rPr lang="it-IT" sz="2400" dirty="0"/>
              <a:t>Che cosa mi interessa sapere quali citochine prodotte dal mio sistema immunitario provocano la febbre o i dolori articolari? In fondo questo è un segno della reazione positiva dell’organismo. Occorre solo attendere o accompagnare la remissione spontanea grazie alla </a:t>
            </a:r>
            <a:r>
              <a:rPr lang="it-IT" sz="2400" i="1" dirty="0"/>
              <a:t>VIS MEDICATRIX NATURAE</a:t>
            </a:r>
          </a:p>
        </p:txBody>
      </p:sp>
      <p:pic>
        <p:nvPicPr>
          <p:cNvPr id="2050" name="Picture 2" descr="Images of Influenza Viruses | CDC">
            <a:extLst>
              <a:ext uri="{FF2B5EF4-FFF2-40B4-BE49-F238E27FC236}">
                <a16:creationId xmlns:a16="http://schemas.microsoft.com/office/drawing/2014/main" id="{DF2AAB4B-5E62-46A0-8D96-8E7D7AE84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1256" y="2083025"/>
            <a:ext cx="1898690" cy="185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55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8EB16-2500-4D0D-90B1-90AC3AC8219F}"/>
              </a:ext>
            </a:extLst>
          </p:cNvPr>
          <p:cNvSpPr txBox="1"/>
          <p:nvPr/>
        </p:nvSpPr>
        <p:spPr>
          <a:xfrm>
            <a:off x="681925" y="692258"/>
            <a:ext cx="10523350" cy="2492990"/>
          </a:xfrm>
          <a:prstGeom prst="rect">
            <a:avLst/>
          </a:prstGeom>
          <a:noFill/>
        </p:spPr>
        <p:txBody>
          <a:bodyPr wrap="square" rtlCol="0">
            <a:spAutoFit/>
          </a:bodyPr>
          <a:lstStyle/>
          <a:p>
            <a:r>
              <a:rPr lang="it-IT" dirty="0"/>
              <a:t>IPPOCRATE</a:t>
            </a:r>
          </a:p>
          <a:p>
            <a:endParaRPr lang="it-IT" dirty="0"/>
          </a:p>
          <a:p>
            <a:r>
              <a:rPr lang="it-IT" sz="2400" b="1" dirty="0"/>
              <a:t>VIS MEDICATRIX NATURAE</a:t>
            </a:r>
          </a:p>
          <a:p>
            <a:endParaRPr lang="it-IT" sz="2400" b="1" dirty="0"/>
          </a:p>
          <a:p>
            <a:r>
              <a:rPr lang="it-IT" sz="2400" b="1" dirty="0"/>
              <a:t>Elementi della malattia letti come attività per ricostruire l’equilibrio iniziale</a:t>
            </a:r>
          </a:p>
          <a:p>
            <a:endParaRPr lang="it-IT" sz="2400" b="1" dirty="0"/>
          </a:p>
          <a:p>
            <a:r>
              <a:rPr lang="it-IT" sz="2400" b="1" dirty="0"/>
              <a:t>Il medico deve solo sfruttare i meccanismi di riequilibrio della natura e facilitarli</a:t>
            </a:r>
          </a:p>
        </p:txBody>
      </p:sp>
      <p:sp>
        <p:nvSpPr>
          <p:cNvPr id="4" name="TextBox 3">
            <a:extLst>
              <a:ext uri="{FF2B5EF4-FFF2-40B4-BE49-F238E27FC236}">
                <a16:creationId xmlns:a16="http://schemas.microsoft.com/office/drawing/2014/main" id="{5A182B08-7250-0A80-17AE-3AD278C114C8}"/>
              </a:ext>
            </a:extLst>
          </p:cNvPr>
          <p:cNvSpPr txBox="1"/>
          <p:nvPr/>
        </p:nvSpPr>
        <p:spPr>
          <a:xfrm>
            <a:off x="1001835" y="3672753"/>
            <a:ext cx="7569471" cy="1200329"/>
          </a:xfrm>
          <a:prstGeom prst="rect">
            <a:avLst/>
          </a:prstGeom>
          <a:noFill/>
        </p:spPr>
        <p:txBody>
          <a:bodyPr wrap="square" rtlCol="0">
            <a:spAutoFit/>
          </a:bodyPr>
          <a:lstStyle/>
          <a:p>
            <a:r>
              <a:rPr lang="it-IT" sz="2400" dirty="0"/>
              <a:t>Capire come aiutare la natura</a:t>
            </a:r>
          </a:p>
          <a:p>
            <a:r>
              <a:rPr lang="it-IT" sz="2400" dirty="0"/>
              <a:t>Possibilità di fare «meglio della natura»</a:t>
            </a:r>
          </a:p>
          <a:p>
            <a:r>
              <a:rPr lang="it-IT" sz="2400" dirty="0"/>
              <a:t>Variabilità individuale nella «forza della natura»</a:t>
            </a:r>
          </a:p>
        </p:txBody>
      </p:sp>
    </p:spTree>
    <p:extLst>
      <p:ext uri="{BB962C8B-B14F-4D97-AF65-F5344CB8AC3E}">
        <p14:creationId xmlns:p14="http://schemas.microsoft.com/office/powerpoint/2010/main" val="2339728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6AEECA-7FF9-99E1-6334-AB70D66A822D}"/>
              </a:ext>
            </a:extLst>
          </p:cNvPr>
          <p:cNvSpPr txBox="1"/>
          <p:nvPr/>
        </p:nvSpPr>
        <p:spPr>
          <a:xfrm>
            <a:off x="133247" y="187823"/>
            <a:ext cx="11426333" cy="954107"/>
          </a:xfrm>
          <a:prstGeom prst="rect">
            <a:avLst/>
          </a:prstGeom>
          <a:noFill/>
        </p:spPr>
        <p:txBody>
          <a:bodyPr wrap="square">
            <a:spAutoFit/>
          </a:bodyPr>
          <a:lstStyle/>
          <a:p>
            <a:r>
              <a:rPr lang="it-IT" sz="2800" dirty="0"/>
              <a:t>1) Non siamo disposti ad accettare la natura umana come ha accompagnato la nostra evoluzione</a:t>
            </a:r>
          </a:p>
        </p:txBody>
      </p:sp>
      <p:pic>
        <p:nvPicPr>
          <p:cNvPr id="6" name="Picture 5">
            <a:extLst>
              <a:ext uri="{FF2B5EF4-FFF2-40B4-BE49-F238E27FC236}">
                <a16:creationId xmlns:a16="http://schemas.microsoft.com/office/drawing/2014/main" id="{8667D7B9-AFB3-A10D-9CB2-19F1DBC73ADB}"/>
              </a:ext>
            </a:extLst>
          </p:cNvPr>
          <p:cNvPicPr>
            <a:picLocks noChangeAspect="1"/>
          </p:cNvPicPr>
          <p:nvPr/>
        </p:nvPicPr>
        <p:blipFill>
          <a:blip r:embed="rId2"/>
          <a:stretch>
            <a:fillRect/>
          </a:stretch>
        </p:blipFill>
        <p:spPr>
          <a:xfrm>
            <a:off x="1292483" y="1351788"/>
            <a:ext cx="9107860" cy="5062714"/>
          </a:xfrm>
          <a:prstGeom prst="rect">
            <a:avLst/>
          </a:prstGeom>
        </p:spPr>
      </p:pic>
    </p:spTree>
    <p:extLst>
      <p:ext uri="{BB962C8B-B14F-4D97-AF65-F5344CB8AC3E}">
        <p14:creationId xmlns:p14="http://schemas.microsoft.com/office/powerpoint/2010/main" val="541941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FC8179B-8C76-4D36-9CE9-846DB0E5FD21}"/>
              </a:ext>
            </a:extLst>
          </p:cNvPr>
          <p:cNvSpPr txBox="1"/>
          <p:nvPr/>
        </p:nvSpPr>
        <p:spPr>
          <a:xfrm>
            <a:off x="1121735" y="1795402"/>
            <a:ext cx="2807828" cy="2246769"/>
          </a:xfrm>
          <a:prstGeom prst="rect">
            <a:avLst/>
          </a:prstGeom>
          <a:noFill/>
        </p:spPr>
        <p:txBody>
          <a:bodyPr wrap="square" rtlCol="0">
            <a:spAutoFit/>
          </a:bodyPr>
          <a:lstStyle/>
          <a:p>
            <a:r>
              <a:rPr lang="it-IT" sz="2800" b="1" dirty="0">
                <a:solidFill>
                  <a:srgbClr val="C00000"/>
                </a:solidFill>
              </a:rPr>
              <a:t>8-10 figli per famiglia</a:t>
            </a:r>
          </a:p>
          <a:p>
            <a:endParaRPr lang="it-IT" sz="2800" b="1" dirty="0">
              <a:solidFill>
                <a:srgbClr val="C00000"/>
              </a:solidFill>
            </a:endParaRPr>
          </a:p>
          <a:p>
            <a:r>
              <a:rPr lang="it-IT" sz="2800" b="1" dirty="0">
                <a:solidFill>
                  <a:srgbClr val="C00000"/>
                </a:solidFill>
              </a:rPr>
              <a:t>Mortalità infantile 40 - 50%</a:t>
            </a:r>
          </a:p>
        </p:txBody>
      </p:sp>
      <p:pic>
        <p:nvPicPr>
          <p:cNvPr id="5" name="Picture 4">
            <a:extLst>
              <a:ext uri="{FF2B5EF4-FFF2-40B4-BE49-F238E27FC236}">
                <a16:creationId xmlns:a16="http://schemas.microsoft.com/office/drawing/2014/main" id="{6C9553B1-3CC7-C76C-F84B-C29E69C47F77}"/>
              </a:ext>
            </a:extLst>
          </p:cNvPr>
          <p:cNvPicPr>
            <a:picLocks noChangeAspect="1"/>
          </p:cNvPicPr>
          <p:nvPr/>
        </p:nvPicPr>
        <p:blipFill>
          <a:blip r:embed="rId2"/>
          <a:stretch>
            <a:fillRect/>
          </a:stretch>
        </p:blipFill>
        <p:spPr>
          <a:xfrm>
            <a:off x="4289722" y="327773"/>
            <a:ext cx="5311477" cy="6066938"/>
          </a:xfrm>
          <a:prstGeom prst="rect">
            <a:avLst/>
          </a:prstGeom>
        </p:spPr>
      </p:pic>
    </p:spTree>
    <p:extLst>
      <p:ext uri="{BB962C8B-B14F-4D97-AF65-F5344CB8AC3E}">
        <p14:creationId xmlns:p14="http://schemas.microsoft.com/office/powerpoint/2010/main" val="19482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D8FCF-5630-F9E5-DA76-83C9F329C197}"/>
              </a:ext>
            </a:extLst>
          </p:cNvPr>
          <p:cNvPicPr>
            <a:picLocks noChangeAspect="1"/>
          </p:cNvPicPr>
          <p:nvPr/>
        </p:nvPicPr>
        <p:blipFill>
          <a:blip r:embed="rId3"/>
          <a:stretch>
            <a:fillRect/>
          </a:stretch>
        </p:blipFill>
        <p:spPr>
          <a:xfrm>
            <a:off x="1187998" y="402022"/>
            <a:ext cx="9816003" cy="6199580"/>
          </a:xfrm>
          <a:prstGeom prst="rect">
            <a:avLst/>
          </a:prstGeom>
        </p:spPr>
      </p:pic>
    </p:spTree>
    <p:extLst>
      <p:ext uri="{BB962C8B-B14F-4D97-AF65-F5344CB8AC3E}">
        <p14:creationId xmlns:p14="http://schemas.microsoft.com/office/powerpoint/2010/main" val="2151111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553C9-AA95-DED6-A5C2-331E915895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107" y="145411"/>
            <a:ext cx="7321672" cy="223628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23A3C16-654C-44E8-E8FE-48DCC9A54C5A}"/>
              </a:ext>
            </a:extLst>
          </p:cNvPr>
          <p:cNvSpPr txBox="1"/>
          <p:nvPr/>
        </p:nvSpPr>
        <p:spPr>
          <a:xfrm>
            <a:off x="271107" y="2651760"/>
            <a:ext cx="11740190" cy="3785652"/>
          </a:xfrm>
          <a:prstGeom prst="rect">
            <a:avLst/>
          </a:prstGeom>
          <a:noFill/>
        </p:spPr>
        <p:txBody>
          <a:bodyPr wrap="square" rtlCol="0">
            <a:spAutoFit/>
          </a:bodyPr>
          <a:lstStyle/>
          <a:p>
            <a:r>
              <a:rPr lang="en-US" sz="2400" b="1" dirty="0"/>
              <a:t>The association of inflammation with modern human diseases (e.g. obesity, cardiovascular disease, type 2 diabetes mellitus, cancer) remains an unsolved mystery of current biology and medicine. Inflammation is a protective response to noxious stimuli that unavoidably occurs at a cost to normal tissue function. </a:t>
            </a:r>
            <a:r>
              <a:rPr lang="en-US" sz="2400" b="1" dirty="0">
                <a:highlight>
                  <a:srgbClr val="FFFF00"/>
                </a:highlight>
              </a:rPr>
              <a:t>This fundamental tradeoff between the cost and benefit of the inflammatory response has been optimized over evolutionary time for specific environmental conditions. Rapid change of the human environment due to niche construction outpaces genetic adaptation through natural selection, leading increasingly to a mismatch between the modern environment and selected traits. </a:t>
            </a:r>
            <a:r>
              <a:rPr lang="en-US" sz="2400" b="1" dirty="0"/>
              <a:t>Consequently, multiple tradeoffs that affect human physiology are not optimized to the modern environment, leading to increased disease susceptibility</a:t>
            </a:r>
            <a:endParaRPr lang="it-IT" sz="2400" b="1" dirty="0"/>
          </a:p>
        </p:txBody>
      </p:sp>
    </p:spTree>
    <p:extLst>
      <p:ext uri="{BB962C8B-B14F-4D97-AF65-F5344CB8AC3E}">
        <p14:creationId xmlns:p14="http://schemas.microsoft.com/office/powerpoint/2010/main" val="1301697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347C-5940-C66B-C2EA-B5370AC22B99}"/>
              </a:ext>
            </a:extLst>
          </p:cNvPr>
          <p:cNvPicPr>
            <a:picLocks noChangeAspect="1"/>
          </p:cNvPicPr>
          <p:nvPr/>
        </p:nvPicPr>
        <p:blipFill>
          <a:blip r:embed="rId2"/>
          <a:stretch>
            <a:fillRect/>
          </a:stretch>
        </p:blipFill>
        <p:spPr>
          <a:xfrm>
            <a:off x="364483" y="287567"/>
            <a:ext cx="9037674" cy="5972950"/>
          </a:xfrm>
          <a:prstGeom prst="rect">
            <a:avLst/>
          </a:prstGeom>
        </p:spPr>
      </p:pic>
      <p:sp>
        <p:nvSpPr>
          <p:cNvPr id="5" name="TextBox 4">
            <a:extLst>
              <a:ext uri="{FF2B5EF4-FFF2-40B4-BE49-F238E27FC236}">
                <a16:creationId xmlns:a16="http://schemas.microsoft.com/office/drawing/2014/main" id="{D7762450-F41D-2557-2B40-E7536C05836B}"/>
              </a:ext>
            </a:extLst>
          </p:cNvPr>
          <p:cNvSpPr txBox="1"/>
          <p:nvPr/>
        </p:nvSpPr>
        <p:spPr>
          <a:xfrm>
            <a:off x="10101943" y="6415106"/>
            <a:ext cx="2203269" cy="369332"/>
          </a:xfrm>
          <a:prstGeom prst="rect">
            <a:avLst/>
          </a:prstGeom>
          <a:noFill/>
        </p:spPr>
        <p:txBody>
          <a:bodyPr wrap="square">
            <a:spAutoFit/>
          </a:bodyPr>
          <a:lstStyle/>
          <a:p>
            <a:r>
              <a:rPr lang="en-US" dirty="0">
                <a:hlinkClick r:id="rId3"/>
              </a:rPr>
              <a:t>nihms400659.pdf</a:t>
            </a:r>
            <a:endParaRPr lang="it-IT" dirty="0"/>
          </a:p>
        </p:txBody>
      </p:sp>
      <p:sp>
        <p:nvSpPr>
          <p:cNvPr id="2" name="TextBox 1">
            <a:extLst>
              <a:ext uri="{FF2B5EF4-FFF2-40B4-BE49-F238E27FC236}">
                <a16:creationId xmlns:a16="http://schemas.microsoft.com/office/drawing/2014/main" id="{1F63AA03-FC3E-00C8-516F-A1E8C056ED04}"/>
              </a:ext>
            </a:extLst>
          </p:cNvPr>
          <p:cNvSpPr txBox="1"/>
          <p:nvPr/>
        </p:nvSpPr>
        <p:spPr>
          <a:xfrm>
            <a:off x="9664767" y="1193122"/>
            <a:ext cx="2391132" cy="1384995"/>
          </a:xfrm>
          <a:prstGeom prst="rect">
            <a:avLst/>
          </a:prstGeom>
          <a:noFill/>
        </p:spPr>
        <p:txBody>
          <a:bodyPr wrap="square" rtlCol="0">
            <a:spAutoFit/>
          </a:bodyPr>
          <a:lstStyle/>
          <a:p>
            <a:r>
              <a:rPr lang="it-IT" sz="2800" b="1" dirty="0"/>
              <a:t>Malattie infiammatorie, allergiche</a:t>
            </a:r>
          </a:p>
        </p:txBody>
      </p:sp>
      <p:sp>
        <p:nvSpPr>
          <p:cNvPr id="4" name="TextBox 3">
            <a:extLst>
              <a:ext uri="{FF2B5EF4-FFF2-40B4-BE49-F238E27FC236}">
                <a16:creationId xmlns:a16="http://schemas.microsoft.com/office/drawing/2014/main" id="{EBF6D8FD-2227-D63E-64F0-7C1B707B9724}"/>
              </a:ext>
            </a:extLst>
          </p:cNvPr>
          <p:cNvSpPr txBox="1"/>
          <p:nvPr/>
        </p:nvSpPr>
        <p:spPr>
          <a:xfrm>
            <a:off x="9707285" y="2762646"/>
            <a:ext cx="2268886" cy="954107"/>
          </a:xfrm>
          <a:prstGeom prst="rect">
            <a:avLst/>
          </a:prstGeom>
          <a:noFill/>
        </p:spPr>
        <p:txBody>
          <a:bodyPr wrap="square" rtlCol="0">
            <a:spAutoFit/>
          </a:bodyPr>
          <a:lstStyle/>
          <a:p>
            <a:r>
              <a:rPr lang="it-IT" sz="2800" b="1" dirty="0"/>
              <a:t>Obesità, s. metabolica</a:t>
            </a:r>
          </a:p>
        </p:txBody>
      </p:sp>
      <p:sp>
        <p:nvSpPr>
          <p:cNvPr id="6" name="TextBox 5">
            <a:extLst>
              <a:ext uri="{FF2B5EF4-FFF2-40B4-BE49-F238E27FC236}">
                <a16:creationId xmlns:a16="http://schemas.microsoft.com/office/drawing/2014/main" id="{4327BA6A-24B2-1669-0F33-3044408B06E9}"/>
              </a:ext>
            </a:extLst>
          </p:cNvPr>
          <p:cNvSpPr txBox="1"/>
          <p:nvPr/>
        </p:nvSpPr>
        <p:spPr>
          <a:xfrm>
            <a:off x="9725890" y="5050910"/>
            <a:ext cx="2268886" cy="523220"/>
          </a:xfrm>
          <a:prstGeom prst="rect">
            <a:avLst/>
          </a:prstGeom>
          <a:noFill/>
        </p:spPr>
        <p:txBody>
          <a:bodyPr wrap="square" rtlCol="0">
            <a:spAutoFit/>
          </a:bodyPr>
          <a:lstStyle/>
          <a:p>
            <a:r>
              <a:rPr lang="it-IT" sz="2800" b="1" dirty="0"/>
              <a:t>Ansia</a:t>
            </a:r>
          </a:p>
        </p:txBody>
      </p:sp>
      <p:sp>
        <p:nvSpPr>
          <p:cNvPr id="7" name="TextBox 6">
            <a:extLst>
              <a:ext uri="{FF2B5EF4-FFF2-40B4-BE49-F238E27FC236}">
                <a16:creationId xmlns:a16="http://schemas.microsoft.com/office/drawing/2014/main" id="{A38AD74F-70F1-64E8-DA3B-E2F7AE7FCD80}"/>
              </a:ext>
            </a:extLst>
          </p:cNvPr>
          <p:cNvSpPr txBox="1"/>
          <p:nvPr/>
        </p:nvSpPr>
        <p:spPr>
          <a:xfrm>
            <a:off x="9664767" y="279754"/>
            <a:ext cx="2267881" cy="830997"/>
          </a:xfrm>
          <a:prstGeom prst="rect">
            <a:avLst/>
          </a:prstGeom>
          <a:noFill/>
        </p:spPr>
        <p:txBody>
          <a:bodyPr wrap="square" rtlCol="0">
            <a:spAutoFit/>
          </a:bodyPr>
          <a:lstStyle/>
          <a:p>
            <a:r>
              <a:rPr lang="it-IT" sz="2400" b="1" dirty="0"/>
              <a:t>RICADUTE SVANTAGGIOSE</a:t>
            </a:r>
          </a:p>
        </p:txBody>
      </p:sp>
    </p:spTree>
    <p:extLst>
      <p:ext uri="{BB962C8B-B14F-4D97-AF65-F5344CB8AC3E}">
        <p14:creationId xmlns:p14="http://schemas.microsoft.com/office/powerpoint/2010/main" val="59562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E6F67-8B2E-5A8B-43DB-14D055A9F708}"/>
              </a:ext>
            </a:extLst>
          </p:cNvPr>
          <p:cNvSpPr txBox="1"/>
          <p:nvPr/>
        </p:nvSpPr>
        <p:spPr>
          <a:xfrm>
            <a:off x="175519" y="183953"/>
            <a:ext cx="11745910" cy="523220"/>
          </a:xfrm>
          <a:prstGeom prst="rect">
            <a:avLst/>
          </a:prstGeom>
          <a:noFill/>
        </p:spPr>
        <p:txBody>
          <a:bodyPr wrap="square" rtlCol="0">
            <a:spAutoFit/>
          </a:bodyPr>
          <a:lstStyle/>
          <a:p>
            <a:r>
              <a:rPr lang="it-IT" sz="2800" dirty="0"/>
              <a:t>2) Abbiamo strumenti per aiutare la «vis </a:t>
            </a:r>
            <a:r>
              <a:rPr lang="it-IT" sz="2800" dirty="0" err="1"/>
              <a:t>sanatrix</a:t>
            </a:r>
            <a:r>
              <a:rPr lang="it-IT" sz="2800" dirty="0"/>
              <a:t> </a:t>
            </a:r>
            <a:r>
              <a:rPr lang="it-IT" sz="2800" dirty="0" err="1"/>
              <a:t>naturae</a:t>
            </a:r>
            <a:r>
              <a:rPr lang="it-IT" sz="2800" dirty="0"/>
              <a:t>» a farci guarire meglio</a:t>
            </a:r>
          </a:p>
        </p:txBody>
      </p:sp>
      <p:sp>
        <p:nvSpPr>
          <p:cNvPr id="3" name="Rectangle 2">
            <a:extLst>
              <a:ext uri="{FF2B5EF4-FFF2-40B4-BE49-F238E27FC236}">
                <a16:creationId xmlns:a16="http://schemas.microsoft.com/office/drawing/2014/main" id="{4A23E17A-1716-FD7B-8D1C-9BEC308E1529}"/>
              </a:ext>
            </a:extLst>
          </p:cNvPr>
          <p:cNvSpPr/>
          <p:nvPr/>
        </p:nvSpPr>
        <p:spPr>
          <a:xfrm>
            <a:off x="1228727" y="2167944"/>
            <a:ext cx="4807171" cy="28977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3">
            <a:extLst>
              <a:ext uri="{FF2B5EF4-FFF2-40B4-BE49-F238E27FC236}">
                <a16:creationId xmlns:a16="http://schemas.microsoft.com/office/drawing/2014/main" id="{DCCBFBAB-7D73-8EE8-1DEF-EE7C6E692220}"/>
              </a:ext>
            </a:extLst>
          </p:cNvPr>
          <p:cNvSpPr>
            <a:spLocks/>
          </p:cNvSpPr>
          <p:nvPr/>
        </p:nvSpPr>
        <p:spPr bwMode="auto">
          <a:xfrm>
            <a:off x="1247777" y="2454277"/>
            <a:ext cx="4746625" cy="2555875"/>
          </a:xfrm>
          <a:custGeom>
            <a:avLst/>
            <a:gdLst>
              <a:gd name="T0" fmla="*/ 0 w 2990"/>
              <a:gd name="T1" fmla="*/ 0 h 1610"/>
              <a:gd name="T2" fmla="*/ 381 w 2990"/>
              <a:gd name="T3" fmla="*/ 373 h 1610"/>
              <a:gd name="T4" fmla="*/ 822 w 2990"/>
              <a:gd name="T5" fmla="*/ 585 h 1610"/>
              <a:gd name="T6" fmla="*/ 1296 w 2990"/>
              <a:gd name="T7" fmla="*/ 839 h 1610"/>
              <a:gd name="T8" fmla="*/ 1804 w 2990"/>
              <a:gd name="T9" fmla="*/ 1034 h 1610"/>
              <a:gd name="T10" fmla="*/ 2253 w 2990"/>
              <a:gd name="T11" fmla="*/ 1296 h 1610"/>
              <a:gd name="T12" fmla="*/ 2643 w 2990"/>
              <a:gd name="T13" fmla="*/ 1508 h 1610"/>
              <a:gd name="T14" fmla="*/ 2990 w 2990"/>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0" h="1610">
                <a:moveTo>
                  <a:pt x="0" y="0"/>
                </a:moveTo>
                <a:cubicBezTo>
                  <a:pt x="42" y="119"/>
                  <a:pt x="241" y="274"/>
                  <a:pt x="381" y="373"/>
                </a:cubicBezTo>
                <a:cubicBezTo>
                  <a:pt x="528" y="461"/>
                  <a:pt x="678" y="521"/>
                  <a:pt x="822" y="585"/>
                </a:cubicBezTo>
                <a:cubicBezTo>
                  <a:pt x="966" y="649"/>
                  <a:pt x="1132" y="753"/>
                  <a:pt x="1296" y="839"/>
                </a:cubicBezTo>
                <a:cubicBezTo>
                  <a:pt x="1460" y="925"/>
                  <a:pt x="1646" y="948"/>
                  <a:pt x="1804" y="1034"/>
                </a:cubicBezTo>
                <a:cubicBezTo>
                  <a:pt x="1962" y="1120"/>
                  <a:pt x="2118" y="1224"/>
                  <a:pt x="2253" y="1296"/>
                </a:cubicBezTo>
                <a:cubicBezTo>
                  <a:pt x="2388" y="1368"/>
                  <a:pt x="2522" y="1443"/>
                  <a:pt x="2643" y="1508"/>
                </a:cubicBezTo>
                <a:cubicBezTo>
                  <a:pt x="2764" y="1573"/>
                  <a:pt x="2915" y="1568"/>
                  <a:pt x="2990" y="1610"/>
                </a:cubicBez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 name="Line 9">
            <a:extLst>
              <a:ext uri="{FF2B5EF4-FFF2-40B4-BE49-F238E27FC236}">
                <a16:creationId xmlns:a16="http://schemas.microsoft.com/office/drawing/2014/main" id="{03F00E3A-C1AF-EE3A-3F8B-983ACCEB815A}"/>
              </a:ext>
            </a:extLst>
          </p:cNvPr>
          <p:cNvSpPr>
            <a:spLocks noChangeShapeType="1"/>
          </p:cNvSpPr>
          <p:nvPr/>
        </p:nvSpPr>
        <p:spPr bwMode="auto">
          <a:xfrm>
            <a:off x="1816101" y="5065713"/>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 name="Line 10">
            <a:extLst>
              <a:ext uri="{FF2B5EF4-FFF2-40B4-BE49-F238E27FC236}">
                <a16:creationId xmlns:a16="http://schemas.microsoft.com/office/drawing/2014/main" id="{8AE256B7-9D32-E87F-76DC-BE227120B815}"/>
              </a:ext>
            </a:extLst>
          </p:cNvPr>
          <p:cNvSpPr>
            <a:spLocks noChangeShapeType="1"/>
          </p:cNvSpPr>
          <p:nvPr/>
        </p:nvSpPr>
        <p:spPr bwMode="auto">
          <a:xfrm>
            <a:off x="2165351"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 name="Line 11">
            <a:extLst>
              <a:ext uri="{FF2B5EF4-FFF2-40B4-BE49-F238E27FC236}">
                <a16:creationId xmlns:a16="http://schemas.microsoft.com/office/drawing/2014/main" id="{D2B0EA94-10FD-AE65-6E2A-29A5EC6D8208}"/>
              </a:ext>
            </a:extLst>
          </p:cNvPr>
          <p:cNvSpPr>
            <a:spLocks noChangeShapeType="1"/>
          </p:cNvSpPr>
          <p:nvPr/>
        </p:nvSpPr>
        <p:spPr bwMode="auto">
          <a:xfrm>
            <a:off x="251301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12">
            <a:extLst>
              <a:ext uri="{FF2B5EF4-FFF2-40B4-BE49-F238E27FC236}">
                <a16:creationId xmlns:a16="http://schemas.microsoft.com/office/drawing/2014/main" id="{5CFED24E-531F-703C-43F8-C192A09945C2}"/>
              </a:ext>
            </a:extLst>
          </p:cNvPr>
          <p:cNvSpPr>
            <a:spLocks noChangeShapeType="1"/>
          </p:cNvSpPr>
          <p:nvPr/>
        </p:nvSpPr>
        <p:spPr bwMode="auto">
          <a:xfrm>
            <a:off x="286226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Line 13">
            <a:extLst>
              <a:ext uri="{FF2B5EF4-FFF2-40B4-BE49-F238E27FC236}">
                <a16:creationId xmlns:a16="http://schemas.microsoft.com/office/drawing/2014/main" id="{DFB7C6C9-FDAF-CA73-C540-E47827041D25}"/>
              </a:ext>
            </a:extLst>
          </p:cNvPr>
          <p:cNvSpPr>
            <a:spLocks noChangeShapeType="1"/>
          </p:cNvSpPr>
          <p:nvPr/>
        </p:nvSpPr>
        <p:spPr bwMode="auto">
          <a:xfrm>
            <a:off x="321151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 name="Line 14">
            <a:extLst>
              <a:ext uri="{FF2B5EF4-FFF2-40B4-BE49-F238E27FC236}">
                <a16:creationId xmlns:a16="http://schemas.microsoft.com/office/drawing/2014/main" id="{11A583F2-4A21-FC96-EF8F-98F10B461B3A}"/>
              </a:ext>
            </a:extLst>
          </p:cNvPr>
          <p:cNvSpPr>
            <a:spLocks noChangeShapeType="1"/>
          </p:cNvSpPr>
          <p:nvPr/>
        </p:nvSpPr>
        <p:spPr bwMode="auto">
          <a:xfrm>
            <a:off x="356076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 name="Line 15">
            <a:extLst>
              <a:ext uri="{FF2B5EF4-FFF2-40B4-BE49-F238E27FC236}">
                <a16:creationId xmlns:a16="http://schemas.microsoft.com/office/drawing/2014/main" id="{EBEA9031-26D0-9D3D-E18B-BE8AEDFFB549}"/>
              </a:ext>
            </a:extLst>
          </p:cNvPr>
          <p:cNvSpPr>
            <a:spLocks noChangeShapeType="1"/>
          </p:cNvSpPr>
          <p:nvPr/>
        </p:nvSpPr>
        <p:spPr bwMode="auto">
          <a:xfrm>
            <a:off x="390842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 name="Line 16">
            <a:extLst>
              <a:ext uri="{FF2B5EF4-FFF2-40B4-BE49-F238E27FC236}">
                <a16:creationId xmlns:a16="http://schemas.microsoft.com/office/drawing/2014/main" id="{AA7D1B71-9220-6C76-3924-E14DCDDA6724}"/>
              </a:ext>
            </a:extLst>
          </p:cNvPr>
          <p:cNvSpPr>
            <a:spLocks noChangeShapeType="1"/>
          </p:cNvSpPr>
          <p:nvPr/>
        </p:nvSpPr>
        <p:spPr bwMode="auto">
          <a:xfrm>
            <a:off x="425767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Line 17">
            <a:extLst>
              <a:ext uri="{FF2B5EF4-FFF2-40B4-BE49-F238E27FC236}">
                <a16:creationId xmlns:a16="http://schemas.microsoft.com/office/drawing/2014/main" id="{DBC15984-95AB-8569-B736-009F4FD45182}"/>
              </a:ext>
            </a:extLst>
          </p:cNvPr>
          <p:cNvSpPr>
            <a:spLocks noChangeShapeType="1"/>
          </p:cNvSpPr>
          <p:nvPr/>
        </p:nvSpPr>
        <p:spPr bwMode="auto">
          <a:xfrm>
            <a:off x="460692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 name="Line 18">
            <a:extLst>
              <a:ext uri="{FF2B5EF4-FFF2-40B4-BE49-F238E27FC236}">
                <a16:creationId xmlns:a16="http://schemas.microsoft.com/office/drawing/2014/main" id="{76E50E5C-C089-82FB-4CC8-955BFC77A3F4}"/>
              </a:ext>
            </a:extLst>
          </p:cNvPr>
          <p:cNvSpPr>
            <a:spLocks noChangeShapeType="1"/>
          </p:cNvSpPr>
          <p:nvPr/>
        </p:nvSpPr>
        <p:spPr bwMode="auto">
          <a:xfrm>
            <a:off x="495617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 name="Line 19">
            <a:extLst>
              <a:ext uri="{FF2B5EF4-FFF2-40B4-BE49-F238E27FC236}">
                <a16:creationId xmlns:a16="http://schemas.microsoft.com/office/drawing/2014/main" id="{33DCE582-3B38-E509-AE49-25D3470B10CE}"/>
              </a:ext>
            </a:extLst>
          </p:cNvPr>
          <p:cNvSpPr>
            <a:spLocks noChangeShapeType="1"/>
          </p:cNvSpPr>
          <p:nvPr/>
        </p:nvSpPr>
        <p:spPr bwMode="auto">
          <a:xfrm>
            <a:off x="530383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 name="Line 20">
            <a:extLst>
              <a:ext uri="{FF2B5EF4-FFF2-40B4-BE49-F238E27FC236}">
                <a16:creationId xmlns:a16="http://schemas.microsoft.com/office/drawing/2014/main" id="{FA16F0A9-9160-B1E3-09B6-076817A18C26}"/>
              </a:ext>
            </a:extLst>
          </p:cNvPr>
          <p:cNvSpPr>
            <a:spLocks noChangeShapeType="1"/>
          </p:cNvSpPr>
          <p:nvPr/>
        </p:nvSpPr>
        <p:spPr bwMode="auto">
          <a:xfrm>
            <a:off x="565308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21">
            <a:extLst>
              <a:ext uri="{FF2B5EF4-FFF2-40B4-BE49-F238E27FC236}">
                <a16:creationId xmlns:a16="http://schemas.microsoft.com/office/drawing/2014/main" id="{AB38DBCC-AAF7-7050-71C4-CA9A0F08E3DC}"/>
              </a:ext>
            </a:extLst>
          </p:cNvPr>
          <p:cNvSpPr>
            <a:spLocks noChangeShapeType="1"/>
          </p:cNvSpPr>
          <p:nvPr/>
        </p:nvSpPr>
        <p:spPr bwMode="auto">
          <a:xfrm>
            <a:off x="600233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Text Box 22">
            <a:extLst>
              <a:ext uri="{FF2B5EF4-FFF2-40B4-BE49-F238E27FC236}">
                <a16:creationId xmlns:a16="http://schemas.microsoft.com/office/drawing/2014/main" id="{EF6981CE-E2FF-2DEB-A346-97C686E086EB}"/>
              </a:ext>
            </a:extLst>
          </p:cNvPr>
          <p:cNvSpPr txBox="1">
            <a:spLocks noChangeArrowheads="1"/>
          </p:cNvSpPr>
          <p:nvPr/>
        </p:nvSpPr>
        <p:spPr bwMode="auto">
          <a:xfrm>
            <a:off x="1160039" y="5216929"/>
            <a:ext cx="47868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400" dirty="0"/>
              <a:t>1850         1870        1890         1910        1930        1950         1970</a:t>
            </a:r>
          </a:p>
        </p:txBody>
      </p:sp>
      <p:sp>
        <p:nvSpPr>
          <p:cNvPr id="19" name="Line 23">
            <a:extLst>
              <a:ext uri="{FF2B5EF4-FFF2-40B4-BE49-F238E27FC236}">
                <a16:creationId xmlns:a16="http://schemas.microsoft.com/office/drawing/2014/main" id="{FF8B8EC1-93E6-446F-729B-6497030118DA}"/>
              </a:ext>
            </a:extLst>
          </p:cNvPr>
          <p:cNvSpPr>
            <a:spLocks noChangeShapeType="1"/>
          </p:cNvSpPr>
          <p:nvPr/>
        </p:nvSpPr>
        <p:spPr bwMode="auto">
          <a:xfrm>
            <a:off x="2544763" y="2889252"/>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 name="Line 24">
            <a:extLst>
              <a:ext uri="{FF2B5EF4-FFF2-40B4-BE49-F238E27FC236}">
                <a16:creationId xmlns:a16="http://schemas.microsoft.com/office/drawing/2014/main" id="{67AA30AE-7D89-0023-6D35-D8A938EBDBB3}"/>
              </a:ext>
            </a:extLst>
          </p:cNvPr>
          <p:cNvSpPr>
            <a:spLocks noChangeShapeType="1"/>
          </p:cNvSpPr>
          <p:nvPr/>
        </p:nvSpPr>
        <p:spPr bwMode="auto">
          <a:xfrm>
            <a:off x="4705351" y="3536951"/>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1" name="Line 25">
            <a:extLst>
              <a:ext uri="{FF2B5EF4-FFF2-40B4-BE49-F238E27FC236}">
                <a16:creationId xmlns:a16="http://schemas.microsoft.com/office/drawing/2014/main" id="{69933324-4BA3-FF22-A932-968AC2324035}"/>
              </a:ext>
            </a:extLst>
          </p:cNvPr>
          <p:cNvSpPr>
            <a:spLocks noChangeShapeType="1"/>
          </p:cNvSpPr>
          <p:nvPr/>
        </p:nvSpPr>
        <p:spPr bwMode="auto">
          <a:xfrm>
            <a:off x="5137151" y="4186238"/>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 name="Text Box 26">
            <a:extLst>
              <a:ext uri="{FF2B5EF4-FFF2-40B4-BE49-F238E27FC236}">
                <a16:creationId xmlns:a16="http://schemas.microsoft.com/office/drawing/2014/main" id="{E7C8BAF1-5D91-F55A-2CF4-0F10A8CCBB66}"/>
              </a:ext>
            </a:extLst>
          </p:cNvPr>
          <p:cNvSpPr txBox="1">
            <a:spLocks noChangeArrowheads="1"/>
          </p:cNvSpPr>
          <p:nvPr/>
        </p:nvSpPr>
        <p:spPr bwMode="auto">
          <a:xfrm>
            <a:off x="1897064" y="2424114"/>
            <a:ext cx="1128129"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dirty="0"/>
              <a:t>Identificazione</a:t>
            </a:r>
          </a:p>
          <a:p>
            <a:r>
              <a:rPr lang="it-IT" altLang="en-US" sz="1200" b="1" dirty="0"/>
              <a:t>Bacillo TBC</a:t>
            </a:r>
          </a:p>
        </p:txBody>
      </p:sp>
      <p:sp>
        <p:nvSpPr>
          <p:cNvPr id="23" name="Text Box 27">
            <a:extLst>
              <a:ext uri="{FF2B5EF4-FFF2-40B4-BE49-F238E27FC236}">
                <a16:creationId xmlns:a16="http://schemas.microsoft.com/office/drawing/2014/main" id="{9E174024-E2ED-EABD-4D91-6CB573200D7E}"/>
              </a:ext>
            </a:extLst>
          </p:cNvPr>
          <p:cNvSpPr txBox="1">
            <a:spLocks noChangeArrowheads="1"/>
          </p:cNvSpPr>
          <p:nvPr/>
        </p:nvSpPr>
        <p:spPr bwMode="auto">
          <a:xfrm>
            <a:off x="3944939" y="3252789"/>
            <a:ext cx="1068819"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a:t>streptomicina</a:t>
            </a:r>
          </a:p>
        </p:txBody>
      </p:sp>
      <p:sp>
        <p:nvSpPr>
          <p:cNvPr id="24" name="Text Box 28">
            <a:extLst>
              <a:ext uri="{FF2B5EF4-FFF2-40B4-BE49-F238E27FC236}">
                <a16:creationId xmlns:a16="http://schemas.microsoft.com/office/drawing/2014/main" id="{DA82E4BD-B59A-A80A-4717-0DD35823016D}"/>
              </a:ext>
            </a:extLst>
          </p:cNvPr>
          <p:cNvSpPr txBox="1">
            <a:spLocks noChangeArrowheads="1"/>
          </p:cNvSpPr>
          <p:nvPr/>
        </p:nvSpPr>
        <p:spPr bwMode="auto">
          <a:xfrm>
            <a:off x="4994276" y="3719514"/>
            <a:ext cx="742704"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a:t>vaccino</a:t>
            </a:r>
          </a:p>
          <a:p>
            <a:r>
              <a:rPr lang="it-IT" altLang="en-US" sz="1200" b="1"/>
              <a:t>Anti-TBC</a:t>
            </a:r>
          </a:p>
        </p:txBody>
      </p:sp>
      <p:sp>
        <p:nvSpPr>
          <p:cNvPr id="25" name="TextBox 24">
            <a:extLst>
              <a:ext uri="{FF2B5EF4-FFF2-40B4-BE49-F238E27FC236}">
                <a16:creationId xmlns:a16="http://schemas.microsoft.com/office/drawing/2014/main" id="{89BA7893-9CF0-FD20-BA39-C4237E35756F}"/>
              </a:ext>
            </a:extLst>
          </p:cNvPr>
          <p:cNvSpPr txBox="1"/>
          <p:nvPr/>
        </p:nvSpPr>
        <p:spPr>
          <a:xfrm rot="16200000">
            <a:off x="63379" y="3395729"/>
            <a:ext cx="1719510" cy="369332"/>
          </a:xfrm>
          <a:prstGeom prst="rect">
            <a:avLst/>
          </a:prstGeom>
          <a:noFill/>
        </p:spPr>
        <p:txBody>
          <a:bodyPr wrap="none" rtlCol="0">
            <a:spAutoFit/>
          </a:bodyPr>
          <a:lstStyle/>
          <a:p>
            <a:r>
              <a:rPr lang="it-IT" dirty="0"/>
              <a:t>Mortalità per TB</a:t>
            </a:r>
          </a:p>
        </p:txBody>
      </p:sp>
      <p:sp>
        <p:nvSpPr>
          <p:cNvPr id="26" name="Text Box 4">
            <a:extLst>
              <a:ext uri="{FF2B5EF4-FFF2-40B4-BE49-F238E27FC236}">
                <a16:creationId xmlns:a16="http://schemas.microsoft.com/office/drawing/2014/main" id="{E442B51F-DB69-884E-36AA-52DB9D9FF763}"/>
              </a:ext>
            </a:extLst>
          </p:cNvPr>
          <p:cNvSpPr txBox="1">
            <a:spLocks noChangeArrowheads="1"/>
          </p:cNvSpPr>
          <p:nvPr/>
        </p:nvSpPr>
        <p:spPr bwMode="auto">
          <a:xfrm>
            <a:off x="7191375" y="1409036"/>
            <a:ext cx="4276724" cy="483209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square">
            <a:spAutoFit/>
          </a:bodyPr>
          <a:lstStyle/>
          <a:p>
            <a:r>
              <a:rPr lang="en-GB" altLang="en-US" sz="2800" b="1" dirty="0"/>
              <a:t>Thomas McKeown</a:t>
            </a:r>
            <a:r>
              <a:rPr lang="it-IT" altLang="en-US" sz="2800" b="1" dirty="0"/>
              <a:t> </a:t>
            </a:r>
          </a:p>
          <a:p>
            <a:endParaRPr lang="it-IT" altLang="en-US" sz="2800" b="1" dirty="0"/>
          </a:p>
          <a:p>
            <a:r>
              <a:rPr lang="it-IT" altLang="en-US" sz="2800" dirty="0"/>
              <a:t>la riduzione di mortalità da malattia osservata in questi tre secoli è solo in parte dovuta alla medicina:</a:t>
            </a:r>
          </a:p>
          <a:p>
            <a:r>
              <a:rPr lang="it-IT" altLang="en-US" sz="2800" dirty="0"/>
              <a:t>fattori nutrizionali, ambientali e comportamentali (diminuito incremento demografico) hanno maggiore ruolo </a:t>
            </a:r>
          </a:p>
        </p:txBody>
      </p:sp>
    </p:spTree>
    <p:extLst>
      <p:ext uri="{BB962C8B-B14F-4D97-AF65-F5344CB8AC3E}">
        <p14:creationId xmlns:p14="http://schemas.microsoft.com/office/powerpoint/2010/main" val="2035704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69882-0909-C9E7-313C-100D73B0118A}"/>
              </a:ext>
            </a:extLst>
          </p:cNvPr>
          <p:cNvSpPr txBox="1"/>
          <p:nvPr/>
        </p:nvSpPr>
        <p:spPr>
          <a:xfrm>
            <a:off x="348448" y="295584"/>
            <a:ext cx="6094520" cy="461665"/>
          </a:xfrm>
          <a:prstGeom prst="rect">
            <a:avLst/>
          </a:prstGeom>
          <a:noFill/>
        </p:spPr>
        <p:txBody>
          <a:bodyPr wrap="square">
            <a:spAutoFit/>
          </a:bodyPr>
          <a:lstStyle/>
          <a:p>
            <a:pPr>
              <a:buNone/>
            </a:pPr>
            <a:r>
              <a:rPr lang="it-IT" sz="2400" b="1" dirty="0">
                <a:solidFill>
                  <a:srgbClr val="0070C0"/>
                </a:solidFill>
              </a:rPr>
              <a:t>Il tuo corpo è sempre al lavoro</a:t>
            </a:r>
            <a:endParaRPr lang="it-IT" sz="2400" dirty="0">
              <a:solidFill>
                <a:srgbClr val="0070C0"/>
              </a:solidFill>
            </a:endParaRPr>
          </a:p>
        </p:txBody>
      </p:sp>
      <p:sp>
        <p:nvSpPr>
          <p:cNvPr id="5" name="TextBox 4">
            <a:extLst>
              <a:ext uri="{FF2B5EF4-FFF2-40B4-BE49-F238E27FC236}">
                <a16:creationId xmlns:a16="http://schemas.microsoft.com/office/drawing/2014/main" id="{C363DF20-9DA7-40D9-2454-76FD4A9812DD}"/>
              </a:ext>
            </a:extLst>
          </p:cNvPr>
          <p:cNvSpPr txBox="1"/>
          <p:nvPr/>
        </p:nvSpPr>
        <p:spPr>
          <a:xfrm>
            <a:off x="4831671" y="1224197"/>
            <a:ext cx="6094520" cy="1477328"/>
          </a:xfrm>
          <a:prstGeom prst="rect">
            <a:avLst/>
          </a:prstGeom>
          <a:noFill/>
        </p:spPr>
        <p:txBody>
          <a:bodyPr wrap="square">
            <a:spAutoFit/>
          </a:bodyPr>
          <a:lstStyle/>
          <a:p>
            <a:r>
              <a:rPr lang="it-IT" dirty="0"/>
              <a:t>Mentre dormi, il tuo cuore batte 70 volte al minuto, respiri 15 volte al minuto, la tua temperatura si mantiene a 37°C, le ferite si riparano, le proteine si rinnovano.</a:t>
            </a:r>
          </a:p>
          <a:p>
            <a:r>
              <a:rPr lang="it-IT" dirty="0"/>
              <a:t>Milioni di linfociti ogni minuto entrano ed escono dai linfonodi</a:t>
            </a:r>
          </a:p>
          <a:p>
            <a:r>
              <a:rPr lang="it-IT" dirty="0"/>
              <a:t>Il tuo midollo produce ogni ora più di 5 milioni di globuli rossi</a:t>
            </a:r>
          </a:p>
        </p:txBody>
      </p:sp>
      <p:sp>
        <p:nvSpPr>
          <p:cNvPr id="7" name="TextBox 6">
            <a:extLst>
              <a:ext uri="{FF2B5EF4-FFF2-40B4-BE49-F238E27FC236}">
                <a16:creationId xmlns:a16="http://schemas.microsoft.com/office/drawing/2014/main" id="{E958A1DA-D890-639A-D0A3-64D0AE383F3B}"/>
              </a:ext>
            </a:extLst>
          </p:cNvPr>
          <p:cNvSpPr txBox="1"/>
          <p:nvPr/>
        </p:nvSpPr>
        <p:spPr>
          <a:xfrm>
            <a:off x="4831671" y="3105834"/>
            <a:ext cx="6496236" cy="369332"/>
          </a:xfrm>
          <a:prstGeom prst="rect">
            <a:avLst/>
          </a:prstGeom>
          <a:noFill/>
        </p:spPr>
        <p:txBody>
          <a:bodyPr wrap="square">
            <a:spAutoFit/>
          </a:bodyPr>
          <a:lstStyle/>
          <a:p>
            <a:r>
              <a:rPr lang="it-IT" dirty="0"/>
              <a:t>Come fa il corpo a "sapere" cosa fare senza che tu debba pensarci?</a:t>
            </a:r>
          </a:p>
        </p:txBody>
      </p:sp>
      <p:pic>
        <p:nvPicPr>
          <p:cNvPr id="1026" name="Picture 2" descr="Uno studente che dorme profondamente, la lampada accesa sul comodino ed un libro aperto che gli è caduto addosso mentre si addormentava">
            <a:extLst>
              <a:ext uri="{FF2B5EF4-FFF2-40B4-BE49-F238E27FC236}">
                <a16:creationId xmlns:a16="http://schemas.microsoft.com/office/drawing/2014/main" id="{78EDBBA5-C1CF-4873-07C6-851652AB4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48" y="1315956"/>
            <a:ext cx="3857625"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44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363A-E917-BA3B-2E16-84F823E5D675}"/>
              </a:ext>
            </a:extLst>
          </p:cNvPr>
          <p:cNvSpPr txBox="1"/>
          <p:nvPr/>
        </p:nvSpPr>
        <p:spPr>
          <a:xfrm>
            <a:off x="369393" y="252974"/>
            <a:ext cx="9972618" cy="584775"/>
          </a:xfrm>
          <a:prstGeom prst="rect">
            <a:avLst/>
          </a:prstGeom>
          <a:noFill/>
        </p:spPr>
        <p:txBody>
          <a:bodyPr wrap="square">
            <a:spAutoFit/>
          </a:bodyPr>
          <a:lstStyle/>
          <a:p>
            <a:r>
              <a:rPr lang="it-IT" sz="3200" b="1" dirty="0">
                <a:solidFill>
                  <a:srgbClr val="0070C0"/>
                </a:solidFill>
              </a:rPr>
              <a:t>ADATTAMENTO cellulare</a:t>
            </a:r>
          </a:p>
        </p:txBody>
      </p:sp>
      <p:sp>
        <p:nvSpPr>
          <p:cNvPr id="3" name="TextBox 2">
            <a:extLst>
              <a:ext uri="{FF2B5EF4-FFF2-40B4-BE49-F238E27FC236}">
                <a16:creationId xmlns:a16="http://schemas.microsoft.com/office/drawing/2014/main" id="{BB80553A-1568-28C5-0BF4-6C092EEB53A9}"/>
              </a:ext>
            </a:extLst>
          </p:cNvPr>
          <p:cNvSpPr txBox="1"/>
          <p:nvPr/>
        </p:nvSpPr>
        <p:spPr>
          <a:xfrm>
            <a:off x="369393" y="1007307"/>
            <a:ext cx="11033713" cy="1200329"/>
          </a:xfrm>
          <a:prstGeom prst="rect">
            <a:avLst/>
          </a:prstGeom>
          <a:noFill/>
        </p:spPr>
        <p:txBody>
          <a:bodyPr wrap="square" rtlCol="0">
            <a:spAutoFit/>
          </a:bodyPr>
          <a:lstStyle/>
          <a:p>
            <a:r>
              <a:rPr lang="it-IT" sz="2400" dirty="0"/>
              <a:t>Capacità di rispondere a stimoli esterni in grado di turbare l’equilibrio fisiologico della cellula attraverso la modulazione di alcune funzioni cellulari in modo da condurre ad un nuovo equilibrio che comunque permetta di svolgere determinate funzioni cellulari.</a:t>
            </a:r>
          </a:p>
        </p:txBody>
      </p:sp>
      <p:sp>
        <p:nvSpPr>
          <p:cNvPr id="4" name="TextBox 3">
            <a:extLst>
              <a:ext uri="{FF2B5EF4-FFF2-40B4-BE49-F238E27FC236}">
                <a16:creationId xmlns:a16="http://schemas.microsoft.com/office/drawing/2014/main" id="{FC70DD76-EA38-A29B-03DF-6A9BBC8F0B16}"/>
              </a:ext>
            </a:extLst>
          </p:cNvPr>
          <p:cNvSpPr txBox="1"/>
          <p:nvPr/>
        </p:nvSpPr>
        <p:spPr>
          <a:xfrm>
            <a:off x="369393" y="3797224"/>
            <a:ext cx="10826104" cy="2308324"/>
          </a:xfrm>
          <a:prstGeom prst="rect">
            <a:avLst/>
          </a:prstGeom>
          <a:noFill/>
        </p:spPr>
        <p:txBody>
          <a:bodyPr wrap="square" rtlCol="0">
            <a:spAutoFit/>
          </a:bodyPr>
          <a:lstStyle/>
          <a:p>
            <a:r>
              <a:rPr lang="it-IT" sz="2400" b="1" dirty="0"/>
              <a:t>Adattamenti fisiologici</a:t>
            </a:r>
            <a:r>
              <a:rPr lang="it-IT" sz="2400" dirty="0"/>
              <a:t>: </a:t>
            </a:r>
          </a:p>
          <a:p>
            <a:r>
              <a:rPr lang="it-IT" sz="2400" dirty="0"/>
              <a:t>gravidanza, allenamento sportivo, eritrocitosi in alta quota, abbronzatura</a:t>
            </a:r>
          </a:p>
          <a:p>
            <a:endParaRPr lang="it-IT" sz="2400" b="1" dirty="0"/>
          </a:p>
          <a:p>
            <a:r>
              <a:rPr lang="it-IT" sz="2400" b="1" dirty="0"/>
              <a:t>Adattamenti patologici</a:t>
            </a:r>
            <a:r>
              <a:rPr lang="it-IT" sz="2400" dirty="0"/>
              <a:t>: </a:t>
            </a:r>
          </a:p>
          <a:p>
            <a:r>
              <a:rPr lang="it-IT" sz="2400" dirty="0"/>
              <a:t>distorsione, ustione solare</a:t>
            </a:r>
          </a:p>
          <a:p>
            <a:endParaRPr lang="it-IT" sz="2400" dirty="0"/>
          </a:p>
        </p:txBody>
      </p:sp>
      <p:sp>
        <p:nvSpPr>
          <p:cNvPr id="5" name="TextBox 4">
            <a:extLst>
              <a:ext uri="{FF2B5EF4-FFF2-40B4-BE49-F238E27FC236}">
                <a16:creationId xmlns:a16="http://schemas.microsoft.com/office/drawing/2014/main" id="{51F1BF6A-4A87-42E2-ECDC-D8A03A4C4613}"/>
              </a:ext>
            </a:extLst>
          </p:cNvPr>
          <p:cNvSpPr txBox="1"/>
          <p:nvPr/>
        </p:nvSpPr>
        <p:spPr>
          <a:xfrm>
            <a:off x="369393" y="2483027"/>
            <a:ext cx="10102408" cy="830997"/>
          </a:xfrm>
          <a:prstGeom prst="rect">
            <a:avLst/>
          </a:prstGeom>
          <a:noFill/>
        </p:spPr>
        <p:txBody>
          <a:bodyPr wrap="square" rtlCol="0">
            <a:spAutoFit/>
          </a:bodyPr>
          <a:lstStyle/>
          <a:p>
            <a:r>
              <a:rPr lang="it-IT" sz="2400" dirty="0"/>
              <a:t>Perturbazioni dell’omeostasi che conducono ad adattamento delle cellule e dei tessuti: fisiologiche o patologiche</a:t>
            </a:r>
          </a:p>
        </p:txBody>
      </p:sp>
    </p:spTree>
    <p:extLst>
      <p:ext uri="{BB962C8B-B14F-4D97-AF65-F5344CB8AC3E}">
        <p14:creationId xmlns:p14="http://schemas.microsoft.com/office/powerpoint/2010/main" val="159439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AFBF20DB-40AF-B7B9-57F7-64B67FD5B70F}"/>
              </a:ext>
            </a:extLst>
          </p:cNvPr>
          <p:cNvSpPr txBox="1">
            <a:spLocks noChangeArrowheads="1"/>
          </p:cNvSpPr>
          <p:nvPr/>
        </p:nvSpPr>
        <p:spPr bwMode="auto">
          <a:xfrm>
            <a:off x="369393" y="1287012"/>
            <a:ext cx="9180512"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50000"/>
              </a:spcBef>
              <a:buFont typeface="Wingdings" panose="05000000000000000000" pitchFamily="2" charset="2"/>
              <a:buChar char="v"/>
            </a:pPr>
            <a:r>
              <a:rPr lang="it-IT" altLang="it-IT" dirty="0">
                <a:latin typeface="+mn-lt"/>
              </a:rPr>
              <a:t> Controllo della pressione sanguigna</a:t>
            </a:r>
          </a:p>
          <a:p>
            <a:pPr marL="457200" indent="-457200" eaLnBrk="1" hangingPunct="1">
              <a:spcBef>
                <a:spcPct val="50000"/>
              </a:spcBef>
              <a:buFont typeface="Wingdings" panose="05000000000000000000" pitchFamily="2" charset="2"/>
              <a:buChar char="v"/>
            </a:pPr>
            <a:r>
              <a:rPr lang="it-IT" altLang="it-IT" dirty="0">
                <a:latin typeface="+mn-lt"/>
              </a:rPr>
              <a:t> Termoregolazione</a:t>
            </a:r>
          </a:p>
          <a:p>
            <a:pPr marL="457200" indent="-457200" eaLnBrk="1" hangingPunct="1">
              <a:spcBef>
                <a:spcPct val="50000"/>
              </a:spcBef>
              <a:buFont typeface="Wingdings" panose="05000000000000000000" pitchFamily="2" charset="2"/>
              <a:buChar char="v"/>
            </a:pPr>
            <a:r>
              <a:rPr lang="it-IT" altLang="it-IT" dirty="0">
                <a:latin typeface="+mn-lt"/>
              </a:rPr>
              <a:t> Controllo della glicemia</a:t>
            </a:r>
          </a:p>
          <a:p>
            <a:pPr marL="457200" indent="-457200" eaLnBrk="1" hangingPunct="1">
              <a:spcBef>
                <a:spcPct val="50000"/>
              </a:spcBef>
              <a:buFont typeface="Wingdings" panose="05000000000000000000" pitchFamily="2" charset="2"/>
              <a:buChar char="v"/>
            </a:pPr>
            <a:r>
              <a:rPr lang="it-IT" altLang="it-IT" dirty="0">
                <a:latin typeface="+mn-lt"/>
              </a:rPr>
              <a:t> Mantenimento dell’equilibrio elettrolitico</a:t>
            </a:r>
          </a:p>
          <a:p>
            <a:pPr marL="457200" indent="-457200" eaLnBrk="1" hangingPunct="1">
              <a:spcBef>
                <a:spcPct val="50000"/>
              </a:spcBef>
              <a:buFont typeface="Wingdings" panose="05000000000000000000" pitchFamily="2" charset="2"/>
              <a:buChar char="v"/>
            </a:pPr>
            <a:r>
              <a:rPr lang="it-IT" altLang="it-IT" dirty="0">
                <a:latin typeface="+mn-lt"/>
              </a:rPr>
              <a:t> Controllo dello stato di ossigenazione tessutale</a:t>
            </a:r>
          </a:p>
          <a:p>
            <a:pPr marL="457200" indent="-457200" eaLnBrk="1" hangingPunct="1">
              <a:spcBef>
                <a:spcPct val="50000"/>
              </a:spcBef>
              <a:buFont typeface="Wingdings" panose="05000000000000000000" pitchFamily="2" charset="2"/>
              <a:buChar char="v"/>
            </a:pPr>
            <a:r>
              <a:rPr lang="it-IT" altLang="it-IT" dirty="0">
                <a:latin typeface="+mn-lt"/>
              </a:rPr>
              <a:t> Attivazione della risposta immunitaria</a:t>
            </a:r>
          </a:p>
          <a:p>
            <a:pPr marL="457200" indent="-457200" eaLnBrk="1" hangingPunct="1">
              <a:spcBef>
                <a:spcPct val="50000"/>
              </a:spcBef>
              <a:buFont typeface="Wingdings" panose="05000000000000000000" pitchFamily="2" charset="2"/>
              <a:buChar char="v"/>
            </a:pPr>
            <a:r>
              <a:rPr lang="it-IT" altLang="it-IT" dirty="0">
                <a:latin typeface="+mn-lt"/>
              </a:rPr>
              <a:t> Controllo delle variazioni proliferative tissutali </a:t>
            </a:r>
          </a:p>
        </p:txBody>
      </p:sp>
      <p:sp>
        <p:nvSpPr>
          <p:cNvPr id="5" name="TextBox 4">
            <a:extLst>
              <a:ext uri="{FF2B5EF4-FFF2-40B4-BE49-F238E27FC236}">
                <a16:creationId xmlns:a16="http://schemas.microsoft.com/office/drawing/2014/main" id="{724A6989-1BE1-A4A7-A576-61CC694F2A34}"/>
              </a:ext>
            </a:extLst>
          </p:cNvPr>
          <p:cNvSpPr txBox="1"/>
          <p:nvPr/>
        </p:nvSpPr>
        <p:spPr>
          <a:xfrm>
            <a:off x="369393" y="252974"/>
            <a:ext cx="11453214" cy="584775"/>
          </a:xfrm>
          <a:prstGeom prst="rect">
            <a:avLst/>
          </a:prstGeom>
          <a:noFill/>
        </p:spPr>
        <p:txBody>
          <a:bodyPr wrap="square">
            <a:spAutoFit/>
          </a:bodyPr>
          <a:lstStyle/>
          <a:p>
            <a:r>
              <a:rPr lang="it-IT" sz="3200" b="1" dirty="0">
                <a:solidFill>
                  <a:srgbClr val="0070C0"/>
                </a:solidFill>
              </a:rPr>
              <a:t>MECCANISMI OMEOSTATICI suscettibili di adattamento patologico</a:t>
            </a:r>
          </a:p>
        </p:txBody>
      </p:sp>
    </p:spTree>
    <p:extLst>
      <p:ext uri="{BB962C8B-B14F-4D97-AF65-F5344CB8AC3E}">
        <p14:creationId xmlns:p14="http://schemas.microsoft.com/office/powerpoint/2010/main" val="4121276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81FCFA-38B8-481D-60A3-FCC705491DBF}"/>
              </a:ext>
            </a:extLst>
          </p:cNvPr>
          <p:cNvSpPr txBox="1"/>
          <p:nvPr/>
        </p:nvSpPr>
        <p:spPr>
          <a:xfrm>
            <a:off x="322446" y="216568"/>
            <a:ext cx="11391499" cy="954107"/>
          </a:xfrm>
          <a:prstGeom prst="rect">
            <a:avLst/>
          </a:prstGeom>
          <a:noFill/>
        </p:spPr>
        <p:txBody>
          <a:bodyPr wrap="square" rtlCol="0">
            <a:spAutoFit/>
          </a:bodyPr>
          <a:lstStyle/>
          <a:p>
            <a:r>
              <a:rPr lang="en-US" sz="2800" dirty="0" err="1"/>
              <a:t>Gli</a:t>
            </a:r>
            <a:r>
              <a:rPr lang="en-US" sz="2800" dirty="0"/>
              <a:t> </a:t>
            </a:r>
            <a:r>
              <a:rPr lang="en-US" sz="2800" dirty="0" err="1"/>
              <a:t>animali</a:t>
            </a:r>
            <a:r>
              <a:rPr lang="en-US" sz="2800" dirty="0"/>
              <a:t> </a:t>
            </a:r>
            <a:r>
              <a:rPr lang="en-US" sz="2800" dirty="0" err="1"/>
              <a:t>sono</a:t>
            </a:r>
            <a:r>
              <a:rPr lang="en-US" sz="2800" dirty="0"/>
              <a:t> </a:t>
            </a:r>
            <a:r>
              <a:rPr lang="en-US" sz="2800" dirty="0" err="1"/>
              <a:t>comunità</a:t>
            </a:r>
            <a:r>
              <a:rPr lang="en-US" sz="2800" dirty="0"/>
              <a:t> di cellule. </a:t>
            </a:r>
            <a:r>
              <a:rPr lang="en-US" sz="2800" dirty="0" err="1"/>
              <a:t>Gli</a:t>
            </a:r>
            <a:r>
              <a:rPr lang="en-US" sz="2800" dirty="0"/>
              <a:t> </a:t>
            </a:r>
            <a:r>
              <a:rPr lang="en-US" sz="2800" dirty="0" err="1"/>
              <a:t>adattamenti</a:t>
            </a:r>
            <a:r>
              <a:rPr lang="en-US" sz="2800" dirty="0"/>
              <a:t> </a:t>
            </a:r>
            <a:r>
              <a:rPr lang="en-US" sz="2800" dirty="0" err="1"/>
              <a:t>dell’individuo</a:t>
            </a:r>
            <a:r>
              <a:rPr lang="en-US" sz="2800" dirty="0"/>
              <a:t> </a:t>
            </a:r>
            <a:r>
              <a:rPr lang="en-US" sz="2800" dirty="0" err="1"/>
              <a:t>richiedono</a:t>
            </a:r>
            <a:r>
              <a:rPr lang="en-US" sz="2800" dirty="0"/>
              <a:t> </a:t>
            </a:r>
            <a:r>
              <a:rPr lang="en-US" sz="2800" dirty="0" err="1"/>
              <a:t>molteplici</a:t>
            </a:r>
            <a:r>
              <a:rPr lang="en-US" sz="2800" dirty="0"/>
              <a:t> </a:t>
            </a:r>
            <a:r>
              <a:rPr lang="en-US" sz="2800" dirty="0" err="1"/>
              <a:t>adattamenti</a:t>
            </a:r>
            <a:r>
              <a:rPr lang="en-US" sz="2800" dirty="0"/>
              <a:t> </a:t>
            </a:r>
            <a:r>
              <a:rPr lang="en-US" sz="2800" dirty="0" err="1"/>
              <a:t>dei</a:t>
            </a:r>
            <a:r>
              <a:rPr lang="en-US" sz="2800" dirty="0"/>
              <a:t> </a:t>
            </a:r>
            <a:r>
              <a:rPr lang="en-US" sz="2800" dirty="0" err="1"/>
              <a:t>sistemi</a:t>
            </a:r>
            <a:r>
              <a:rPr lang="en-US" sz="2800" dirty="0"/>
              <a:t> e </a:t>
            </a:r>
            <a:r>
              <a:rPr lang="en-US" sz="2800" dirty="0" err="1"/>
              <a:t>delle</a:t>
            </a:r>
            <a:r>
              <a:rPr lang="en-US" sz="2800" dirty="0"/>
              <a:t> </a:t>
            </a:r>
            <a:r>
              <a:rPr lang="en-US" sz="2800" dirty="0" err="1"/>
              <a:t>singole</a:t>
            </a:r>
            <a:r>
              <a:rPr lang="en-US" sz="2800" dirty="0"/>
              <a:t> cellule</a:t>
            </a:r>
            <a:endParaRPr lang="it-IT" sz="2800" dirty="0"/>
          </a:p>
        </p:txBody>
      </p:sp>
      <p:pic>
        <p:nvPicPr>
          <p:cNvPr id="5" name="Picture 4">
            <a:extLst>
              <a:ext uri="{FF2B5EF4-FFF2-40B4-BE49-F238E27FC236}">
                <a16:creationId xmlns:a16="http://schemas.microsoft.com/office/drawing/2014/main" id="{AED4D1CB-B5A1-D32A-4066-EC6E8BD8CDBC}"/>
              </a:ext>
            </a:extLst>
          </p:cNvPr>
          <p:cNvPicPr>
            <a:picLocks noChangeAspect="1"/>
          </p:cNvPicPr>
          <p:nvPr/>
        </p:nvPicPr>
        <p:blipFill>
          <a:blip r:embed="rId2"/>
          <a:stretch>
            <a:fillRect/>
          </a:stretch>
        </p:blipFill>
        <p:spPr>
          <a:xfrm>
            <a:off x="2852720" y="1677934"/>
            <a:ext cx="6486559" cy="4399673"/>
          </a:xfrm>
          <a:prstGeom prst="rect">
            <a:avLst/>
          </a:prstGeom>
        </p:spPr>
      </p:pic>
    </p:spTree>
    <p:extLst>
      <p:ext uri="{BB962C8B-B14F-4D97-AF65-F5344CB8AC3E}">
        <p14:creationId xmlns:p14="http://schemas.microsoft.com/office/powerpoint/2010/main" val="678853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6C1E1-C080-41ED-BCB2-E15EC09269C1}"/>
              </a:ext>
            </a:extLst>
          </p:cNvPr>
          <p:cNvSpPr txBox="1"/>
          <p:nvPr/>
        </p:nvSpPr>
        <p:spPr>
          <a:xfrm>
            <a:off x="506826" y="1228871"/>
            <a:ext cx="11355322" cy="3108543"/>
          </a:xfrm>
          <a:prstGeom prst="rect">
            <a:avLst/>
          </a:prstGeom>
          <a:noFill/>
        </p:spPr>
        <p:txBody>
          <a:bodyPr wrap="square" rtlCol="0">
            <a:spAutoFit/>
          </a:bodyPr>
          <a:lstStyle/>
          <a:p>
            <a:r>
              <a:rPr lang="it-IT" sz="2800" b="1" dirty="0"/>
              <a:t>Deviazione rilevabile dalla condizione di omeostasi </a:t>
            </a:r>
            <a:r>
              <a:rPr lang="it-IT" sz="2800" dirty="0"/>
              <a:t>del sistema vivente, che l’intervento dei meccanismi di controllo non ha risolto (o non ancora: guarigione spontanea)</a:t>
            </a:r>
          </a:p>
          <a:p>
            <a:endParaRPr lang="it-IT" sz="2800" dirty="0"/>
          </a:p>
          <a:p>
            <a:r>
              <a:rPr lang="it-IT" sz="2800" dirty="0"/>
              <a:t>Se:</a:t>
            </a:r>
          </a:p>
          <a:p>
            <a:r>
              <a:rPr lang="it-IT" sz="2800" dirty="0"/>
              <a:t>- perturbazione di </a:t>
            </a:r>
            <a:r>
              <a:rPr lang="it-IT" sz="2800" b="1" dirty="0"/>
              <a:t>eccessiva ampiezza </a:t>
            </a:r>
            <a:r>
              <a:rPr lang="it-IT" sz="2800" dirty="0"/>
              <a:t>(rispetto alle capacità di adattamento)</a:t>
            </a:r>
          </a:p>
          <a:p>
            <a:r>
              <a:rPr lang="it-IT" sz="2800" dirty="0"/>
              <a:t>- </a:t>
            </a:r>
            <a:r>
              <a:rPr lang="it-IT" sz="2800" b="1" dirty="0"/>
              <a:t>inadeguato funzionamento dei meccanismi di controllo</a:t>
            </a:r>
          </a:p>
        </p:txBody>
      </p:sp>
      <p:sp>
        <p:nvSpPr>
          <p:cNvPr id="4" name="TextBox 3">
            <a:extLst>
              <a:ext uri="{FF2B5EF4-FFF2-40B4-BE49-F238E27FC236}">
                <a16:creationId xmlns:a16="http://schemas.microsoft.com/office/drawing/2014/main" id="{B5377F9E-E98A-F27D-8E8B-8B27C2488AD1}"/>
              </a:ext>
            </a:extLst>
          </p:cNvPr>
          <p:cNvSpPr txBox="1"/>
          <p:nvPr/>
        </p:nvSpPr>
        <p:spPr>
          <a:xfrm>
            <a:off x="506826" y="389890"/>
            <a:ext cx="6095184" cy="584775"/>
          </a:xfrm>
          <a:prstGeom prst="rect">
            <a:avLst/>
          </a:prstGeom>
          <a:noFill/>
        </p:spPr>
        <p:txBody>
          <a:bodyPr wrap="square">
            <a:spAutoFit/>
          </a:bodyPr>
          <a:lstStyle/>
          <a:p>
            <a:r>
              <a:rPr lang="it-IT" sz="3200" b="1" dirty="0">
                <a:solidFill>
                  <a:srgbClr val="0070C0"/>
                </a:solidFill>
              </a:rPr>
              <a:t>MALATTIA</a:t>
            </a:r>
          </a:p>
        </p:txBody>
      </p:sp>
    </p:spTree>
    <p:extLst>
      <p:ext uri="{BB962C8B-B14F-4D97-AF65-F5344CB8AC3E}">
        <p14:creationId xmlns:p14="http://schemas.microsoft.com/office/powerpoint/2010/main" val="1235161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2F268D-3E68-293D-D50F-6C9581763A8F}"/>
              </a:ext>
            </a:extLst>
          </p:cNvPr>
          <p:cNvPicPr>
            <a:picLocks noChangeAspect="1"/>
          </p:cNvPicPr>
          <p:nvPr/>
        </p:nvPicPr>
        <p:blipFill>
          <a:blip r:embed="rId2"/>
          <a:stretch>
            <a:fillRect/>
          </a:stretch>
        </p:blipFill>
        <p:spPr>
          <a:xfrm>
            <a:off x="974390" y="132192"/>
            <a:ext cx="10243219" cy="6593616"/>
          </a:xfrm>
          <a:prstGeom prst="rect">
            <a:avLst/>
          </a:prstGeom>
        </p:spPr>
      </p:pic>
    </p:spTree>
    <p:extLst>
      <p:ext uri="{BB962C8B-B14F-4D97-AF65-F5344CB8AC3E}">
        <p14:creationId xmlns:p14="http://schemas.microsoft.com/office/powerpoint/2010/main" val="3418104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EFDA37-0B8B-49BA-89F3-E134ACF4B393}"/>
              </a:ext>
            </a:extLst>
          </p:cNvPr>
          <p:cNvSpPr txBox="1"/>
          <p:nvPr/>
        </p:nvSpPr>
        <p:spPr>
          <a:xfrm>
            <a:off x="3988770" y="368240"/>
            <a:ext cx="3816417" cy="954107"/>
          </a:xfrm>
          <a:prstGeom prst="rect">
            <a:avLst/>
          </a:prstGeom>
          <a:noFill/>
        </p:spPr>
        <p:txBody>
          <a:bodyPr wrap="square" rtlCol="0">
            <a:spAutoFit/>
          </a:bodyPr>
          <a:lstStyle/>
          <a:p>
            <a:r>
              <a:rPr lang="en-US" sz="2800" dirty="0" err="1"/>
              <a:t>Lesioni</a:t>
            </a:r>
            <a:r>
              <a:rPr lang="en-US" sz="2800" dirty="0"/>
              <a:t> da freddo alle </a:t>
            </a:r>
            <a:r>
              <a:rPr lang="en-US" sz="2800" b="1" dirty="0" err="1"/>
              <a:t>estremità</a:t>
            </a:r>
            <a:endParaRPr lang="it-IT" sz="2800" b="1" dirty="0"/>
          </a:p>
        </p:txBody>
      </p:sp>
      <p:sp>
        <p:nvSpPr>
          <p:cNvPr id="9" name="TextBox 8">
            <a:extLst>
              <a:ext uri="{FF2B5EF4-FFF2-40B4-BE49-F238E27FC236}">
                <a16:creationId xmlns:a16="http://schemas.microsoft.com/office/drawing/2014/main" id="{213C512A-74F7-DDF1-A088-C0D319389469}"/>
              </a:ext>
            </a:extLst>
          </p:cNvPr>
          <p:cNvSpPr txBox="1"/>
          <p:nvPr/>
        </p:nvSpPr>
        <p:spPr>
          <a:xfrm>
            <a:off x="289145" y="3515761"/>
            <a:ext cx="3816417" cy="1815882"/>
          </a:xfrm>
          <a:prstGeom prst="rect">
            <a:avLst/>
          </a:prstGeom>
          <a:noFill/>
        </p:spPr>
        <p:txBody>
          <a:bodyPr wrap="square" rtlCol="0">
            <a:spAutoFit/>
          </a:bodyPr>
          <a:lstStyle/>
          <a:p>
            <a:r>
              <a:rPr lang="en-US" sz="2800" dirty="0" err="1"/>
              <a:t>Lesioni</a:t>
            </a:r>
            <a:r>
              <a:rPr lang="en-US" sz="2800" dirty="0"/>
              <a:t> da </a:t>
            </a:r>
            <a:r>
              <a:rPr lang="en-US" sz="2800" dirty="0" err="1"/>
              <a:t>riduzione</a:t>
            </a:r>
            <a:r>
              <a:rPr lang="en-US" sz="2800" dirty="0"/>
              <a:t> </a:t>
            </a:r>
            <a:r>
              <a:rPr lang="en-US" sz="2800" dirty="0" err="1"/>
              <a:t>della</a:t>
            </a:r>
            <a:r>
              <a:rPr lang="en-US" sz="2800" dirty="0"/>
              <a:t> </a:t>
            </a:r>
            <a:r>
              <a:rPr lang="en-US" sz="2800" dirty="0" err="1"/>
              <a:t>temperatura</a:t>
            </a:r>
            <a:r>
              <a:rPr lang="en-US" sz="2800" dirty="0"/>
              <a:t> </a:t>
            </a:r>
            <a:r>
              <a:rPr lang="en-US" sz="2800" b="1" dirty="0"/>
              <a:t>interna</a:t>
            </a:r>
            <a:r>
              <a:rPr lang="en-US" sz="2800" dirty="0"/>
              <a:t> </a:t>
            </a:r>
            <a:r>
              <a:rPr lang="en-US" sz="2800" dirty="0" err="1"/>
              <a:t>nei</a:t>
            </a:r>
            <a:r>
              <a:rPr lang="en-US" sz="2800" dirty="0"/>
              <a:t> </a:t>
            </a:r>
            <a:r>
              <a:rPr lang="en-US" sz="2800" dirty="0" err="1"/>
              <a:t>neonati</a:t>
            </a:r>
            <a:r>
              <a:rPr lang="en-US" sz="2800" dirty="0"/>
              <a:t> </a:t>
            </a:r>
            <a:r>
              <a:rPr lang="en-US" sz="2800" dirty="0" err="1"/>
              <a:t>sottopeso</a:t>
            </a:r>
            <a:endParaRPr lang="it-IT" sz="2800" dirty="0"/>
          </a:p>
        </p:txBody>
      </p:sp>
      <p:sp>
        <p:nvSpPr>
          <p:cNvPr id="10" name="TextBox 9">
            <a:extLst>
              <a:ext uri="{FF2B5EF4-FFF2-40B4-BE49-F238E27FC236}">
                <a16:creationId xmlns:a16="http://schemas.microsoft.com/office/drawing/2014/main" id="{3F149971-BE7D-8B6F-DCB8-D2409A9A9FA5}"/>
              </a:ext>
            </a:extLst>
          </p:cNvPr>
          <p:cNvSpPr txBox="1"/>
          <p:nvPr/>
        </p:nvSpPr>
        <p:spPr>
          <a:xfrm>
            <a:off x="3553471" y="3515761"/>
            <a:ext cx="8337175" cy="1938992"/>
          </a:xfrm>
          <a:prstGeom prst="rect">
            <a:avLst/>
          </a:prstGeom>
          <a:noFill/>
        </p:spPr>
        <p:txBody>
          <a:bodyPr wrap="square" rtlCol="0">
            <a:spAutoFit/>
          </a:bodyPr>
          <a:lstStyle/>
          <a:p>
            <a:r>
              <a:rPr lang="en-US" sz="2400" dirty="0" err="1"/>
              <a:t>Elevato</a:t>
            </a:r>
            <a:r>
              <a:rPr lang="en-US" sz="2400" dirty="0"/>
              <a:t> </a:t>
            </a:r>
            <a:r>
              <a:rPr lang="en-US" sz="2400" dirty="0" err="1"/>
              <a:t>rapporto</a:t>
            </a:r>
            <a:r>
              <a:rPr lang="en-US" sz="2400" dirty="0"/>
              <a:t> </a:t>
            </a:r>
            <a:r>
              <a:rPr lang="en-US" sz="2400" dirty="0" err="1"/>
              <a:t>superficie</a:t>
            </a:r>
            <a:r>
              <a:rPr lang="en-US" sz="2400" dirty="0"/>
              <a:t>/</a:t>
            </a:r>
            <a:r>
              <a:rPr lang="en-US" sz="2400" dirty="0" err="1"/>
              <a:t>massa</a:t>
            </a:r>
            <a:r>
              <a:rPr lang="en-US" sz="2400" dirty="0"/>
              <a:t> </a:t>
            </a:r>
            <a:r>
              <a:rPr lang="en-US" sz="2400" dirty="0" err="1"/>
              <a:t>corporea</a:t>
            </a:r>
            <a:r>
              <a:rPr lang="en-US" sz="2400" dirty="0"/>
              <a:t> -&gt; Perdita di </a:t>
            </a:r>
            <a:r>
              <a:rPr lang="en-US" sz="2400" dirty="0" err="1"/>
              <a:t>calore</a:t>
            </a:r>
            <a:endParaRPr lang="en-US" sz="2400" dirty="0"/>
          </a:p>
          <a:p>
            <a:r>
              <a:rPr lang="en-US" sz="2400" dirty="0" err="1"/>
              <a:t>Scarso</a:t>
            </a:r>
            <a:r>
              <a:rPr lang="en-US" sz="2400" dirty="0"/>
              <a:t> </a:t>
            </a:r>
            <a:r>
              <a:rPr lang="en-US" sz="2400" dirty="0" err="1"/>
              <a:t>grasso</a:t>
            </a:r>
            <a:r>
              <a:rPr lang="en-US" sz="2400" dirty="0"/>
              <a:t> </a:t>
            </a:r>
            <a:r>
              <a:rPr lang="en-US" sz="2400" dirty="0" err="1"/>
              <a:t>corporeo</a:t>
            </a:r>
            <a:r>
              <a:rPr lang="en-US" sz="2400" dirty="0"/>
              <a:t> e </a:t>
            </a:r>
            <a:r>
              <a:rPr lang="en-US" sz="2400" dirty="0" err="1"/>
              <a:t>grasso</a:t>
            </a:r>
            <a:r>
              <a:rPr lang="en-US" sz="2400" dirty="0"/>
              <a:t> </a:t>
            </a:r>
            <a:r>
              <a:rPr lang="en-US" sz="2400" dirty="0" err="1"/>
              <a:t>bruno</a:t>
            </a:r>
            <a:r>
              <a:rPr lang="en-US" sz="2400" dirty="0"/>
              <a:t> -&gt; </a:t>
            </a:r>
            <a:r>
              <a:rPr lang="en-US" sz="2400" dirty="0" err="1"/>
              <a:t>ridotta</a:t>
            </a:r>
            <a:r>
              <a:rPr lang="en-US" sz="2400" dirty="0"/>
              <a:t> </a:t>
            </a:r>
            <a:r>
              <a:rPr lang="en-US" sz="2400" dirty="0" err="1"/>
              <a:t>generazione</a:t>
            </a:r>
            <a:r>
              <a:rPr lang="en-US" sz="2400" dirty="0"/>
              <a:t> di </a:t>
            </a:r>
            <a:r>
              <a:rPr lang="en-US" sz="2400" dirty="0" err="1"/>
              <a:t>calore</a:t>
            </a:r>
            <a:endParaRPr lang="en-US" sz="2400" dirty="0"/>
          </a:p>
          <a:p>
            <a:endParaRPr lang="en-US" sz="2400" dirty="0"/>
          </a:p>
          <a:p>
            <a:r>
              <a:rPr lang="en-US" sz="2400" dirty="0"/>
              <a:t>=&gt; </a:t>
            </a:r>
            <a:r>
              <a:rPr lang="en-US" sz="2400" dirty="0" err="1"/>
              <a:t>può</a:t>
            </a:r>
            <a:r>
              <a:rPr lang="en-US" sz="2400" dirty="0"/>
              <a:t> </a:t>
            </a:r>
            <a:r>
              <a:rPr lang="en-US" sz="2400" dirty="0" err="1"/>
              <a:t>condurre</a:t>
            </a:r>
            <a:r>
              <a:rPr lang="en-US" sz="2400" dirty="0"/>
              <a:t> a </a:t>
            </a:r>
            <a:r>
              <a:rPr lang="en-US" sz="2400" dirty="0" err="1"/>
              <a:t>ipoglicemia</a:t>
            </a:r>
            <a:r>
              <a:rPr lang="en-US" sz="2400" dirty="0"/>
              <a:t>, </a:t>
            </a:r>
            <a:r>
              <a:rPr lang="en-US" sz="2400" dirty="0" err="1"/>
              <a:t>ipossiemia</a:t>
            </a:r>
            <a:endParaRPr lang="en-US" sz="2400" dirty="0"/>
          </a:p>
        </p:txBody>
      </p:sp>
      <p:sp>
        <p:nvSpPr>
          <p:cNvPr id="13" name="TextBox 12">
            <a:extLst>
              <a:ext uri="{FF2B5EF4-FFF2-40B4-BE49-F238E27FC236}">
                <a16:creationId xmlns:a16="http://schemas.microsoft.com/office/drawing/2014/main" id="{2E354BDB-2AC7-904C-6334-D19A8EAB77A0}"/>
              </a:ext>
            </a:extLst>
          </p:cNvPr>
          <p:cNvSpPr txBox="1"/>
          <p:nvPr/>
        </p:nvSpPr>
        <p:spPr>
          <a:xfrm>
            <a:off x="3553471" y="5569397"/>
            <a:ext cx="7945988" cy="830997"/>
          </a:xfrm>
          <a:prstGeom prst="rect">
            <a:avLst/>
          </a:prstGeom>
          <a:noFill/>
        </p:spPr>
        <p:txBody>
          <a:bodyPr wrap="square">
            <a:spAutoFit/>
          </a:bodyPr>
          <a:lstStyle/>
          <a:p>
            <a:r>
              <a:rPr lang="en-US" sz="2400" dirty="0" err="1"/>
              <a:t>Fondamentale</a:t>
            </a:r>
            <a:r>
              <a:rPr lang="en-US" sz="2400" dirty="0"/>
              <a:t> </a:t>
            </a:r>
            <a:r>
              <a:rPr lang="en-US" sz="2400" dirty="0" err="1"/>
              <a:t>mantenere</a:t>
            </a:r>
            <a:r>
              <a:rPr lang="en-US" sz="2400" dirty="0"/>
              <a:t> la loro temperature </a:t>
            </a:r>
            <a:r>
              <a:rPr lang="en-US" sz="2400" dirty="0" err="1"/>
              <a:t>corporea</a:t>
            </a:r>
            <a:r>
              <a:rPr lang="en-US" sz="2400" dirty="0"/>
              <a:t>:</a:t>
            </a:r>
          </a:p>
          <a:p>
            <a:r>
              <a:rPr lang="en-US" sz="2400" dirty="0" err="1"/>
              <a:t>Asciugarli</a:t>
            </a:r>
            <a:r>
              <a:rPr lang="en-US" sz="2400" dirty="0"/>
              <a:t> e </a:t>
            </a:r>
            <a:r>
              <a:rPr lang="en-US" sz="2400" dirty="0" err="1"/>
              <a:t>sclaldarli</a:t>
            </a:r>
            <a:endParaRPr lang="it-IT" sz="2400" dirty="0"/>
          </a:p>
        </p:txBody>
      </p:sp>
      <p:cxnSp>
        <p:nvCxnSpPr>
          <p:cNvPr id="15" name="Straight Connector 14">
            <a:extLst>
              <a:ext uri="{FF2B5EF4-FFF2-40B4-BE49-F238E27FC236}">
                <a16:creationId xmlns:a16="http://schemas.microsoft.com/office/drawing/2014/main" id="{18898F84-267D-8170-0B82-0EE01E800A3F}"/>
              </a:ext>
            </a:extLst>
          </p:cNvPr>
          <p:cNvCxnSpPr/>
          <p:nvPr/>
        </p:nvCxnSpPr>
        <p:spPr>
          <a:xfrm>
            <a:off x="141805" y="3443954"/>
            <a:ext cx="11706276"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E49CA02-73BF-EC47-E73D-5B2ECDA4E3D4}"/>
              </a:ext>
            </a:extLst>
          </p:cNvPr>
          <p:cNvPicPr>
            <a:picLocks noChangeAspect="1"/>
          </p:cNvPicPr>
          <p:nvPr/>
        </p:nvPicPr>
        <p:blipFill>
          <a:blip r:embed="rId2"/>
          <a:stretch>
            <a:fillRect/>
          </a:stretch>
        </p:blipFill>
        <p:spPr>
          <a:xfrm>
            <a:off x="7562911" y="272884"/>
            <a:ext cx="4085033" cy="2771986"/>
          </a:xfrm>
          <a:prstGeom prst="rect">
            <a:avLst/>
          </a:prstGeom>
        </p:spPr>
      </p:pic>
      <p:pic>
        <p:nvPicPr>
          <p:cNvPr id="5" name="Picture 4">
            <a:extLst>
              <a:ext uri="{FF2B5EF4-FFF2-40B4-BE49-F238E27FC236}">
                <a16:creationId xmlns:a16="http://schemas.microsoft.com/office/drawing/2014/main" id="{3CC7B47B-4F19-4B7F-3B0B-8039E37A2ADD}"/>
              </a:ext>
            </a:extLst>
          </p:cNvPr>
          <p:cNvPicPr>
            <a:picLocks noChangeAspect="1"/>
          </p:cNvPicPr>
          <p:nvPr/>
        </p:nvPicPr>
        <p:blipFill>
          <a:blip r:embed="rId3"/>
          <a:stretch>
            <a:fillRect/>
          </a:stretch>
        </p:blipFill>
        <p:spPr>
          <a:xfrm>
            <a:off x="289145" y="368239"/>
            <a:ext cx="3419255" cy="2376093"/>
          </a:xfrm>
          <a:prstGeom prst="rect">
            <a:avLst/>
          </a:prstGeom>
        </p:spPr>
      </p:pic>
    </p:spTree>
    <p:extLst>
      <p:ext uri="{BB962C8B-B14F-4D97-AF65-F5344CB8AC3E}">
        <p14:creationId xmlns:p14="http://schemas.microsoft.com/office/powerpoint/2010/main" val="713738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910D15-E051-4AFE-9AC9-5A81B21AA6B8}"/>
              </a:ext>
            </a:extLst>
          </p:cNvPr>
          <p:cNvSpPr txBox="1"/>
          <p:nvPr/>
        </p:nvSpPr>
        <p:spPr>
          <a:xfrm>
            <a:off x="160865" y="160272"/>
            <a:ext cx="11836401" cy="646331"/>
          </a:xfrm>
          <a:prstGeom prst="rect">
            <a:avLst/>
          </a:prstGeom>
          <a:noFill/>
        </p:spPr>
        <p:txBody>
          <a:bodyPr wrap="square">
            <a:spAutoFit/>
          </a:bodyPr>
          <a:lstStyle/>
          <a:p>
            <a:r>
              <a:rPr lang="it-IT" sz="3600" b="1" dirty="0">
                <a:solidFill>
                  <a:srgbClr val="0070C0"/>
                </a:solidFill>
                <a:latin typeface="Frutiger Neue"/>
              </a:rPr>
              <a:t>Capire le MALATTIE può aiutare ad affrontarle meglio</a:t>
            </a:r>
          </a:p>
        </p:txBody>
      </p:sp>
      <p:sp>
        <p:nvSpPr>
          <p:cNvPr id="3" name="TextBox 2">
            <a:extLst>
              <a:ext uri="{FF2B5EF4-FFF2-40B4-BE49-F238E27FC236}">
                <a16:creationId xmlns:a16="http://schemas.microsoft.com/office/drawing/2014/main" id="{21180338-8A78-446D-B155-C0AFD9B1683E}"/>
              </a:ext>
            </a:extLst>
          </p:cNvPr>
          <p:cNvSpPr txBox="1"/>
          <p:nvPr/>
        </p:nvSpPr>
        <p:spPr>
          <a:xfrm>
            <a:off x="244841" y="2457100"/>
            <a:ext cx="9732433" cy="1200329"/>
          </a:xfrm>
          <a:prstGeom prst="rect">
            <a:avLst/>
          </a:prstGeom>
          <a:noFill/>
        </p:spPr>
        <p:txBody>
          <a:bodyPr wrap="square" rtlCol="0">
            <a:spAutoFit/>
          </a:bodyPr>
          <a:lstStyle/>
          <a:p>
            <a:r>
              <a:rPr lang="en-US" sz="2400" dirty="0"/>
              <a:t>I MECCANISMI CON CUI SI SVILUPPA IL DANNO (</a:t>
            </a:r>
            <a:r>
              <a:rPr lang="en-US" sz="2400" b="1" dirty="0"/>
              <a:t>PATOGENESI</a:t>
            </a:r>
            <a:r>
              <a:rPr lang="en-US" sz="2400" dirty="0"/>
              <a:t>)</a:t>
            </a:r>
          </a:p>
          <a:p>
            <a:r>
              <a:rPr lang="en-US" sz="2400" dirty="0"/>
              <a:t>	PREVENIRE IL DANNO</a:t>
            </a:r>
          </a:p>
          <a:p>
            <a:r>
              <a:rPr lang="en-US" sz="2400" dirty="0"/>
              <a:t>	RIPARARE IL DANNO</a:t>
            </a:r>
          </a:p>
        </p:txBody>
      </p:sp>
      <p:sp>
        <p:nvSpPr>
          <p:cNvPr id="4" name="TextBox 3">
            <a:extLst>
              <a:ext uri="{FF2B5EF4-FFF2-40B4-BE49-F238E27FC236}">
                <a16:creationId xmlns:a16="http://schemas.microsoft.com/office/drawing/2014/main" id="{1C0A8C99-C439-485D-9A21-0D9DFAEF8E85}"/>
              </a:ext>
            </a:extLst>
          </p:cNvPr>
          <p:cNvSpPr txBox="1"/>
          <p:nvPr/>
        </p:nvSpPr>
        <p:spPr>
          <a:xfrm>
            <a:off x="244841" y="1005367"/>
            <a:ext cx="10854268" cy="1200329"/>
          </a:xfrm>
          <a:prstGeom prst="rect">
            <a:avLst/>
          </a:prstGeom>
          <a:noFill/>
        </p:spPr>
        <p:txBody>
          <a:bodyPr wrap="square" rtlCol="0">
            <a:spAutoFit/>
          </a:bodyPr>
          <a:lstStyle/>
          <a:p>
            <a:r>
              <a:rPr lang="en-US" sz="2400" dirty="0"/>
              <a:t>I MOTIVI, LE CAUSE DELLA MALATTIA (</a:t>
            </a:r>
            <a:r>
              <a:rPr lang="en-US" sz="2400" b="1" dirty="0"/>
              <a:t>EZIOLOGIA</a:t>
            </a:r>
            <a:r>
              <a:rPr lang="en-US" sz="2400" dirty="0"/>
              <a:t>)</a:t>
            </a:r>
          </a:p>
          <a:p>
            <a:r>
              <a:rPr lang="en-US" sz="2400" dirty="0"/>
              <a:t>	</a:t>
            </a:r>
            <a:r>
              <a:rPr lang="en-US" sz="2400" dirty="0" err="1"/>
              <a:t>Impedire</a:t>
            </a:r>
            <a:r>
              <a:rPr lang="en-US" sz="2400" dirty="0"/>
              <a:t> </a:t>
            </a:r>
            <a:r>
              <a:rPr lang="en-US" sz="2400" dirty="0" err="1"/>
              <a:t>alla</a:t>
            </a:r>
            <a:r>
              <a:rPr lang="en-US" sz="2400" dirty="0"/>
              <a:t> </a:t>
            </a:r>
            <a:r>
              <a:rPr lang="en-US" sz="2400" dirty="0" err="1"/>
              <a:t>malattia</a:t>
            </a:r>
            <a:r>
              <a:rPr lang="en-US" sz="2400" dirty="0"/>
              <a:t> di </a:t>
            </a:r>
            <a:r>
              <a:rPr lang="en-US" sz="2400" dirty="0" err="1"/>
              <a:t>svilupparsi</a:t>
            </a:r>
            <a:r>
              <a:rPr lang="en-US" sz="2400" dirty="0"/>
              <a:t> (PREVENZIONE PRIMARIA)</a:t>
            </a:r>
          </a:p>
          <a:p>
            <a:r>
              <a:rPr lang="en-US" sz="2400" dirty="0"/>
              <a:t>	</a:t>
            </a:r>
            <a:r>
              <a:rPr lang="en-US" sz="2400" dirty="0" err="1"/>
              <a:t>Bloccare</a:t>
            </a:r>
            <a:r>
              <a:rPr lang="en-US" sz="2400" dirty="0"/>
              <a:t> la </a:t>
            </a:r>
            <a:r>
              <a:rPr lang="en-US" sz="2400" dirty="0" err="1"/>
              <a:t>malattia</a:t>
            </a:r>
            <a:r>
              <a:rPr lang="en-US" sz="2400" dirty="0"/>
              <a:t> </a:t>
            </a:r>
            <a:r>
              <a:rPr lang="en-US" sz="2400" dirty="0" err="1"/>
              <a:t>sul</a:t>
            </a:r>
            <a:r>
              <a:rPr lang="en-US" sz="2400" dirty="0"/>
              <a:t> </a:t>
            </a:r>
            <a:r>
              <a:rPr lang="en-US" sz="2400" dirty="0" err="1"/>
              <a:t>nascere</a:t>
            </a:r>
            <a:r>
              <a:rPr lang="en-US" sz="2400" dirty="0"/>
              <a:t> </a:t>
            </a:r>
            <a:r>
              <a:rPr lang="en-US" sz="2400" dirty="0" err="1"/>
              <a:t>rimuovendo</a:t>
            </a:r>
            <a:r>
              <a:rPr lang="en-US" sz="2400" dirty="0"/>
              <a:t> le cause (TERAPIA “EZIOLOGICA”)</a:t>
            </a:r>
          </a:p>
        </p:txBody>
      </p:sp>
      <p:pic>
        <p:nvPicPr>
          <p:cNvPr id="2050" name="Picture 2">
            <a:extLst>
              <a:ext uri="{FF2B5EF4-FFF2-40B4-BE49-F238E27FC236}">
                <a16:creationId xmlns:a16="http://schemas.microsoft.com/office/drawing/2014/main" id="{9C599838-3FE1-4BF6-A0E4-CA4848926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868393"/>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425ADF-11B0-0BDA-F818-5EFC43553975}"/>
              </a:ext>
            </a:extLst>
          </p:cNvPr>
          <p:cNvSpPr txBox="1"/>
          <p:nvPr/>
        </p:nvSpPr>
        <p:spPr>
          <a:xfrm>
            <a:off x="251579" y="4120471"/>
            <a:ext cx="5420396" cy="1200329"/>
          </a:xfrm>
          <a:prstGeom prst="rect">
            <a:avLst/>
          </a:prstGeom>
          <a:noFill/>
        </p:spPr>
        <p:txBody>
          <a:bodyPr wrap="square" rtlCol="0">
            <a:spAutoFit/>
          </a:bodyPr>
          <a:lstStyle/>
          <a:p>
            <a:r>
              <a:rPr lang="en-US" sz="2400" dirty="0"/>
              <a:t>L’ESPRESSIONE DELLA MALATTIA</a:t>
            </a:r>
          </a:p>
          <a:p>
            <a:r>
              <a:rPr lang="en-US" sz="2400" dirty="0"/>
              <a:t>	CAMBIAMENTI MORFOLOGICI</a:t>
            </a:r>
          </a:p>
          <a:p>
            <a:r>
              <a:rPr lang="en-US" sz="2400" dirty="0"/>
              <a:t>	MANIFESTAZIONU CLINICHE</a:t>
            </a:r>
          </a:p>
        </p:txBody>
      </p:sp>
    </p:spTree>
    <p:extLst>
      <p:ext uri="{BB962C8B-B14F-4D97-AF65-F5344CB8AC3E}">
        <p14:creationId xmlns:p14="http://schemas.microsoft.com/office/powerpoint/2010/main" val="210654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E5CFF-0C57-44F7-94DF-6DC9B5A424A4}"/>
              </a:ext>
            </a:extLst>
          </p:cNvPr>
          <p:cNvSpPr txBox="1"/>
          <p:nvPr/>
        </p:nvSpPr>
        <p:spPr>
          <a:xfrm>
            <a:off x="160865" y="194501"/>
            <a:ext cx="11836401" cy="646331"/>
          </a:xfrm>
          <a:prstGeom prst="rect">
            <a:avLst/>
          </a:prstGeom>
          <a:noFill/>
        </p:spPr>
        <p:txBody>
          <a:bodyPr wrap="square">
            <a:spAutoFit/>
          </a:bodyPr>
          <a:lstStyle/>
          <a:p>
            <a:r>
              <a:rPr lang="it-IT" sz="3600" b="1" dirty="0">
                <a:solidFill>
                  <a:srgbClr val="0070C0"/>
                </a:solidFill>
                <a:latin typeface="Frutiger Neue"/>
              </a:rPr>
              <a:t>Capire le MALATTIE può aiutare ad affrontarle meglio</a:t>
            </a:r>
          </a:p>
        </p:txBody>
      </p:sp>
      <p:sp>
        <p:nvSpPr>
          <p:cNvPr id="3" name="TextBox 2">
            <a:extLst>
              <a:ext uri="{FF2B5EF4-FFF2-40B4-BE49-F238E27FC236}">
                <a16:creationId xmlns:a16="http://schemas.microsoft.com/office/drawing/2014/main" id="{663F2805-976A-4C7C-ADE0-FBA6EDA5F61E}"/>
              </a:ext>
            </a:extLst>
          </p:cNvPr>
          <p:cNvSpPr txBox="1"/>
          <p:nvPr/>
        </p:nvSpPr>
        <p:spPr>
          <a:xfrm>
            <a:off x="338080" y="1259018"/>
            <a:ext cx="10390955" cy="4832092"/>
          </a:xfrm>
          <a:prstGeom prst="rect">
            <a:avLst/>
          </a:prstGeom>
          <a:noFill/>
        </p:spPr>
        <p:txBody>
          <a:bodyPr wrap="square" rtlCol="0">
            <a:spAutoFit/>
          </a:bodyPr>
          <a:lstStyle/>
          <a:p>
            <a:r>
              <a:rPr lang="en-US" sz="2800" dirty="0" err="1">
                <a:solidFill>
                  <a:srgbClr val="0070C0"/>
                </a:solidFill>
              </a:rPr>
              <a:t>Sospetto</a:t>
            </a:r>
            <a:r>
              <a:rPr lang="en-US" sz="2800" dirty="0">
                <a:solidFill>
                  <a:srgbClr val="0070C0"/>
                </a:solidFill>
              </a:rPr>
              <a:t> e </a:t>
            </a:r>
            <a:r>
              <a:rPr lang="en-US" sz="2800" b="1" dirty="0" err="1">
                <a:solidFill>
                  <a:srgbClr val="0070C0"/>
                </a:solidFill>
              </a:rPr>
              <a:t>diagnosi</a:t>
            </a:r>
            <a:r>
              <a:rPr lang="en-US" sz="2800" dirty="0">
                <a:solidFill>
                  <a:srgbClr val="0070C0"/>
                </a:solidFill>
              </a:rPr>
              <a:t> di MALATTIA</a:t>
            </a:r>
          </a:p>
          <a:p>
            <a:r>
              <a:rPr lang="en-US" sz="2800" dirty="0"/>
              <a:t>	</a:t>
            </a:r>
            <a:r>
              <a:rPr lang="en-US" sz="2800" dirty="0" err="1"/>
              <a:t>Anamnesi</a:t>
            </a:r>
            <a:r>
              <a:rPr lang="en-US" sz="2800" dirty="0"/>
              <a:t>, </a:t>
            </a:r>
            <a:r>
              <a:rPr lang="en-US" sz="2800" dirty="0" err="1"/>
              <a:t>esame</a:t>
            </a:r>
            <a:r>
              <a:rPr lang="en-US" sz="2800" dirty="0"/>
              <a:t> </a:t>
            </a:r>
            <a:r>
              <a:rPr lang="en-US" sz="2800" dirty="0" err="1"/>
              <a:t>obiettivo</a:t>
            </a:r>
            <a:r>
              <a:rPr lang="en-US" sz="2800" dirty="0"/>
              <a:t>, </a:t>
            </a:r>
            <a:r>
              <a:rPr lang="en-US" sz="2800" dirty="0" err="1"/>
              <a:t>esami</a:t>
            </a:r>
            <a:r>
              <a:rPr lang="en-US" sz="2800" dirty="0"/>
              <a:t> di </a:t>
            </a:r>
            <a:r>
              <a:rPr lang="en-US" sz="2800" dirty="0" err="1"/>
              <a:t>laboratorio</a:t>
            </a:r>
            <a:r>
              <a:rPr lang="en-US" sz="2800" dirty="0"/>
              <a:t> e di </a:t>
            </a:r>
            <a:r>
              <a:rPr lang="en-US" sz="2800" dirty="0" err="1"/>
              <a:t>immagine</a:t>
            </a:r>
            <a:endParaRPr lang="en-US" sz="2800" dirty="0"/>
          </a:p>
          <a:p>
            <a:r>
              <a:rPr lang="en-US" sz="2800" dirty="0"/>
              <a:t>		</a:t>
            </a:r>
            <a:r>
              <a:rPr lang="en-US" sz="2800" b="1" dirty="0"/>
              <a:t>SINTOMI</a:t>
            </a:r>
            <a:r>
              <a:rPr lang="en-US" sz="2800" dirty="0"/>
              <a:t>, </a:t>
            </a:r>
            <a:r>
              <a:rPr lang="en-US" sz="2800" b="1" dirty="0"/>
              <a:t>SEGNI</a:t>
            </a:r>
            <a:r>
              <a:rPr lang="en-US" sz="2800" dirty="0"/>
              <a:t>, </a:t>
            </a:r>
          </a:p>
          <a:p>
            <a:r>
              <a:rPr lang="en-US" sz="2800" b="1" dirty="0"/>
              <a:t>	</a:t>
            </a:r>
            <a:r>
              <a:rPr lang="it-IT" sz="2800" dirty="0"/>
              <a:t>Riconoscimento di una malattia con caratteristiche «ripetibili»</a:t>
            </a:r>
          </a:p>
          <a:p>
            <a:r>
              <a:rPr lang="en-US" sz="2800" b="1" dirty="0"/>
              <a:t>	(</a:t>
            </a:r>
            <a:r>
              <a:rPr lang="en-US" sz="2800" b="1" dirty="0" err="1"/>
              <a:t>ev</a:t>
            </a:r>
            <a:r>
              <a:rPr lang="en-US" sz="2800" b="1" dirty="0"/>
              <a:t>. CRITERI DIAGNOSTICI)</a:t>
            </a:r>
          </a:p>
          <a:p>
            <a:endParaRPr lang="en-US" sz="2800" dirty="0"/>
          </a:p>
          <a:p>
            <a:r>
              <a:rPr lang="en-US" sz="2800" dirty="0" err="1"/>
              <a:t>Misurare</a:t>
            </a:r>
            <a:r>
              <a:rPr lang="en-US" sz="2800" dirty="0"/>
              <a:t> la GRAVITA’ e </a:t>
            </a:r>
            <a:r>
              <a:rPr lang="en-US" sz="2800" dirty="0" err="1"/>
              <a:t>prevederne</a:t>
            </a:r>
            <a:r>
              <a:rPr lang="en-US" sz="2800" dirty="0"/>
              <a:t> il DECORSO con o senza </a:t>
            </a:r>
            <a:r>
              <a:rPr lang="en-US" sz="2800" dirty="0" err="1"/>
              <a:t>terapie</a:t>
            </a:r>
            <a:r>
              <a:rPr lang="en-US" sz="2800" dirty="0"/>
              <a:t> (</a:t>
            </a:r>
            <a:r>
              <a:rPr lang="en-US" sz="2800" b="1" dirty="0" err="1">
                <a:solidFill>
                  <a:srgbClr val="0070C0"/>
                </a:solidFill>
              </a:rPr>
              <a:t>prognosi</a:t>
            </a:r>
            <a:r>
              <a:rPr lang="en-US" sz="2800" dirty="0"/>
              <a:t>)</a:t>
            </a:r>
          </a:p>
          <a:p>
            <a:endParaRPr lang="en-US" sz="2800" dirty="0"/>
          </a:p>
          <a:p>
            <a:r>
              <a:rPr lang="en-US" sz="2800" dirty="0"/>
              <a:t>	</a:t>
            </a:r>
            <a:r>
              <a:rPr lang="en-US" sz="2800" dirty="0" err="1"/>
              <a:t>Dosaggio</a:t>
            </a:r>
            <a:r>
              <a:rPr lang="en-US" sz="2800" dirty="0"/>
              <a:t> </a:t>
            </a:r>
            <a:r>
              <a:rPr lang="en-US" sz="2800" dirty="0" err="1"/>
              <a:t>della</a:t>
            </a:r>
            <a:r>
              <a:rPr lang="en-US" sz="2800" dirty="0"/>
              <a:t> </a:t>
            </a:r>
            <a:r>
              <a:rPr lang="en-US" sz="2800" b="1" dirty="0"/>
              <a:t>TERAPIA</a:t>
            </a:r>
            <a:r>
              <a:rPr lang="en-US" sz="2800" dirty="0"/>
              <a:t> (</a:t>
            </a:r>
            <a:r>
              <a:rPr lang="en-US" sz="2800" dirty="0" err="1"/>
              <a:t>calcolo</a:t>
            </a:r>
            <a:r>
              <a:rPr lang="en-US" sz="2800" dirty="0"/>
              <a:t> </a:t>
            </a:r>
            <a:r>
              <a:rPr lang="en-US" sz="2800" dirty="0" err="1"/>
              <a:t>costi-rischi</a:t>
            </a:r>
            <a:r>
              <a:rPr lang="en-US" sz="2800" dirty="0"/>
              <a:t>/</a:t>
            </a:r>
            <a:r>
              <a:rPr lang="en-US" sz="2800" dirty="0" err="1"/>
              <a:t>benefici</a:t>
            </a:r>
            <a:r>
              <a:rPr lang="en-US" sz="2800" dirty="0"/>
              <a:t>)</a:t>
            </a:r>
          </a:p>
          <a:p>
            <a:r>
              <a:rPr lang="en-US" sz="2800" dirty="0"/>
              <a:t>	</a:t>
            </a:r>
          </a:p>
        </p:txBody>
      </p:sp>
    </p:spTree>
    <p:extLst>
      <p:ext uri="{BB962C8B-B14F-4D97-AF65-F5344CB8AC3E}">
        <p14:creationId xmlns:p14="http://schemas.microsoft.com/office/powerpoint/2010/main" val="372039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F48DC-9608-4931-A4D7-B5D76A929DD7}"/>
              </a:ext>
            </a:extLst>
          </p:cNvPr>
          <p:cNvSpPr txBox="1"/>
          <p:nvPr/>
        </p:nvSpPr>
        <p:spPr>
          <a:xfrm>
            <a:off x="355242" y="1346227"/>
            <a:ext cx="11009515" cy="1384995"/>
          </a:xfrm>
          <a:prstGeom prst="rect">
            <a:avLst/>
          </a:prstGeom>
          <a:noFill/>
        </p:spPr>
        <p:txBody>
          <a:bodyPr wrap="square" rtlCol="0">
            <a:spAutoFit/>
          </a:bodyPr>
          <a:lstStyle/>
          <a:p>
            <a:r>
              <a:rPr lang="it-IT" sz="2800" b="1" dirty="0"/>
              <a:t>Nel tempo</a:t>
            </a:r>
            <a:r>
              <a:rPr lang="it-IT" sz="2800" dirty="0"/>
              <a:t>: acuta, subacuta, cronica, </a:t>
            </a:r>
          </a:p>
          <a:p>
            <a:r>
              <a:rPr lang="it-IT" sz="2800" b="1" dirty="0"/>
              <a:t>Nell’evoluzione</a:t>
            </a:r>
            <a:r>
              <a:rPr lang="it-IT" sz="2800" dirty="0"/>
              <a:t>: guarigione, cronicità, morte</a:t>
            </a:r>
          </a:p>
          <a:p>
            <a:r>
              <a:rPr lang="it-IT" sz="2800" b="1" dirty="0"/>
              <a:t>Nel modo di presentarsi</a:t>
            </a:r>
            <a:r>
              <a:rPr lang="it-IT" sz="2800" dirty="0"/>
              <a:t>: sintomi, segni</a:t>
            </a:r>
          </a:p>
        </p:txBody>
      </p:sp>
      <p:sp>
        <p:nvSpPr>
          <p:cNvPr id="4" name="TextBox 3">
            <a:extLst>
              <a:ext uri="{FF2B5EF4-FFF2-40B4-BE49-F238E27FC236}">
                <a16:creationId xmlns:a16="http://schemas.microsoft.com/office/drawing/2014/main" id="{582669D2-844A-46C3-7991-5AF68BF7C17D}"/>
              </a:ext>
            </a:extLst>
          </p:cNvPr>
          <p:cNvSpPr txBox="1"/>
          <p:nvPr/>
        </p:nvSpPr>
        <p:spPr>
          <a:xfrm>
            <a:off x="288501" y="243195"/>
            <a:ext cx="9857916" cy="646331"/>
          </a:xfrm>
          <a:prstGeom prst="rect">
            <a:avLst/>
          </a:prstGeom>
          <a:noFill/>
        </p:spPr>
        <p:txBody>
          <a:bodyPr wrap="square">
            <a:spAutoFit/>
          </a:bodyPr>
          <a:lstStyle/>
          <a:p>
            <a:r>
              <a:rPr lang="it-IT" sz="3600" b="1" dirty="0">
                <a:solidFill>
                  <a:srgbClr val="0070C0"/>
                </a:solidFill>
              </a:rPr>
              <a:t>LE CARATTERISTICHE DELLA MALATTIA</a:t>
            </a:r>
          </a:p>
        </p:txBody>
      </p:sp>
    </p:spTree>
    <p:extLst>
      <p:ext uri="{BB962C8B-B14F-4D97-AF65-F5344CB8AC3E}">
        <p14:creationId xmlns:p14="http://schemas.microsoft.com/office/powerpoint/2010/main" val="3050298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88A08-FCE1-4A68-BAE0-6618031704FF}"/>
              </a:ext>
            </a:extLst>
          </p:cNvPr>
          <p:cNvSpPr txBox="1"/>
          <p:nvPr/>
        </p:nvSpPr>
        <p:spPr>
          <a:xfrm>
            <a:off x="441597" y="1061220"/>
            <a:ext cx="8521334" cy="5262979"/>
          </a:xfrm>
          <a:prstGeom prst="rect">
            <a:avLst/>
          </a:prstGeom>
          <a:noFill/>
        </p:spPr>
        <p:txBody>
          <a:bodyPr wrap="square" rtlCol="0">
            <a:spAutoFit/>
          </a:bodyPr>
          <a:lstStyle/>
          <a:p>
            <a:r>
              <a:rPr lang="it-IT" sz="2800" b="1" dirty="0"/>
              <a:t>Stimoli capaci di alterare l’omeostasi</a:t>
            </a:r>
          </a:p>
          <a:p>
            <a:r>
              <a:rPr lang="it-IT" sz="2800" dirty="0"/>
              <a:t>	determinanti, coadiuvanti, predisponenti</a:t>
            </a:r>
          </a:p>
          <a:p>
            <a:r>
              <a:rPr lang="it-IT" sz="2800" dirty="0"/>
              <a:t>	sufficienti, insufficienti</a:t>
            </a:r>
          </a:p>
          <a:p>
            <a:r>
              <a:rPr lang="it-IT" sz="2800" dirty="0"/>
              <a:t>	potenziali (fattori di rischio), attuali</a:t>
            </a:r>
          </a:p>
          <a:p>
            <a:r>
              <a:rPr lang="it-IT" sz="2800" b="1" dirty="0"/>
              <a:t>esogeni</a:t>
            </a:r>
            <a:r>
              <a:rPr lang="it-IT" sz="2800" dirty="0"/>
              <a:t> (ambientali, iatrogeni, voluttuari)</a:t>
            </a:r>
          </a:p>
          <a:p>
            <a:r>
              <a:rPr lang="it-IT" sz="2800" dirty="0"/>
              <a:t>	chimiche: farmaci sostanze tossiche</a:t>
            </a:r>
          </a:p>
          <a:p>
            <a:r>
              <a:rPr lang="it-IT" sz="2800" dirty="0"/>
              <a:t>	fisiche: traumatismi, radiazioni, ustioni</a:t>
            </a:r>
          </a:p>
          <a:p>
            <a:r>
              <a:rPr lang="it-IT" sz="2800" dirty="0"/>
              <a:t>	biologiche: infezioni</a:t>
            </a:r>
          </a:p>
          <a:p>
            <a:r>
              <a:rPr lang="it-IT" sz="2800" dirty="0"/>
              <a:t>	nutrizionali: carenze, eccessi</a:t>
            </a:r>
          </a:p>
          <a:p>
            <a:r>
              <a:rPr lang="it-IT" sz="2800" b="1" dirty="0"/>
              <a:t>endogeni</a:t>
            </a:r>
          </a:p>
          <a:p>
            <a:r>
              <a:rPr lang="it-IT" sz="2800" dirty="0"/>
              <a:t>	genetiche (ereditate o de novo)</a:t>
            </a:r>
          </a:p>
          <a:p>
            <a:r>
              <a:rPr lang="it-IT" sz="2800" dirty="0"/>
              <a:t>	congenite, embriogenesi, epigenetica</a:t>
            </a:r>
          </a:p>
        </p:txBody>
      </p:sp>
      <p:sp>
        <p:nvSpPr>
          <p:cNvPr id="4" name="TextBox 3">
            <a:extLst>
              <a:ext uri="{FF2B5EF4-FFF2-40B4-BE49-F238E27FC236}">
                <a16:creationId xmlns:a16="http://schemas.microsoft.com/office/drawing/2014/main" id="{490CAD0F-4286-F924-4699-5EEFC37FCF80}"/>
              </a:ext>
            </a:extLst>
          </p:cNvPr>
          <p:cNvSpPr txBox="1"/>
          <p:nvPr/>
        </p:nvSpPr>
        <p:spPr>
          <a:xfrm>
            <a:off x="265563" y="177917"/>
            <a:ext cx="11067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70C0"/>
                </a:solidFill>
                <a:effectLst/>
                <a:uLnTx/>
                <a:uFillTx/>
                <a:latin typeface="Calibri" panose="020F0502020204030204"/>
                <a:ea typeface="+mn-ea"/>
                <a:cs typeface="+mn-cs"/>
              </a:rPr>
              <a:t>EZIOLOGIA - FATTORI (AGENTI) PATOGENI o CAUSE DI MALATTIA</a:t>
            </a:r>
          </a:p>
        </p:txBody>
      </p:sp>
      <p:sp>
        <p:nvSpPr>
          <p:cNvPr id="5" name="TextBox 4">
            <a:extLst>
              <a:ext uri="{FF2B5EF4-FFF2-40B4-BE49-F238E27FC236}">
                <a16:creationId xmlns:a16="http://schemas.microsoft.com/office/drawing/2014/main" id="{A5C2E716-AAB0-9D90-D66B-3E97E1C1F5C4}"/>
              </a:ext>
            </a:extLst>
          </p:cNvPr>
          <p:cNvSpPr txBox="1"/>
          <p:nvPr/>
        </p:nvSpPr>
        <p:spPr>
          <a:xfrm>
            <a:off x="8869138" y="2076836"/>
            <a:ext cx="2232811" cy="1754326"/>
          </a:xfrm>
          <a:prstGeom prst="rect">
            <a:avLst/>
          </a:prstGeom>
          <a:noFill/>
        </p:spPr>
        <p:txBody>
          <a:bodyPr wrap="square">
            <a:spAutoFit/>
          </a:bodyPr>
          <a:lstStyle/>
          <a:p>
            <a:r>
              <a:rPr lang="it-IT" sz="3600" dirty="0"/>
              <a:t>Tipo, durata intensità</a:t>
            </a:r>
          </a:p>
        </p:txBody>
      </p:sp>
    </p:spTree>
    <p:extLst>
      <p:ext uri="{BB962C8B-B14F-4D97-AF65-F5344CB8AC3E}">
        <p14:creationId xmlns:p14="http://schemas.microsoft.com/office/powerpoint/2010/main" val="4023743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439D23-237B-DD6D-B741-5C7DA4530713}"/>
              </a:ext>
            </a:extLst>
          </p:cNvPr>
          <p:cNvSpPr txBox="1"/>
          <p:nvPr/>
        </p:nvSpPr>
        <p:spPr>
          <a:xfrm>
            <a:off x="443883" y="257452"/>
            <a:ext cx="4767309" cy="523220"/>
          </a:xfrm>
          <a:prstGeom prst="rect">
            <a:avLst/>
          </a:prstGeom>
          <a:noFill/>
        </p:spPr>
        <p:txBody>
          <a:bodyPr wrap="square" rtlCol="0">
            <a:spAutoFit/>
          </a:bodyPr>
          <a:lstStyle/>
          <a:p>
            <a:r>
              <a:rPr lang="it-IT" sz="2800" b="1" dirty="0">
                <a:solidFill>
                  <a:srgbClr val="0070C0"/>
                </a:solidFill>
              </a:rPr>
              <a:t>Equilibristi perfetti</a:t>
            </a:r>
          </a:p>
        </p:txBody>
      </p:sp>
      <p:pic>
        <p:nvPicPr>
          <p:cNvPr id="2050" name="Picture 2" descr="un sonnambulo funambolo che cammina con gli occhi chiusi e l'asta su un filo teso fuori della finestra aperta, in pigiama, in una notte di luna">
            <a:extLst>
              <a:ext uri="{FF2B5EF4-FFF2-40B4-BE49-F238E27FC236}">
                <a16:creationId xmlns:a16="http://schemas.microsoft.com/office/drawing/2014/main" id="{F73BF226-2F1A-592A-29EE-8E9B3966F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83" y="1329577"/>
            <a:ext cx="3857625" cy="3857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F6D714-7D30-20EF-4EF8-7EC033B3FDA0}"/>
              </a:ext>
            </a:extLst>
          </p:cNvPr>
          <p:cNvSpPr txBox="1"/>
          <p:nvPr/>
        </p:nvSpPr>
        <p:spPr>
          <a:xfrm>
            <a:off x="4865077" y="1101969"/>
            <a:ext cx="5873261" cy="1477328"/>
          </a:xfrm>
          <a:prstGeom prst="rect">
            <a:avLst/>
          </a:prstGeom>
          <a:noFill/>
        </p:spPr>
        <p:txBody>
          <a:bodyPr wrap="square" rtlCol="0">
            <a:spAutoFit/>
          </a:bodyPr>
          <a:lstStyle/>
          <a:p>
            <a:r>
              <a:rPr lang="it-IT" dirty="0"/>
              <a:t>Le tue cellule, i tuoi organi, sono come equilibristi esperti: sanno come oscillare e adattarsi per non cadere.</a:t>
            </a:r>
          </a:p>
          <a:p>
            <a:endParaRPr lang="it-IT" dirty="0"/>
          </a:p>
          <a:p>
            <a:r>
              <a:rPr lang="it-IT" dirty="0"/>
              <a:t>Poco ossigeno? Rallentano il metabolismo</a:t>
            </a:r>
          </a:p>
          <a:p>
            <a:r>
              <a:rPr lang="it-IT" dirty="0"/>
              <a:t>Stress meccanico? Si rinforzano</a:t>
            </a:r>
          </a:p>
        </p:txBody>
      </p:sp>
    </p:spTree>
    <p:extLst>
      <p:ext uri="{BB962C8B-B14F-4D97-AF65-F5344CB8AC3E}">
        <p14:creationId xmlns:p14="http://schemas.microsoft.com/office/powerpoint/2010/main" val="3595278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A42866-54F7-4B51-53DB-5D1C73398ADE}"/>
              </a:ext>
            </a:extLst>
          </p:cNvPr>
          <p:cNvPicPr>
            <a:picLocks noChangeAspect="1"/>
          </p:cNvPicPr>
          <p:nvPr/>
        </p:nvPicPr>
        <p:blipFill>
          <a:blip r:embed="rId2"/>
          <a:stretch>
            <a:fillRect/>
          </a:stretch>
        </p:blipFill>
        <p:spPr>
          <a:xfrm>
            <a:off x="1691914" y="533401"/>
            <a:ext cx="8808171" cy="5576140"/>
          </a:xfrm>
          <a:prstGeom prst="rect">
            <a:avLst/>
          </a:prstGeom>
        </p:spPr>
      </p:pic>
    </p:spTree>
    <p:extLst>
      <p:ext uri="{BB962C8B-B14F-4D97-AF65-F5344CB8AC3E}">
        <p14:creationId xmlns:p14="http://schemas.microsoft.com/office/powerpoint/2010/main" val="688498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a:extLst>
              <a:ext uri="{FF2B5EF4-FFF2-40B4-BE49-F238E27FC236}">
                <a16:creationId xmlns:a16="http://schemas.microsoft.com/office/drawing/2014/main" id="{22B9DF33-8834-FE03-492B-0EA324AD3282}"/>
              </a:ext>
            </a:extLst>
          </p:cNvPr>
          <p:cNvSpPr txBox="1">
            <a:spLocks noChangeArrowheads="1"/>
          </p:cNvSpPr>
          <p:nvPr/>
        </p:nvSpPr>
        <p:spPr bwMode="auto">
          <a:xfrm>
            <a:off x="772595" y="1260476"/>
            <a:ext cx="10733198"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dirty="0">
                <a:latin typeface="+mn-lt"/>
              </a:rPr>
              <a:t>Eziologia </a:t>
            </a:r>
            <a:r>
              <a:rPr lang="it-IT" altLang="it-IT" b="1" dirty="0" err="1">
                <a:solidFill>
                  <a:srgbClr val="0070C0"/>
                </a:solidFill>
                <a:latin typeface="+mn-lt"/>
              </a:rPr>
              <a:t>monofattoriale</a:t>
            </a:r>
            <a:r>
              <a:rPr lang="it-IT" altLang="it-IT" dirty="0">
                <a:latin typeface="+mn-lt"/>
              </a:rPr>
              <a:t>: una causa </a:t>
            </a:r>
            <a:r>
              <a:rPr lang="it-IT" altLang="it-IT" b="1" u="sng" dirty="0">
                <a:latin typeface="+mn-lt"/>
              </a:rPr>
              <a:t>forte</a:t>
            </a:r>
            <a:r>
              <a:rPr lang="it-IT" altLang="it-IT" dirty="0">
                <a:latin typeface="+mn-lt"/>
              </a:rPr>
              <a:t> che rappresenta un «determinante sufficiente» capace di provocare tutti gli eventi che portano </a:t>
            </a:r>
            <a:r>
              <a:rPr lang="it-IT" altLang="it-IT" b="1" u="sng" dirty="0">
                <a:latin typeface="+mn-lt"/>
              </a:rPr>
              <a:t>sempre</a:t>
            </a:r>
            <a:r>
              <a:rPr lang="it-IT" altLang="it-IT" dirty="0">
                <a:latin typeface="+mn-lt"/>
              </a:rPr>
              <a:t> alla comparsa della patologia.</a:t>
            </a:r>
          </a:p>
          <a:p>
            <a:pPr algn="just" eaLnBrk="1" hangingPunct="1">
              <a:spcBef>
                <a:spcPct val="50000"/>
              </a:spcBef>
              <a:buFontTx/>
              <a:buNone/>
            </a:pPr>
            <a:r>
              <a:rPr lang="it-IT" altLang="it-IT" dirty="0">
                <a:latin typeface="+mn-lt"/>
              </a:rPr>
              <a:t>		</a:t>
            </a:r>
          </a:p>
          <a:p>
            <a:pPr algn="just" eaLnBrk="1" hangingPunct="1">
              <a:spcBef>
                <a:spcPct val="50000"/>
              </a:spcBef>
              <a:buFontTx/>
              <a:buNone/>
            </a:pPr>
            <a:r>
              <a:rPr lang="it-IT" altLang="it-IT" sz="2400" dirty="0">
                <a:latin typeface="+mn-lt"/>
              </a:rPr>
              <a:t>	Esempi:</a:t>
            </a:r>
          </a:p>
          <a:p>
            <a:pPr algn="just" eaLnBrk="1" hangingPunct="1">
              <a:spcBef>
                <a:spcPct val="50000"/>
              </a:spcBef>
            </a:pPr>
            <a:r>
              <a:rPr lang="it-IT" altLang="it-IT" sz="2400" dirty="0">
                <a:latin typeface="+mn-lt"/>
              </a:rPr>
              <a:t>Malattie </a:t>
            </a:r>
            <a:r>
              <a:rPr lang="it-IT" altLang="it-IT" sz="2400" u="sng" dirty="0">
                <a:latin typeface="+mn-lt"/>
              </a:rPr>
              <a:t>ereditarie monogeniche</a:t>
            </a:r>
            <a:r>
              <a:rPr lang="it-IT" altLang="it-IT" sz="2400" dirty="0">
                <a:latin typeface="+mn-lt"/>
              </a:rPr>
              <a:t> (anemia falciforme, fibrosi cistica, distrofia muscolare di Duchenne, ecc.)</a:t>
            </a:r>
          </a:p>
          <a:p>
            <a:pPr eaLnBrk="1" hangingPunct="1">
              <a:spcBef>
                <a:spcPct val="50000"/>
              </a:spcBef>
            </a:pPr>
            <a:r>
              <a:rPr lang="it-IT" altLang="it-IT" sz="2400" dirty="0">
                <a:latin typeface="+mn-lt"/>
              </a:rPr>
              <a:t>Resezione di un grosso vaso che provoca shock emorragico</a:t>
            </a:r>
          </a:p>
          <a:p>
            <a:pPr eaLnBrk="1" hangingPunct="1">
              <a:spcBef>
                <a:spcPct val="50000"/>
              </a:spcBef>
            </a:pPr>
            <a:r>
              <a:rPr lang="it-IT" altLang="it-IT" sz="2400" dirty="0">
                <a:latin typeface="+mn-lt"/>
              </a:rPr>
              <a:t>Ingestione di un'unica ed elevata dose di un veleno</a:t>
            </a:r>
            <a:r>
              <a:rPr lang="it-IT" altLang="it-IT" sz="2200" dirty="0">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31075">
                                            <p:txEl>
                                              <p:pRg st="3" end="3"/>
                                            </p:txEl>
                                          </p:spTgt>
                                        </p:tgtEl>
                                        <p:attrNameLst>
                                          <p:attrName>style.visibility</p:attrName>
                                        </p:attrNameLst>
                                      </p:cBhvr>
                                      <p:to>
                                        <p:strVal val="visible"/>
                                      </p:to>
                                    </p:set>
                                    <p:animEffect transition="in" filter="strips(downLeft)">
                                      <p:cBhvr>
                                        <p:cTn id="7" dur="500"/>
                                        <p:tgtEl>
                                          <p:spTgt spid="13107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31075">
                                            <p:txEl>
                                              <p:pRg st="4" end="4"/>
                                            </p:txEl>
                                          </p:spTgt>
                                        </p:tgtEl>
                                        <p:attrNameLst>
                                          <p:attrName>style.visibility</p:attrName>
                                        </p:attrNameLst>
                                      </p:cBhvr>
                                      <p:to>
                                        <p:strVal val="visible"/>
                                      </p:to>
                                    </p:set>
                                    <p:animEffect transition="in" filter="strips(downLeft)">
                                      <p:cBhvr>
                                        <p:cTn id="12" dur="500"/>
                                        <p:tgtEl>
                                          <p:spTgt spid="13107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31075">
                                            <p:txEl>
                                              <p:pRg st="5" end="5"/>
                                            </p:txEl>
                                          </p:spTgt>
                                        </p:tgtEl>
                                        <p:attrNameLst>
                                          <p:attrName>style.visibility</p:attrName>
                                        </p:attrNameLst>
                                      </p:cBhvr>
                                      <p:to>
                                        <p:strVal val="visible"/>
                                      </p:to>
                                    </p:set>
                                    <p:animEffect transition="in" filter="strips(downLeft)">
                                      <p:cBhvr>
                                        <p:cTn id="17" dur="500"/>
                                        <p:tgtEl>
                                          <p:spTgt spid="131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a:extLst>
              <a:ext uri="{FF2B5EF4-FFF2-40B4-BE49-F238E27FC236}">
                <a16:creationId xmlns:a16="http://schemas.microsoft.com/office/drawing/2014/main" id="{8FEA3BD7-E58C-0E71-C5F8-36D2D7F93301}"/>
              </a:ext>
            </a:extLst>
          </p:cNvPr>
          <p:cNvSpPr txBox="1">
            <a:spLocks noChangeArrowheads="1"/>
          </p:cNvSpPr>
          <p:nvPr/>
        </p:nvSpPr>
        <p:spPr bwMode="auto">
          <a:xfrm>
            <a:off x="625899" y="765176"/>
            <a:ext cx="10919012"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dirty="0">
                <a:latin typeface="+mn-lt"/>
              </a:rPr>
              <a:t>Eziologia </a:t>
            </a:r>
            <a:r>
              <a:rPr lang="it-IT" altLang="it-IT" b="1" dirty="0">
                <a:solidFill>
                  <a:srgbClr val="0070C0"/>
                </a:solidFill>
                <a:latin typeface="+mn-lt"/>
              </a:rPr>
              <a:t>multifattoriale</a:t>
            </a:r>
            <a:r>
              <a:rPr lang="it-IT" altLang="it-IT" dirty="0">
                <a:latin typeface="+mn-lt"/>
              </a:rPr>
              <a:t>: la malattia è la conseguenza di una </a:t>
            </a:r>
            <a:r>
              <a:rPr lang="it-IT" altLang="it-IT" b="1" u="sng" dirty="0">
                <a:latin typeface="+mn-lt"/>
              </a:rPr>
              <a:t>interazione</a:t>
            </a:r>
            <a:r>
              <a:rPr lang="it-IT" altLang="it-IT" dirty="0">
                <a:latin typeface="+mn-lt"/>
              </a:rPr>
              <a:t> </a:t>
            </a:r>
            <a:r>
              <a:rPr lang="it-IT" altLang="it-IT" b="1" dirty="0">
                <a:latin typeface="+mn-lt"/>
              </a:rPr>
              <a:t>più o meno </a:t>
            </a:r>
            <a:r>
              <a:rPr lang="it-IT" altLang="it-IT" b="1" u="sng" dirty="0">
                <a:latin typeface="+mn-lt"/>
              </a:rPr>
              <a:t>complessa</a:t>
            </a:r>
            <a:r>
              <a:rPr lang="it-IT" altLang="it-IT" dirty="0">
                <a:latin typeface="+mn-lt"/>
              </a:rPr>
              <a:t> di fattori diversi (esterni e/o interni all'organismo), che agiscono contemporaneamente o in successione sull'organismo.</a:t>
            </a:r>
          </a:p>
          <a:p>
            <a:pPr algn="just" eaLnBrk="1" hangingPunct="1">
              <a:spcBef>
                <a:spcPct val="50000"/>
              </a:spcBef>
              <a:buFontTx/>
              <a:buNone/>
            </a:pPr>
            <a:endParaRPr lang="it-IT" altLang="it-IT" sz="2400" dirty="0">
              <a:latin typeface="+mn-lt"/>
            </a:endParaRPr>
          </a:p>
          <a:p>
            <a:pPr algn="just" eaLnBrk="1" hangingPunct="1">
              <a:spcBef>
                <a:spcPct val="50000"/>
              </a:spcBef>
              <a:buFontTx/>
              <a:buNone/>
            </a:pPr>
            <a:r>
              <a:rPr lang="it-IT" altLang="it-IT" sz="2400" dirty="0">
                <a:latin typeface="+mn-lt"/>
              </a:rPr>
              <a:t>Esempi di cause coadiuvanti:</a:t>
            </a:r>
          </a:p>
          <a:p>
            <a:pPr eaLnBrk="1" hangingPunct="1">
              <a:spcBef>
                <a:spcPct val="50000"/>
              </a:spcBef>
              <a:buFontTx/>
              <a:buNone/>
            </a:pPr>
            <a:r>
              <a:rPr lang="it-IT" altLang="it-IT" sz="2400" dirty="0">
                <a:latin typeface="+mn-lt"/>
              </a:rPr>
              <a:t>	- età (risposta alle infezioni, guarigione ferite,  neoplasie)</a:t>
            </a:r>
          </a:p>
          <a:p>
            <a:pPr eaLnBrk="1" hangingPunct="1">
              <a:spcBef>
                <a:spcPct val="50000"/>
              </a:spcBef>
              <a:buFontTx/>
              <a:buNone/>
            </a:pPr>
            <a:r>
              <a:rPr lang="it-IT" altLang="it-IT" sz="2400" dirty="0">
                <a:latin typeface="+mn-lt"/>
              </a:rPr>
              <a:t>	- sesso (conformazioni anatomiche)</a:t>
            </a:r>
          </a:p>
          <a:p>
            <a:pPr eaLnBrk="1" hangingPunct="1">
              <a:spcBef>
                <a:spcPct val="50000"/>
              </a:spcBef>
              <a:buFontTx/>
              <a:buNone/>
            </a:pPr>
            <a:r>
              <a:rPr lang="it-IT" altLang="it-IT" sz="2400" dirty="0">
                <a:latin typeface="+mn-lt"/>
              </a:rPr>
              <a:t>	- malattie pregresse o concomitanti (</a:t>
            </a:r>
            <a:r>
              <a:rPr lang="it-IT" altLang="it-IT" sz="2400" dirty="0" err="1">
                <a:latin typeface="+mn-lt"/>
              </a:rPr>
              <a:t>sovrainfezioni</a:t>
            </a:r>
            <a:r>
              <a:rPr lang="it-IT" altLang="it-IT" sz="2400" dirty="0">
                <a:latin typeface="+mn-lt"/>
              </a:rPr>
              <a:t>)</a:t>
            </a:r>
          </a:p>
          <a:p>
            <a:pPr eaLnBrk="1" hangingPunct="1">
              <a:spcBef>
                <a:spcPct val="50000"/>
              </a:spcBef>
              <a:buFontTx/>
              <a:buNone/>
            </a:pPr>
            <a:r>
              <a:rPr lang="it-IT" altLang="it-IT" sz="2400" dirty="0">
                <a:latin typeface="+mn-lt"/>
              </a:rPr>
              <a:t>	- livelli ormonali (per es., estrogeni, glucocorticoidi)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32099">
                                            <p:txEl>
                                              <p:pRg st="3" end="3"/>
                                            </p:txEl>
                                          </p:spTgt>
                                        </p:tgtEl>
                                        <p:attrNameLst>
                                          <p:attrName>style.visibility</p:attrName>
                                        </p:attrNameLst>
                                      </p:cBhvr>
                                      <p:to>
                                        <p:strVal val="visible"/>
                                      </p:to>
                                    </p:set>
                                    <p:animEffect transition="in" filter="strips(downLeft)">
                                      <p:cBhvr>
                                        <p:cTn id="7" dur="500"/>
                                        <p:tgtEl>
                                          <p:spTgt spid="132099">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32099">
                                            <p:txEl>
                                              <p:pRg st="4" end="4"/>
                                            </p:txEl>
                                          </p:spTgt>
                                        </p:tgtEl>
                                        <p:attrNameLst>
                                          <p:attrName>style.visibility</p:attrName>
                                        </p:attrNameLst>
                                      </p:cBhvr>
                                      <p:to>
                                        <p:strVal val="visible"/>
                                      </p:to>
                                    </p:set>
                                    <p:animEffect transition="in" filter="strips(downLeft)">
                                      <p:cBhvr>
                                        <p:cTn id="12" dur="500"/>
                                        <p:tgtEl>
                                          <p:spTgt spid="132099">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32099">
                                            <p:txEl>
                                              <p:pRg st="5" end="5"/>
                                            </p:txEl>
                                          </p:spTgt>
                                        </p:tgtEl>
                                        <p:attrNameLst>
                                          <p:attrName>style.visibility</p:attrName>
                                        </p:attrNameLst>
                                      </p:cBhvr>
                                      <p:to>
                                        <p:strVal val="visible"/>
                                      </p:to>
                                    </p:set>
                                    <p:animEffect transition="in" filter="strips(downLeft)">
                                      <p:cBhvr>
                                        <p:cTn id="17" dur="500"/>
                                        <p:tgtEl>
                                          <p:spTgt spid="132099">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132099">
                                            <p:txEl>
                                              <p:pRg st="6" end="6"/>
                                            </p:txEl>
                                          </p:spTgt>
                                        </p:tgtEl>
                                        <p:attrNameLst>
                                          <p:attrName>style.visibility</p:attrName>
                                        </p:attrNameLst>
                                      </p:cBhvr>
                                      <p:to>
                                        <p:strVal val="visible"/>
                                      </p:to>
                                    </p:set>
                                    <p:animEffect transition="in" filter="strips(downLeft)">
                                      <p:cBhvr>
                                        <p:cTn id="22" dur="500"/>
                                        <p:tgtEl>
                                          <p:spTgt spid="132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854B-AC10-E33A-4161-A94A49DF02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D0EFFD-C979-54AC-7E81-E8BDEE7EF583}"/>
              </a:ext>
            </a:extLst>
          </p:cNvPr>
          <p:cNvSpPr txBox="1"/>
          <p:nvPr/>
        </p:nvSpPr>
        <p:spPr>
          <a:xfrm>
            <a:off x="279943" y="982664"/>
            <a:ext cx="10676074" cy="4524315"/>
          </a:xfrm>
          <a:prstGeom prst="rect">
            <a:avLst/>
          </a:prstGeom>
          <a:noFill/>
        </p:spPr>
        <p:txBody>
          <a:bodyPr wrap="square" rtlCol="0">
            <a:spAutoFit/>
          </a:bodyPr>
          <a:lstStyle/>
          <a:p>
            <a:r>
              <a:rPr lang="it-IT" sz="2400" dirty="0"/>
              <a:t>meccanismi con cui agiscono i fattori patogeni</a:t>
            </a:r>
          </a:p>
          <a:p>
            <a:endParaRPr lang="it-IT" sz="2400" dirty="0"/>
          </a:p>
          <a:p>
            <a:pPr marL="342900" indent="-342900">
              <a:buFontTx/>
              <a:buChar char="-"/>
            </a:pPr>
            <a:r>
              <a:rPr lang="it-IT" sz="2400" b="1" dirty="0"/>
              <a:t>Diretti</a:t>
            </a:r>
          </a:p>
          <a:p>
            <a:pPr marL="342900" indent="-342900">
              <a:buFontTx/>
              <a:buChar char="-"/>
            </a:pPr>
            <a:r>
              <a:rPr lang="it-IT" sz="2400" dirty="0"/>
              <a:t>Complessi (fenomeni di amplificazione …). </a:t>
            </a:r>
            <a:r>
              <a:rPr lang="it-IT" sz="2400" b="1" dirty="0"/>
              <a:t>Sequenza patogenetica</a:t>
            </a:r>
          </a:p>
          <a:p>
            <a:pPr marL="800100" lvl="1" indent="-342900">
              <a:buFontTx/>
              <a:buChar char="-"/>
            </a:pPr>
            <a:r>
              <a:rPr lang="it-IT" sz="2400" dirty="0"/>
              <a:t>Serie di adattamenti con esito negativo</a:t>
            </a:r>
          </a:p>
          <a:p>
            <a:pPr marL="800100" lvl="1" indent="-342900">
              <a:buFontTx/>
              <a:buChar char="-"/>
            </a:pPr>
            <a:r>
              <a:rPr lang="it-IT" sz="2400" dirty="0"/>
              <a:t>Fenomeni reattivi</a:t>
            </a:r>
          </a:p>
          <a:p>
            <a:pPr lvl="1"/>
            <a:endParaRPr lang="it-IT" sz="2400" dirty="0"/>
          </a:p>
          <a:p>
            <a:r>
              <a:rPr lang="it-IT" sz="2400" dirty="0"/>
              <a:t>Prevenzione</a:t>
            </a:r>
          </a:p>
          <a:p>
            <a:r>
              <a:rPr lang="it-IT" sz="2400" dirty="0"/>
              <a:t>	- primaria: prevenire le cause</a:t>
            </a:r>
          </a:p>
          <a:p>
            <a:r>
              <a:rPr lang="it-IT" sz="2400" dirty="0"/>
              <a:t>	- secondaria: prevenire la malattia</a:t>
            </a:r>
          </a:p>
          <a:p>
            <a:r>
              <a:rPr lang="it-IT" sz="2400" dirty="0"/>
              <a:t>	- terziaria: prevenire gli esiti</a:t>
            </a:r>
          </a:p>
          <a:p>
            <a:pPr marL="342900" indent="-342900">
              <a:buFontTx/>
              <a:buChar char="-"/>
            </a:pPr>
            <a:endParaRPr lang="it-IT" sz="2400" dirty="0"/>
          </a:p>
        </p:txBody>
      </p:sp>
      <p:sp>
        <p:nvSpPr>
          <p:cNvPr id="3" name="TextBox 2">
            <a:extLst>
              <a:ext uri="{FF2B5EF4-FFF2-40B4-BE49-F238E27FC236}">
                <a16:creationId xmlns:a16="http://schemas.microsoft.com/office/drawing/2014/main" id="{CB361890-54E5-A805-7AD4-2268D464A2B3}"/>
              </a:ext>
            </a:extLst>
          </p:cNvPr>
          <p:cNvSpPr txBox="1"/>
          <p:nvPr/>
        </p:nvSpPr>
        <p:spPr>
          <a:xfrm>
            <a:off x="6162613" y="4002771"/>
            <a:ext cx="3956344" cy="646331"/>
          </a:xfrm>
          <a:prstGeom prst="rect">
            <a:avLst/>
          </a:prstGeom>
          <a:noFill/>
        </p:spPr>
        <p:txBody>
          <a:bodyPr wrap="square" rtlCol="0">
            <a:spAutoFit/>
          </a:bodyPr>
          <a:lstStyle/>
          <a:p>
            <a:r>
              <a:rPr lang="it-IT" dirty="0"/>
              <a:t>Interrompere la sequenza patogenetica più o meno a monte</a:t>
            </a:r>
          </a:p>
        </p:txBody>
      </p:sp>
      <p:sp>
        <p:nvSpPr>
          <p:cNvPr id="6" name="TextBox 5">
            <a:extLst>
              <a:ext uri="{FF2B5EF4-FFF2-40B4-BE49-F238E27FC236}">
                <a16:creationId xmlns:a16="http://schemas.microsoft.com/office/drawing/2014/main" id="{9E8D7891-9B28-E95E-8583-86D563B547F5}"/>
              </a:ext>
            </a:extLst>
          </p:cNvPr>
          <p:cNvSpPr txBox="1"/>
          <p:nvPr/>
        </p:nvSpPr>
        <p:spPr>
          <a:xfrm>
            <a:off x="279943" y="250530"/>
            <a:ext cx="6095184" cy="646331"/>
          </a:xfrm>
          <a:prstGeom prst="rect">
            <a:avLst/>
          </a:prstGeom>
          <a:noFill/>
        </p:spPr>
        <p:txBody>
          <a:bodyPr wrap="square">
            <a:spAutoFit/>
          </a:bodyPr>
          <a:lstStyle/>
          <a:p>
            <a:r>
              <a:rPr lang="it-IT" sz="3600" b="1" dirty="0">
                <a:solidFill>
                  <a:srgbClr val="0070C0"/>
                </a:solidFill>
              </a:rPr>
              <a:t>PATOGENESI</a:t>
            </a:r>
          </a:p>
        </p:txBody>
      </p:sp>
    </p:spTree>
    <p:extLst>
      <p:ext uri="{BB962C8B-B14F-4D97-AF65-F5344CB8AC3E}">
        <p14:creationId xmlns:p14="http://schemas.microsoft.com/office/powerpoint/2010/main" val="4135265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023C-1CC4-9B4E-E4C1-28458C053E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D05C98-73D3-2E3B-CA9D-9961410C19FC}"/>
              </a:ext>
            </a:extLst>
          </p:cNvPr>
          <p:cNvSpPr txBox="1"/>
          <p:nvPr/>
        </p:nvSpPr>
        <p:spPr>
          <a:xfrm>
            <a:off x="506563" y="1025020"/>
            <a:ext cx="10676074" cy="3539430"/>
          </a:xfrm>
          <a:prstGeom prst="rect">
            <a:avLst/>
          </a:prstGeom>
          <a:noFill/>
        </p:spPr>
        <p:txBody>
          <a:bodyPr wrap="square" rtlCol="0">
            <a:spAutoFit/>
          </a:bodyPr>
          <a:lstStyle/>
          <a:p>
            <a:endParaRPr lang="it-IT" sz="2800" dirty="0"/>
          </a:p>
          <a:p>
            <a:r>
              <a:rPr lang="it-IT" sz="2800" dirty="0"/>
              <a:t>Terapia mirate</a:t>
            </a:r>
          </a:p>
          <a:p>
            <a:endParaRPr lang="it-IT" sz="2800" dirty="0"/>
          </a:p>
          <a:p>
            <a:r>
              <a:rPr lang="it-IT" sz="2800" dirty="0"/>
              <a:t>- piccole molecole</a:t>
            </a:r>
          </a:p>
          <a:p>
            <a:r>
              <a:rPr lang="it-IT" sz="2800" dirty="0"/>
              <a:t>- anticorpi e farmaci biotecnologici</a:t>
            </a:r>
          </a:p>
          <a:p>
            <a:r>
              <a:rPr lang="it-IT" sz="2800" dirty="0"/>
              <a:t>- terapie cellulari</a:t>
            </a:r>
          </a:p>
          <a:p>
            <a:r>
              <a:rPr lang="it-IT" sz="2800" dirty="0"/>
              <a:t>- terapie geniche</a:t>
            </a:r>
          </a:p>
          <a:p>
            <a:pPr marL="342900" indent="-342900">
              <a:buFontTx/>
              <a:buChar char="-"/>
            </a:pPr>
            <a:endParaRPr lang="it-IT" sz="2800" dirty="0"/>
          </a:p>
        </p:txBody>
      </p:sp>
      <p:sp>
        <p:nvSpPr>
          <p:cNvPr id="6" name="TextBox 5">
            <a:extLst>
              <a:ext uri="{FF2B5EF4-FFF2-40B4-BE49-F238E27FC236}">
                <a16:creationId xmlns:a16="http://schemas.microsoft.com/office/drawing/2014/main" id="{BAE48677-8621-82DB-B943-DCE973965124}"/>
              </a:ext>
            </a:extLst>
          </p:cNvPr>
          <p:cNvSpPr txBox="1"/>
          <p:nvPr/>
        </p:nvSpPr>
        <p:spPr>
          <a:xfrm>
            <a:off x="338622" y="338478"/>
            <a:ext cx="11441002" cy="646331"/>
          </a:xfrm>
          <a:prstGeom prst="rect">
            <a:avLst/>
          </a:prstGeom>
          <a:noFill/>
        </p:spPr>
        <p:txBody>
          <a:bodyPr wrap="square">
            <a:spAutoFit/>
          </a:bodyPr>
          <a:lstStyle/>
          <a:p>
            <a:r>
              <a:rPr lang="it-IT" sz="3600" b="1" dirty="0">
                <a:solidFill>
                  <a:srgbClr val="0070C0"/>
                </a:solidFill>
              </a:rPr>
              <a:t>DALLA CONOSCENZA DELLA EZIOLOGIA E PATOGENESI</a:t>
            </a:r>
          </a:p>
        </p:txBody>
      </p:sp>
      <p:sp>
        <p:nvSpPr>
          <p:cNvPr id="3" name="TextBox 2">
            <a:extLst>
              <a:ext uri="{FF2B5EF4-FFF2-40B4-BE49-F238E27FC236}">
                <a16:creationId xmlns:a16="http://schemas.microsoft.com/office/drawing/2014/main" id="{0C1CBA18-FA2D-F2ED-4870-4FB10B5FA632}"/>
              </a:ext>
            </a:extLst>
          </p:cNvPr>
          <p:cNvSpPr txBox="1"/>
          <p:nvPr/>
        </p:nvSpPr>
        <p:spPr>
          <a:xfrm>
            <a:off x="666044" y="4746978"/>
            <a:ext cx="10676074" cy="1569660"/>
          </a:xfrm>
          <a:prstGeom prst="rect">
            <a:avLst/>
          </a:prstGeom>
          <a:noFill/>
          <a:ln w="28575">
            <a:solidFill>
              <a:srgbClr val="C00000"/>
            </a:solidFill>
          </a:ln>
        </p:spPr>
        <p:txBody>
          <a:bodyPr wrap="square" rtlCol="0">
            <a:spAutoFit/>
          </a:bodyPr>
          <a:lstStyle/>
          <a:p>
            <a:r>
              <a:rPr lang="it-IT" sz="3200" dirty="0"/>
              <a:t>Non ci sono terapie curative valide al 100%</a:t>
            </a:r>
          </a:p>
          <a:p>
            <a:r>
              <a:rPr lang="it-IT" sz="3200" b="1" dirty="0"/>
              <a:t>La cura non guarisce ma aumenta la probabilità di guarigione</a:t>
            </a:r>
          </a:p>
          <a:p>
            <a:r>
              <a:rPr lang="it-IT" sz="3200" dirty="0"/>
              <a:t>in sinergia con gli adattamenti cellulari</a:t>
            </a:r>
          </a:p>
        </p:txBody>
      </p:sp>
    </p:spTree>
    <p:extLst>
      <p:ext uri="{BB962C8B-B14F-4D97-AF65-F5344CB8AC3E}">
        <p14:creationId xmlns:p14="http://schemas.microsoft.com/office/powerpoint/2010/main" val="2177861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363A-E917-BA3B-2E16-84F823E5D675}"/>
              </a:ext>
            </a:extLst>
          </p:cNvPr>
          <p:cNvSpPr txBox="1"/>
          <p:nvPr/>
        </p:nvSpPr>
        <p:spPr>
          <a:xfrm>
            <a:off x="369393" y="252974"/>
            <a:ext cx="9972618" cy="584775"/>
          </a:xfrm>
          <a:prstGeom prst="rect">
            <a:avLst/>
          </a:prstGeom>
          <a:noFill/>
        </p:spPr>
        <p:txBody>
          <a:bodyPr wrap="square">
            <a:spAutoFit/>
          </a:bodyPr>
          <a:lstStyle/>
          <a:p>
            <a:r>
              <a:rPr lang="it-IT" sz="3200" b="1" dirty="0">
                <a:solidFill>
                  <a:srgbClr val="0070C0"/>
                </a:solidFill>
              </a:rPr>
              <a:t>ADATTAMENTO cellulare</a:t>
            </a:r>
          </a:p>
        </p:txBody>
      </p:sp>
      <p:sp>
        <p:nvSpPr>
          <p:cNvPr id="3" name="TextBox 2">
            <a:extLst>
              <a:ext uri="{FF2B5EF4-FFF2-40B4-BE49-F238E27FC236}">
                <a16:creationId xmlns:a16="http://schemas.microsoft.com/office/drawing/2014/main" id="{BB80553A-1568-28C5-0BF4-6C092EEB53A9}"/>
              </a:ext>
            </a:extLst>
          </p:cNvPr>
          <p:cNvSpPr txBox="1"/>
          <p:nvPr/>
        </p:nvSpPr>
        <p:spPr>
          <a:xfrm>
            <a:off x="369393" y="1007307"/>
            <a:ext cx="11033713" cy="3108543"/>
          </a:xfrm>
          <a:prstGeom prst="rect">
            <a:avLst/>
          </a:prstGeom>
          <a:noFill/>
        </p:spPr>
        <p:txBody>
          <a:bodyPr wrap="square" rtlCol="0">
            <a:spAutoFit/>
          </a:bodyPr>
          <a:lstStyle/>
          <a:p>
            <a:r>
              <a:rPr lang="it-IT" sz="2800" dirty="0"/>
              <a:t>Capacità di rispondere a stimoli esterni in grado di turbare l’equilibrio fisiologico della cellula attraverso la </a:t>
            </a:r>
            <a:r>
              <a:rPr lang="it-IT" sz="2800" b="1" dirty="0"/>
              <a:t>modulazione di alcune funzioni cellulari in modo da condurre ad un nuovo equilibrio</a:t>
            </a:r>
            <a:r>
              <a:rPr lang="it-IT" sz="2800" dirty="0"/>
              <a:t> che comunque permetta di svolgere determinate funzioni cellulari.</a:t>
            </a:r>
          </a:p>
          <a:p>
            <a:endParaRPr lang="it-IT" sz="2800" dirty="0"/>
          </a:p>
          <a:p>
            <a:r>
              <a:rPr lang="it-IT" sz="2800" dirty="0"/>
              <a:t>- Fisiologici</a:t>
            </a:r>
          </a:p>
          <a:p>
            <a:r>
              <a:rPr lang="it-IT" sz="2800" dirty="0"/>
              <a:t>- Patologici</a:t>
            </a:r>
          </a:p>
        </p:txBody>
      </p:sp>
    </p:spTree>
    <p:extLst>
      <p:ext uri="{BB962C8B-B14F-4D97-AF65-F5344CB8AC3E}">
        <p14:creationId xmlns:p14="http://schemas.microsoft.com/office/powerpoint/2010/main" val="3558063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07170-18D5-6D0B-C273-6788EDF8D2E6}"/>
              </a:ext>
            </a:extLst>
          </p:cNvPr>
          <p:cNvPicPr>
            <a:picLocks noChangeAspect="1"/>
          </p:cNvPicPr>
          <p:nvPr/>
        </p:nvPicPr>
        <p:blipFill>
          <a:blip r:embed="rId2"/>
          <a:stretch>
            <a:fillRect/>
          </a:stretch>
        </p:blipFill>
        <p:spPr>
          <a:xfrm>
            <a:off x="161411" y="3622766"/>
            <a:ext cx="11825438" cy="2708365"/>
          </a:xfrm>
          <a:prstGeom prst="rect">
            <a:avLst/>
          </a:prstGeom>
        </p:spPr>
      </p:pic>
      <p:pic>
        <p:nvPicPr>
          <p:cNvPr id="5" name="Picture 4">
            <a:extLst>
              <a:ext uri="{FF2B5EF4-FFF2-40B4-BE49-F238E27FC236}">
                <a16:creationId xmlns:a16="http://schemas.microsoft.com/office/drawing/2014/main" id="{62978981-3AF3-3E0D-2092-FBB25DDE7B9B}"/>
              </a:ext>
            </a:extLst>
          </p:cNvPr>
          <p:cNvPicPr>
            <a:picLocks noChangeAspect="1"/>
          </p:cNvPicPr>
          <p:nvPr/>
        </p:nvPicPr>
        <p:blipFill>
          <a:blip r:embed="rId3"/>
          <a:stretch>
            <a:fillRect/>
          </a:stretch>
        </p:blipFill>
        <p:spPr>
          <a:xfrm>
            <a:off x="223639" y="871399"/>
            <a:ext cx="11744722" cy="2220143"/>
          </a:xfrm>
          <a:prstGeom prst="rect">
            <a:avLst/>
          </a:prstGeom>
        </p:spPr>
      </p:pic>
      <p:sp>
        <p:nvSpPr>
          <p:cNvPr id="6" name="TextBox 5">
            <a:extLst>
              <a:ext uri="{FF2B5EF4-FFF2-40B4-BE49-F238E27FC236}">
                <a16:creationId xmlns:a16="http://schemas.microsoft.com/office/drawing/2014/main" id="{9677BE04-5D0D-15B2-9368-AFEB62979C46}"/>
              </a:ext>
            </a:extLst>
          </p:cNvPr>
          <p:cNvSpPr txBox="1"/>
          <p:nvPr/>
        </p:nvSpPr>
        <p:spPr>
          <a:xfrm>
            <a:off x="7541175" y="1292262"/>
            <a:ext cx="3493264" cy="523220"/>
          </a:xfrm>
          <a:prstGeom prst="rect">
            <a:avLst/>
          </a:prstGeom>
          <a:solidFill>
            <a:schemeClr val="bg1">
              <a:lumMod val="95000"/>
            </a:schemeClr>
          </a:solidFill>
        </p:spPr>
        <p:txBody>
          <a:bodyPr wrap="none" rtlCol="0">
            <a:spAutoFit/>
          </a:bodyPr>
          <a:lstStyle/>
          <a:p>
            <a:r>
              <a:rPr lang="it-IT" sz="2800" b="1" dirty="0">
                <a:solidFill>
                  <a:srgbClr val="0070C0"/>
                </a:solidFill>
              </a:rPr>
              <a:t>Adattamenti cellulari  </a:t>
            </a:r>
          </a:p>
        </p:txBody>
      </p:sp>
      <p:sp>
        <p:nvSpPr>
          <p:cNvPr id="7" name="TextBox 6">
            <a:extLst>
              <a:ext uri="{FF2B5EF4-FFF2-40B4-BE49-F238E27FC236}">
                <a16:creationId xmlns:a16="http://schemas.microsoft.com/office/drawing/2014/main" id="{81E09524-6F95-5CF6-CC5C-3E831A98A8DC}"/>
              </a:ext>
            </a:extLst>
          </p:cNvPr>
          <p:cNvSpPr txBox="1"/>
          <p:nvPr/>
        </p:nvSpPr>
        <p:spPr>
          <a:xfrm>
            <a:off x="7541175" y="3504849"/>
            <a:ext cx="2574744" cy="523220"/>
          </a:xfrm>
          <a:prstGeom prst="rect">
            <a:avLst/>
          </a:prstGeom>
          <a:solidFill>
            <a:schemeClr val="bg1">
              <a:lumMod val="95000"/>
            </a:schemeClr>
          </a:solidFill>
        </p:spPr>
        <p:txBody>
          <a:bodyPr wrap="none" rtlCol="0">
            <a:spAutoFit/>
          </a:bodyPr>
          <a:lstStyle/>
          <a:p>
            <a:r>
              <a:rPr lang="it-IT" sz="2800" b="1" dirty="0">
                <a:solidFill>
                  <a:srgbClr val="0070C0"/>
                </a:solidFill>
              </a:rPr>
              <a:t>Lesioni cellulari</a:t>
            </a:r>
          </a:p>
        </p:txBody>
      </p:sp>
    </p:spTree>
    <p:extLst>
      <p:ext uri="{BB962C8B-B14F-4D97-AF65-F5344CB8AC3E}">
        <p14:creationId xmlns:p14="http://schemas.microsoft.com/office/powerpoint/2010/main" val="3695159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584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524F8-247E-6257-4855-9FBD0CD81E70}"/>
              </a:ext>
            </a:extLst>
          </p:cNvPr>
          <p:cNvSpPr txBox="1"/>
          <p:nvPr/>
        </p:nvSpPr>
        <p:spPr>
          <a:xfrm>
            <a:off x="7220602" y="3332948"/>
            <a:ext cx="5077865" cy="2677656"/>
          </a:xfrm>
          <a:prstGeom prst="rect">
            <a:avLst/>
          </a:prstGeom>
          <a:noFill/>
        </p:spPr>
        <p:txBody>
          <a:bodyPr wrap="none" rtlCol="0">
            <a:spAutoFit/>
          </a:bodyPr>
          <a:lstStyle/>
          <a:p>
            <a:r>
              <a:rPr lang="it-IT" sz="2400" dirty="0"/>
              <a:t>L’evento «negativo» per la cellula</a:t>
            </a:r>
          </a:p>
          <a:p>
            <a:r>
              <a:rPr lang="it-IT" sz="2400" dirty="0"/>
              <a:t>può essere positivo per l’organismo</a:t>
            </a:r>
          </a:p>
          <a:p>
            <a:r>
              <a:rPr lang="it-IT" sz="2400" dirty="0"/>
              <a:t>Specialmente per cellule «ricambiabili»</a:t>
            </a:r>
          </a:p>
          <a:p>
            <a:endParaRPr lang="it-IT" sz="2400" dirty="0"/>
          </a:p>
          <a:p>
            <a:r>
              <a:rPr lang="it-IT" sz="2400" dirty="0"/>
              <a:t>Nell’embriogenesi</a:t>
            </a:r>
          </a:p>
          <a:p>
            <a:r>
              <a:rPr lang="it-IT" sz="2400" dirty="0"/>
              <a:t>Nella risposta immune</a:t>
            </a:r>
          </a:p>
          <a:p>
            <a:endParaRPr lang="it-IT" sz="2400" dirty="0"/>
          </a:p>
        </p:txBody>
      </p:sp>
      <p:cxnSp>
        <p:nvCxnSpPr>
          <p:cNvPr id="6" name="Straight Arrow Connector 5">
            <a:extLst>
              <a:ext uri="{FF2B5EF4-FFF2-40B4-BE49-F238E27FC236}">
                <a16:creationId xmlns:a16="http://schemas.microsoft.com/office/drawing/2014/main" id="{B27E8A5B-4174-8783-694A-DFB42A30E744}"/>
              </a:ext>
            </a:extLst>
          </p:cNvPr>
          <p:cNvCxnSpPr>
            <a:cxnSpLocks/>
          </p:cNvCxnSpPr>
          <p:nvPr/>
        </p:nvCxnSpPr>
        <p:spPr>
          <a:xfrm>
            <a:off x="5568043" y="3007105"/>
            <a:ext cx="142886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60C0A9B-794B-EEB1-E3D8-96E71701127A}"/>
              </a:ext>
            </a:extLst>
          </p:cNvPr>
          <p:cNvSpPr txBox="1"/>
          <p:nvPr/>
        </p:nvSpPr>
        <p:spPr>
          <a:xfrm>
            <a:off x="7220602" y="1979620"/>
            <a:ext cx="4866155" cy="1200329"/>
          </a:xfrm>
          <a:prstGeom prst="rect">
            <a:avLst/>
          </a:prstGeom>
          <a:noFill/>
        </p:spPr>
        <p:txBody>
          <a:bodyPr wrap="square" rtlCol="0">
            <a:spAutoFit/>
          </a:bodyPr>
          <a:lstStyle/>
          <a:p>
            <a:r>
              <a:rPr lang="it-IT" sz="2400" dirty="0"/>
              <a:t>Danno al DNA non riparabile</a:t>
            </a:r>
          </a:p>
          <a:p>
            <a:r>
              <a:rPr lang="it-IT" sz="2400" dirty="0"/>
              <a:t>Mancanza di risorse energetiche per riparazione</a:t>
            </a:r>
          </a:p>
        </p:txBody>
      </p:sp>
      <p:sp>
        <p:nvSpPr>
          <p:cNvPr id="2" name="TextBox 1">
            <a:extLst>
              <a:ext uri="{FF2B5EF4-FFF2-40B4-BE49-F238E27FC236}">
                <a16:creationId xmlns:a16="http://schemas.microsoft.com/office/drawing/2014/main" id="{311592DF-B10D-2B72-DAA6-2397AA96435A}"/>
              </a:ext>
            </a:extLst>
          </p:cNvPr>
          <p:cNvSpPr txBox="1"/>
          <p:nvPr/>
        </p:nvSpPr>
        <p:spPr>
          <a:xfrm>
            <a:off x="352616" y="178197"/>
            <a:ext cx="2128530" cy="461665"/>
          </a:xfrm>
          <a:prstGeom prst="rect">
            <a:avLst/>
          </a:prstGeom>
          <a:noFill/>
        </p:spPr>
        <p:txBody>
          <a:bodyPr wrap="square" rtlCol="0">
            <a:spAutoFit/>
          </a:bodyPr>
          <a:lstStyle/>
          <a:p>
            <a:r>
              <a:rPr lang="it-IT" sz="2400" b="1" dirty="0"/>
              <a:t>INFEZIONI</a:t>
            </a:r>
          </a:p>
        </p:txBody>
      </p:sp>
      <p:sp>
        <p:nvSpPr>
          <p:cNvPr id="5" name="TextBox 4">
            <a:extLst>
              <a:ext uri="{FF2B5EF4-FFF2-40B4-BE49-F238E27FC236}">
                <a16:creationId xmlns:a16="http://schemas.microsoft.com/office/drawing/2014/main" id="{E82A4AB4-D577-A559-D6DB-3312CEADD907}"/>
              </a:ext>
            </a:extLst>
          </p:cNvPr>
          <p:cNvSpPr txBox="1"/>
          <p:nvPr/>
        </p:nvSpPr>
        <p:spPr>
          <a:xfrm>
            <a:off x="2706839" y="178198"/>
            <a:ext cx="2060307" cy="830997"/>
          </a:xfrm>
          <a:prstGeom prst="rect">
            <a:avLst/>
          </a:prstGeom>
          <a:noFill/>
        </p:spPr>
        <p:txBody>
          <a:bodyPr wrap="square" rtlCol="0">
            <a:spAutoFit/>
          </a:bodyPr>
          <a:lstStyle/>
          <a:p>
            <a:pPr algn="ctr"/>
            <a:r>
              <a:rPr lang="it-IT" sz="2400" b="1" dirty="0"/>
              <a:t>DANNI FISICI E CHIMICI</a:t>
            </a:r>
          </a:p>
        </p:txBody>
      </p:sp>
      <p:sp>
        <p:nvSpPr>
          <p:cNvPr id="8" name="TextBox 7">
            <a:extLst>
              <a:ext uri="{FF2B5EF4-FFF2-40B4-BE49-F238E27FC236}">
                <a16:creationId xmlns:a16="http://schemas.microsoft.com/office/drawing/2014/main" id="{8E290260-17F0-0204-99DF-C0B8C37DD2A3}"/>
              </a:ext>
            </a:extLst>
          </p:cNvPr>
          <p:cNvSpPr txBox="1"/>
          <p:nvPr/>
        </p:nvSpPr>
        <p:spPr>
          <a:xfrm>
            <a:off x="5383131" y="175961"/>
            <a:ext cx="3177287" cy="461665"/>
          </a:xfrm>
          <a:prstGeom prst="rect">
            <a:avLst/>
          </a:prstGeom>
          <a:noFill/>
        </p:spPr>
        <p:txBody>
          <a:bodyPr wrap="square" rtlCol="0">
            <a:spAutoFit/>
          </a:bodyPr>
          <a:lstStyle/>
          <a:p>
            <a:r>
              <a:rPr lang="it-IT" sz="2400" b="1" dirty="0"/>
              <a:t>METABOLISMO</a:t>
            </a:r>
          </a:p>
        </p:txBody>
      </p:sp>
      <p:cxnSp>
        <p:nvCxnSpPr>
          <p:cNvPr id="11" name="Straight Arrow Connector 10">
            <a:extLst>
              <a:ext uri="{FF2B5EF4-FFF2-40B4-BE49-F238E27FC236}">
                <a16:creationId xmlns:a16="http://schemas.microsoft.com/office/drawing/2014/main" id="{B3317BC1-1E24-483A-C245-C3E6FEA562EA}"/>
              </a:ext>
            </a:extLst>
          </p:cNvPr>
          <p:cNvCxnSpPr>
            <a:cxnSpLocks/>
          </p:cNvCxnSpPr>
          <p:nvPr/>
        </p:nvCxnSpPr>
        <p:spPr>
          <a:xfrm>
            <a:off x="1658304" y="659549"/>
            <a:ext cx="673973" cy="698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30F678-A7F3-8DFB-A26E-25BD282FA06B}"/>
              </a:ext>
            </a:extLst>
          </p:cNvPr>
          <p:cNvCxnSpPr>
            <a:cxnSpLocks/>
          </p:cNvCxnSpPr>
          <p:nvPr/>
        </p:nvCxnSpPr>
        <p:spPr>
          <a:xfrm>
            <a:off x="3105615" y="659549"/>
            <a:ext cx="0" cy="698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833488-CF9D-02E8-C29D-D1BF2C69C5B1}"/>
              </a:ext>
            </a:extLst>
          </p:cNvPr>
          <p:cNvCxnSpPr>
            <a:cxnSpLocks/>
          </p:cNvCxnSpPr>
          <p:nvPr/>
        </p:nvCxnSpPr>
        <p:spPr>
          <a:xfrm>
            <a:off x="4767146" y="379141"/>
            <a:ext cx="54083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C0A1429-A959-69CE-2FB9-7C189BF7B85D}"/>
              </a:ext>
            </a:extLst>
          </p:cNvPr>
          <p:cNvCxnSpPr>
            <a:cxnSpLocks/>
          </p:cNvCxnSpPr>
          <p:nvPr/>
        </p:nvCxnSpPr>
        <p:spPr>
          <a:xfrm>
            <a:off x="2579087" y="5454579"/>
            <a:ext cx="676158" cy="46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4D68FD-9EAD-270F-AA20-CACC45AFEC9F}"/>
              </a:ext>
            </a:extLst>
          </p:cNvPr>
          <p:cNvSpPr txBox="1"/>
          <p:nvPr/>
        </p:nvSpPr>
        <p:spPr>
          <a:xfrm>
            <a:off x="2500434" y="5848805"/>
            <a:ext cx="2537128" cy="830997"/>
          </a:xfrm>
          <a:prstGeom prst="rect">
            <a:avLst/>
          </a:prstGeom>
          <a:noFill/>
        </p:spPr>
        <p:txBody>
          <a:bodyPr wrap="square" rtlCol="0">
            <a:spAutoFit/>
          </a:bodyPr>
          <a:lstStyle/>
          <a:p>
            <a:pPr algn="ctr"/>
            <a:r>
              <a:rPr lang="it-IT" sz="2400" b="1" dirty="0"/>
              <a:t>INFIAMMAZIONE E RIPARAZIONE</a:t>
            </a:r>
          </a:p>
        </p:txBody>
      </p:sp>
      <p:pic>
        <p:nvPicPr>
          <p:cNvPr id="14" name="Picture 13">
            <a:extLst>
              <a:ext uri="{FF2B5EF4-FFF2-40B4-BE49-F238E27FC236}">
                <a16:creationId xmlns:a16="http://schemas.microsoft.com/office/drawing/2014/main" id="{AA23C5B7-DA9C-AD3B-D7B0-A45504CE9BAB}"/>
              </a:ext>
            </a:extLst>
          </p:cNvPr>
          <p:cNvPicPr>
            <a:picLocks noChangeAspect="1"/>
          </p:cNvPicPr>
          <p:nvPr/>
        </p:nvPicPr>
        <p:blipFill>
          <a:blip r:embed="rId2"/>
          <a:stretch>
            <a:fillRect/>
          </a:stretch>
        </p:blipFill>
        <p:spPr>
          <a:xfrm>
            <a:off x="948113" y="1395934"/>
            <a:ext cx="4138435" cy="3957519"/>
          </a:xfrm>
          <a:prstGeom prst="rect">
            <a:avLst/>
          </a:prstGeom>
        </p:spPr>
      </p:pic>
    </p:spTree>
    <p:extLst>
      <p:ext uri="{BB962C8B-B14F-4D97-AF65-F5344CB8AC3E}">
        <p14:creationId xmlns:p14="http://schemas.microsoft.com/office/powerpoint/2010/main" val="1082460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37113" y="151939"/>
            <a:ext cx="4824413" cy="647701"/>
          </a:xfrm>
        </p:spPr>
        <p:txBody>
          <a:bodyPr>
            <a:normAutofit fontScale="90000"/>
          </a:bodyPr>
          <a:lstStyle/>
          <a:p>
            <a:pPr eaLnBrk="1" hangingPunct="1"/>
            <a:r>
              <a:rPr lang="it-IT" altLang="it-IT" sz="4200" b="1" dirty="0">
                <a:solidFill>
                  <a:srgbClr val="0070C0"/>
                </a:solidFill>
              </a:rPr>
              <a:t>Risposte adattative</a:t>
            </a:r>
          </a:p>
        </p:txBody>
      </p:sp>
      <p:sp>
        <p:nvSpPr>
          <p:cNvPr id="24579" name="Text Box 3"/>
          <p:cNvSpPr txBox="1">
            <a:spLocks noChangeArrowheads="1"/>
          </p:cNvSpPr>
          <p:nvPr/>
        </p:nvSpPr>
        <p:spPr bwMode="auto">
          <a:xfrm>
            <a:off x="480641" y="1689848"/>
            <a:ext cx="3889375" cy="117679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115000"/>
              </a:lnSpc>
              <a:spcBef>
                <a:spcPct val="50000"/>
              </a:spcBef>
              <a:spcAft>
                <a:spcPct val="0"/>
              </a:spcAft>
              <a:defRPr/>
            </a:pPr>
            <a:r>
              <a:rPr lang="it-IT" altLang="it-IT" sz="3200" dirty="0">
                <a:solidFill>
                  <a:srgbClr val="000000"/>
                </a:solidFill>
                <a:latin typeface="Arial"/>
                <a:cs typeface="Arial" charset="0"/>
              </a:rPr>
              <a:t>Modificazione delle richieste funzionali</a:t>
            </a:r>
          </a:p>
        </p:txBody>
      </p:sp>
      <p:sp>
        <p:nvSpPr>
          <p:cNvPr id="24580" name="Text Box 4"/>
          <p:cNvSpPr txBox="1">
            <a:spLocks noChangeArrowheads="1"/>
          </p:cNvSpPr>
          <p:nvPr/>
        </p:nvSpPr>
        <p:spPr bwMode="auto">
          <a:xfrm>
            <a:off x="5255280" y="892176"/>
            <a:ext cx="2376487"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charset="0"/>
              </a:rPr>
              <a:t>aumento</a:t>
            </a:r>
          </a:p>
        </p:txBody>
      </p:sp>
      <p:sp>
        <p:nvSpPr>
          <p:cNvPr id="43013" name="Text Box 5"/>
          <p:cNvSpPr txBox="1">
            <a:spLocks noChangeArrowheads="1"/>
          </p:cNvSpPr>
          <p:nvPr/>
        </p:nvSpPr>
        <p:spPr bwMode="auto">
          <a:xfrm>
            <a:off x="5591176" y="2667163"/>
            <a:ext cx="2374900"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charset="0"/>
              </a:rPr>
              <a:t>riduzione</a:t>
            </a:r>
          </a:p>
        </p:txBody>
      </p:sp>
      <p:sp>
        <p:nvSpPr>
          <p:cNvPr id="24582" name="Text Box 6"/>
          <p:cNvSpPr txBox="1">
            <a:spLocks noChangeArrowheads="1"/>
          </p:cNvSpPr>
          <p:nvPr/>
        </p:nvSpPr>
        <p:spPr bwMode="auto">
          <a:xfrm>
            <a:off x="8150225" y="1159185"/>
            <a:ext cx="2232025"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a:solidFill>
                  <a:srgbClr val="000000"/>
                </a:solidFill>
                <a:latin typeface="Arial"/>
                <a:cs typeface="Arial" pitchFamily="34" charset="0"/>
              </a:rPr>
              <a:t>iperplasia</a:t>
            </a:r>
          </a:p>
        </p:txBody>
      </p:sp>
      <p:sp>
        <p:nvSpPr>
          <p:cNvPr id="24583" name="Text Box 7"/>
          <p:cNvSpPr txBox="1">
            <a:spLocks noChangeArrowheads="1"/>
          </p:cNvSpPr>
          <p:nvPr/>
        </p:nvSpPr>
        <p:spPr bwMode="auto">
          <a:xfrm>
            <a:off x="8077200" y="398585"/>
            <a:ext cx="2305050" cy="581025"/>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pitchFamily="34" charset="0"/>
              </a:rPr>
              <a:t>ipertrofia</a:t>
            </a:r>
          </a:p>
        </p:txBody>
      </p:sp>
      <p:sp>
        <p:nvSpPr>
          <p:cNvPr id="43016" name="Text Box 8"/>
          <p:cNvSpPr txBox="1">
            <a:spLocks noChangeArrowheads="1"/>
          </p:cNvSpPr>
          <p:nvPr/>
        </p:nvSpPr>
        <p:spPr bwMode="auto">
          <a:xfrm>
            <a:off x="8470995" y="2928595"/>
            <a:ext cx="1728787"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a:solidFill>
                  <a:srgbClr val="000000"/>
                </a:solidFill>
                <a:latin typeface="Arial"/>
                <a:cs typeface="Arial" pitchFamily="34" charset="0"/>
              </a:rPr>
              <a:t>atrofia</a:t>
            </a:r>
          </a:p>
        </p:txBody>
      </p:sp>
      <p:sp>
        <p:nvSpPr>
          <p:cNvPr id="9" name="Text Box 9"/>
          <p:cNvSpPr txBox="1">
            <a:spLocks noChangeArrowheads="1"/>
          </p:cNvSpPr>
          <p:nvPr/>
        </p:nvSpPr>
        <p:spPr bwMode="auto">
          <a:xfrm>
            <a:off x="751450" y="4444074"/>
            <a:ext cx="3995737" cy="117679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115000"/>
              </a:lnSpc>
              <a:spcBef>
                <a:spcPct val="50000"/>
              </a:spcBef>
              <a:spcAft>
                <a:spcPct val="0"/>
              </a:spcAft>
              <a:defRPr/>
            </a:pPr>
            <a:r>
              <a:rPr lang="it-IT" altLang="it-IT" sz="3200" dirty="0">
                <a:solidFill>
                  <a:srgbClr val="000000"/>
                </a:solidFill>
                <a:latin typeface="Arial"/>
                <a:cs typeface="Arial"/>
              </a:rPr>
              <a:t>Modificazione delle condizioni ambientali</a:t>
            </a:r>
          </a:p>
        </p:txBody>
      </p:sp>
      <p:sp>
        <p:nvSpPr>
          <p:cNvPr id="10" name="Text Box 10"/>
          <p:cNvSpPr txBox="1">
            <a:spLocks noChangeArrowheads="1"/>
          </p:cNvSpPr>
          <p:nvPr/>
        </p:nvSpPr>
        <p:spPr bwMode="auto">
          <a:xfrm>
            <a:off x="8581581" y="4648804"/>
            <a:ext cx="2376488"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a:rPr>
              <a:t>metaplasia</a:t>
            </a:r>
          </a:p>
        </p:txBody>
      </p:sp>
      <p:sp>
        <p:nvSpPr>
          <p:cNvPr id="12" name="Text Box 7"/>
          <p:cNvSpPr txBox="1">
            <a:spLocks noChangeArrowheads="1"/>
          </p:cNvSpPr>
          <p:nvPr/>
        </p:nvSpPr>
        <p:spPr bwMode="auto">
          <a:xfrm>
            <a:off x="8256494" y="2171034"/>
            <a:ext cx="2305050"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pitchFamily="34" charset="0"/>
              </a:rPr>
              <a:t>ipotrofia</a:t>
            </a:r>
          </a:p>
        </p:txBody>
      </p:sp>
      <p:cxnSp>
        <p:nvCxnSpPr>
          <p:cNvPr id="3" name="Straight Arrow Connector 2">
            <a:extLst>
              <a:ext uri="{FF2B5EF4-FFF2-40B4-BE49-F238E27FC236}">
                <a16:creationId xmlns:a16="http://schemas.microsoft.com/office/drawing/2014/main" id="{2FD45F1F-0AF8-6A7E-9001-D167151C5B59}"/>
              </a:ext>
            </a:extLst>
          </p:cNvPr>
          <p:cNvCxnSpPr>
            <a:cxnSpLocks/>
            <a:stCxn id="24579" idx="3"/>
          </p:cNvCxnSpPr>
          <p:nvPr/>
        </p:nvCxnSpPr>
        <p:spPr>
          <a:xfrm flipV="1">
            <a:off x="4370016" y="1237129"/>
            <a:ext cx="1089490" cy="10411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21F9FF-5A09-C390-B682-0A9B7A6C0076}"/>
              </a:ext>
            </a:extLst>
          </p:cNvPr>
          <p:cNvCxnSpPr>
            <a:cxnSpLocks/>
          </p:cNvCxnSpPr>
          <p:nvPr/>
        </p:nvCxnSpPr>
        <p:spPr>
          <a:xfrm flipV="1">
            <a:off x="7346251" y="689097"/>
            <a:ext cx="910243" cy="4927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9C97B95-CE88-F4CD-F524-3D8E6295DBF4}"/>
              </a:ext>
            </a:extLst>
          </p:cNvPr>
          <p:cNvCxnSpPr>
            <a:cxnSpLocks/>
          </p:cNvCxnSpPr>
          <p:nvPr/>
        </p:nvCxnSpPr>
        <p:spPr>
          <a:xfrm>
            <a:off x="7346251" y="1197877"/>
            <a:ext cx="910243" cy="273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28C372D-3078-CE4A-BD1E-10B46FEAD6E0}"/>
              </a:ext>
            </a:extLst>
          </p:cNvPr>
          <p:cNvCxnSpPr>
            <a:cxnSpLocks/>
            <a:stCxn id="24579" idx="3"/>
          </p:cNvCxnSpPr>
          <p:nvPr/>
        </p:nvCxnSpPr>
        <p:spPr>
          <a:xfrm>
            <a:off x="4370016" y="2278247"/>
            <a:ext cx="1277749" cy="7778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EBD1A5-86CA-AA61-6426-2EF985A19C3B}"/>
              </a:ext>
            </a:extLst>
          </p:cNvPr>
          <p:cNvCxnSpPr>
            <a:cxnSpLocks/>
          </p:cNvCxnSpPr>
          <p:nvPr/>
        </p:nvCxnSpPr>
        <p:spPr>
          <a:xfrm flipV="1">
            <a:off x="7695103" y="2507249"/>
            <a:ext cx="910243" cy="4927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EC696D5-BFB5-9929-DDD7-B962E42F9B32}"/>
              </a:ext>
            </a:extLst>
          </p:cNvPr>
          <p:cNvCxnSpPr>
            <a:cxnSpLocks/>
          </p:cNvCxnSpPr>
          <p:nvPr/>
        </p:nvCxnSpPr>
        <p:spPr>
          <a:xfrm>
            <a:off x="7695103" y="3016029"/>
            <a:ext cx="910243" cy="273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1FBDCE8-139E-D3A8-AB65-CF4BA8CBF645}"/>
              </a:ext>
            </a:extLst>
          </p:cNvPr>
          <p:cNvCxnSpPr>
            <a:cxnSpLocks/>
          </p:cNvCxnSpPr>
          <p:nvPr/>
        </p:nvCxnSpPr>
        <p:spPr>
          <a:xfrm>
            <a:off x="4914761" y="4938523"/>
            <a:ext cx="360395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029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517CDB-9FD0-4183-A687-97CC6C10543E}"/>
              </a:ext>
            </a:extLst>
          </p:cNvPr>
          <p:cNvSpPr txBox="1"/>
          <p:nvPr/>
        </p:nvSpPr>
        <p:spPr>
          <a:xfrm>
            <a:off x="596561" y="438954"/>
            <a:ext cx="10573129" cy="2492990"/>
          </a:xfrm>
          <a:prstGeom prst="rect">
            <a:avLst/>
          </a:prstGeom>
          <a:noFill/>
        </p:spPr>
        <p:txBody>
          <a:bodyPr wrap="square" rtlCol="0">
            <a:spAutoFit/>
          </a:bodyPr>
          <a:lstStyle/>
          <a:p>
            <a:r>
              <a:rPr lang="it-IT" sz="3600" b="1" dirty="0">
                <a:solidFill>
                  <a:srgbClr val="0070C0"/>
                </a:solidFill>
              </a:rPr>
              <a:t>Omeostasi</a:t>
            </a:r>
            <a:r>
              <a:rPr lang="it-IT" sz="3600" dirty="0"/>
              <a:t> </a:t>
            </a:r>
            <a:r>
              <a:rPr lang="it-IT" sz="2400" dirty="0"/>
              <a:t>(W Cannon 1929)</a:t>
            </a:r>
            <a:br>
              <a:rPr lang="it-IT" sz="2400" dirty="0"/>
            </a:br>
            <a:endParaRPr lang="it-IT" sz="2400" dirty="0"/>
          </a:p>
          <a:p>
            <a:r>
              <a:rPr lang="it-IT" sz="2400" dirty="0"/>
              <a:t>Attività tendenti a conservare le variabili vitali essenziali entro limiti «normali»</a:t>
            </a:r>
          </a:p>
          <a:p>
            <a:endParaRPr lang="it-IT" sz="2400" dirty="0"/>
          </a:p>
          <a:p>
            <a:r>
              <a:rPr lang="it-IT" sz="2400" dirty="0"/>
              <a:t>O, per dirla partendo da Claude Bernard:</a:t>
            </a:r>
          </a:p>
          <a:p>
            <a:r>
              <a:rPr lang="it-IT" sz="2400" dirty="0"/>
              <a:t>L’integrazione dei molteplici «stati stazionari» del «mezzo interno»</a:t>
            </a:r>
          </a:p>
        </p:txBody>
      </p:sp>
    </p:spTree>
    <p:extLst>
      <p:ext uri="{BB962C8B-B14F-4D97-AF65-F5344CB8AC3E}">
        <p14:creationId xmlns:p14="http://schemas.microsoft.com/office/powerpoint/2010/main" val="2409596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D6786-E94E-E1FE-6F58-86289C28A828}"/>
              </a:ext>
            </a:extLst>
          </p:cNvPr>
          <p:cNvSpPr txBox="1"/>
          <p:nvPr/>
        </p:nvSpPr>
        <p:spPr>
          <a:xfrm>
            <a:off x="193328" y="62559"/>
            <a:ext cx="4367665" cy="646331"/>
          </a:xfrm>
          <a:prstGeom prst="rect">
            <a:avLst/>
          </a:prstGeom>
          <a:noFill/>
        </p:spPr>
        <p:txBody>
          <a:bodyPr wrap="square" rtlCol="0">
            <a:spAutoFit/>
          </a:bodyPr>
          <a:lstStyle/>
          <a:p>
            <a:r>
              <a:rPr lang="it-IT" sz="3600" b="1" dirty="0">
                <a:solidFill>
                  <a:srgbClr val="0070C0"/>
                </a:solidFill>
              </a:rPr>
              <a:t>IPERTROFIA</a:t>
            </a:r>
          </a:p>
        </p:txBody>
      </p:sp>
      <p:sp>
        <p:nvSpPr>
          <p:cNvPr id="3" name="TextBox 2">
            <a:extLst>
              <a:ext uri="{FF2B5EF4-FFF2-40B4-BE49-F238E27FC236}">
                <a16:creationId xmlns:a16="http://schemas.microsoft.com/office/drawing/2014/main" id="{579FD49B-4213-ED15-9462-8EB541D59AB1}"/>
              </a:ext>
            </a:extLst>
          </p:cNvPr>
          <p:cNvSpPr txBox="1"/>
          <p:nvPr/>
        </p:nvSpPr>
        <p:spPr>
          <a:xfrm>
            <a:off x="300867" y="926199"/>
            <a:ext cx="11344459" cy="3970318"/>
          </a:xfrm>
          <a:prstGeom prst="rect">
            <a:avLst/>
          </a:prstGeom>
          <a:noFill/>
        </p:spPr>
        <p:txBody>
          <a:bodyPr wrap="square" rtlCol="0">
            <a:spAutoFit/>
          </a:bodyPr>
          <a:lstStyle/>
          <a:p>
            <a:r>
              <a:rPr lang="it-IT" sz="2800" dirty="0"/>
              <a:t>Aumento di volume cellulare per aumento del contenuto proteico e aumento della capacità di assolvere a una determinata funzione (in genere da parte di cellule che non sono in grado di proliferare)</a:t>
            </a:r>
          </a:p>
          <a:p>
            <a:endParaRPr lang="it-IT" sz="2800" dirty="0"/>
          </a:p>
          <a:p>
            <a:r>
              <a:rPr lang="it-IT" sz="2800" dirty="0"/>
              <a:t>FISIOLOGICA </a:t>
            </a:r>
          </a:p>
          <a:p>
            <a:r>
              <a:rPr lang="it-IT" sz="2800" dirty="0"/>
              <a:t>- Di solito per effetto di ORMONI e FATTORI DI CRESCITA</a:t>
            </a:r>
          </a:p>
          <a:p>
            <a:r>
              <a:rPr lang="it-IT" sz="2800" dirty="0"/>
              <a:t>- Carico di lavoro (ad esempio stiramento meccanico di una cellula)</a:t>
            </a:r>
          </a:p>
          <a:p>
            <a:endParaRPr lang="it-IT" sz="2800" dirty="0"/>
          </a:p>
          <a:p>
            <a:r>
              <a:rPr lang="it-IT" sz="2800" dirty="0"/>
              <a:t>O PATOLOGICA</a:t>
            </a:r>
          </a:p>
        </p:txBody>
      </p:sp>
      <p:pic>
        <p:nvPicPr>
          <p:cNvPr id="1026" name="Picture 2" descr="💪 Bicipite flesso Emoji — Significato, Copiare e Incollare, Combinazioni">
            <a:extLst>
              <a:ext uri="{FF2B5EF4-FFF2-40B4-BE49-F238E27FC236}">
                <a16:creationId xmlns:a16="http://schemas.microsoft.com/office/drawing/2014/main" id="{7BA713B3-1663-A3F8-5651-B90EEBE07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616" y="4252051"/>
            <a:ext cx="3708802" cy="193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56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DCD8E-BA2D-4B66-93B6-8D62FF0DF5BF}"/>
              </a:ext>
            </a:extLst>
          </p:cNvPr>
          <p:cNvSpPr txBox="1"/>
          <p:nvPr/>
        </p:nvSpPr>
        <p:spPr>
          <a:xfrm>
            <a:off x="2764655" y="129181"/>
            <a:ext cx="9312577" cy="830997"/>
          </a:xfrm>
          <a:prstGeom prst="rect">
            <a:avLst/>
          </a:prstGeom>
          <a:noFill/>
        </p:spPr>
        <p:txBody>
          <a:bodyPr wrap="square" rtlCol="0">
            <a:spAutoFit/>
          </a:bodyPr>
          <a:lstStyle/>
          <a:p>
            <a:r>
              <a:rPr lang="it-IT" sz="2400" dirty="0"/>
              <a:t>ADATTAMENTO delle fibre muscolari cardiache ad un aumento di carico (pressione arteriosa)</a:t>
            </a:r>
          </a:p>
        </p:txBody>
      </p:sp>
      <p:sp>
        <p:nvSpPr>
          <p:cNvPr id="5" name="TextBox 4">
            <a:extLst>
              <a:ext uri="{FF2B5EF4-FFF2-40B4-BE49-F238E27FC236}">
                <a16:creationId xmlns:a16="http://schemas.microsoft.com/office/drawing/2014/main" id="{7F90EE16-B036-42B6-A564-084129F985DD}"/>
              </a:ext>
            </a:extLst>
          </p:cNvPr>
          <p:cNvSpPr txBox="1"/>
          <p:nvPr/>
        </p:nvSpPr>
        <p:spPr>
          <a:xfrm>
            <a:off x="60512" y="5595112"/>
            <a:ext cx="6259215" cy="1200329"/>
          </a:xfrm>
          <a:prstGeom prst="rect">
            <a:avLst/>
          </a:prstGeom>
          <a:noFill/>
        </p:spPr>
        <p:txBody>
          <a:bodyPr wrap="square" rtlCol="0">
            <a:spAutoFit/>
          </a:bodyPr>
          <a:lstStyle/>
          <a:p>
            <a:pPr algn="ctr"/>
            <a:r>
              <a:rPr lang="it-IT" sz="2400" dirty="0"/>
              <a:t>Ipertrofia</a:t>
            </a:r>
          </a:p>
          <a:p>
            <a:pPr algn="ctr"/>
            <a:r>
              <a:rPr lang="it-IT" sz="2400" dirty="0"/>
              <a:t>Funzionale ma suscettibile di danneggiamento</a:t>
            </a:r>
          </a:p>
          <a:p>
            <a:pPr algn="ctr"/>
            <a:r>
              <a:rPr lang="it-IT" sz="2400" dirty="0"/>
              <a:t>Oltre un certo limite, </a:t>
            </a:r>
            <a:r>
              <a:rPr lang="it-IT" sz="2400" dirty="0" err="1"/>
              <a:t>maladattativa</a:t>
            </a:r>
            <a:endParaRPr lang="it-IT" sz="2400" dirty="0"/>
          </a:p>
        </p:txBody>
      </p:sp>
      <p:sp>
        <p:nvSpPr>
          <p:cNvPr id="6" name="TextBox 5">
            <a:extLst>
              <a:ext uri="{FF2B5EF4-FFF2-40B4-BE49-F238E27FC236}">
                <a16:creationId xmlns:a16="http://schemas.microsoft.com/office/drawing/2014/main" id="{61D811B7-B2DF-4915-BD0E-2055E6605A91}"/>
              </a:ext>
            </a:extLst>
          </p:cNvPr>
          <p:cNvSpPr txBox="1"/>
          <p:nvPr/>
        </p:nvSpPr>
        <p:spPr>
          <a:xfrm>
            <a:off x="8085713" y="5758436"/>
            <a:ext cx="860620" cy="369332"/>
          </a:xfrm>
          <a:prstGeom prst="rect">
            <a:avLst/>
          </a:prstGeom>
          <a:noFill/>
        </p:spPr>
        <p:txBody>
          <a:bodyPr wrap="none" rtlCol="0">
            <a:spAutoFit/>
          </a:bodyPr>
          <a:lstStyle/>
          <a:p>
            <a:r>
              <a:rPr lang="it-IT" dirty="0"/>
              <a:t>necrosi</a:t>
            </a:r>
          </a:p>
        </p:txBody>
      </p:sp>
      <p:sp>
        <p:nvSpPr>
          <p:cNvPr id="2" name="TextBox 1">
            <a:extLst>
              <a:ext uri="{FF2B5EF4-FFF2-40B4-BE49-F238E27FC236}">
                <a16:creationId xmlns:a16="http://schemas.microsoft.com/office/drawing/2014/main" id="{F8731653-9C9D-1BC3-B627-314EC27653CF}"/>
              </a:ext>
            </a:extLst>
          </p:cNvPr>
          <p:cNvSpPr txBox="1"/>
          <p:nvPr/>
        </p:nvSpPr>
        <p:spPr>
          <a:xfrm>
            <a:off x="193328" y="62559"/>
            <a:ext cx="4367665" cy="646331"/>
          </a:xfrm>
          <a:prstGeom prst="rect">
            <a:avLst/>
          </a:prstGeom>
          <a:noFill/>
        </p:spPr>
        <p:txBody>
          <a:bodyPr wrap="square" rtlCol="0">
            <a:spAutoFit/>
          </a:bodyPr>
          <a:lstStyle/>
          <a:p>
            <a:r>
              <a:rPr lang="it-IT" sz="3600" b="1" dirty="0">
                <a:solidFill>
                  <a:srgbClr val="0070C0"/>
                </a:solidFill>
              </a:rPr>
              <a:t>IPERTROFIA</a:t>
            </a:r>
          </a:p>
        </p:txBody>
      </p:sp>
      <p:pic>
        <p:nvPicPr>
          <p:cNvPr id="7" name="Picture 6">
            <a:extLst>
              <a:ext uri="{FF2B5EF4-FFF2-40B4-BE49-F238E27FC236}">
                <a16:creationId xmlns:a16="http://schemas.microsoft.com/office/drawing/2014/main" id="{C645363B-023E-9A18-1822-33F845664A72}"/>
              </a:ext>
            </a:extLst>
          </p:cNvPr>
          <p:cNvPicPr>
            <a:picLocks noChangeAspect="1"/>
          </p:cNvPicPr>
          <p:nvPr/>
        </p:nvPicPr>
        <p:blipFill>
          <a:blip r:embed="rId2"/>
          <a:stretch>
            <a:fillRect/>
          </a:stretch>
        </p:blipFill>
        <p:spPr>
          <a:xfrm>
            <a:off x="2182585" y="1182440"/>
            <a:ext cx="7248967" cy="4353734"/>
          </a:xfrm>
          <a:prstGeom prst="rect">
            <a:avLst/>
          </a:prstGeom>
        </p:spPr>
      </p:pic>
    </p:spTree>
    <p:extLst>
      <p:ext uri="{BB962C8B-B14F-4D97-AF65-F5344CB8AC3E}">
        <p14:creationId xmlns:p14="http://schemas.microsoft.com/office/powerpoint/2010/main" val="455208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0D1EC8-ABF3-41A0-866A-D6D19380B37B}"/>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IPERTROFIA</a:t>
            </a:r>
          </a:p>
        </p:txBody>
      </p:sp>
      <p:sp>
        <p:nvSpPr>
          <p:cNvPr id="5" name="TextBox 4">
            <a:extLst>
              <a:ext uri="{FF2B5EF4-FFF2-40B4-BE49-F238E27FC236}">
                <a16:creationId xmlns:a16="http://schemas.microsoft.com/office/drawing/2014/main" id="{46A56347-1385-4DB7-B8C4-907E492455CF}"/>
              </a:ext>
            </a:extLst>
          </p:cNvPr>
          <p:cNvSpPr txBox="1"/>
          <p:nvPr/>
        </p:nvSpPr>
        <p:spPr>
          <a:xfrm>
            <a:off x="5917294" y="1682675"/>
            <a:ext cx="3004284" cy="523220"/>
          </a:xfrm>
          <a:prstGeom prst="rect">
            <a:avLst/>
          </a:prstGeom>
          <a:noFill/>
        </p:spPr>
        <p:txBody>
          <a:bodyPr wrap="none" rtlCol="0">
            <a:spAutoFit/>
          </a:bodyPr>
          <a:lstStyle/>
          <a:p>
            <a:r>
              <a:rPr lang="it-IT" sz="2800" dirty="0"/>
              <a:t>Utero in gravidanza</a:t>
            </a:r>
          </a:p>
        </p:txBody>
      </p:sp>
      <p:sp>
        <p:nvSpPr>
          <p:cNvPr id="9" name="TextBox 8">
            <a:extLst>
              <a:ext uri="{FF2B5EF4-FFF2-40B4-BE49-F238E27FC236}">
                <a16:creationId xmlns:a16="http://schemas.microsoft.com/office/drawing/2014/main" id="{9BB7A54E-7476-4777-ABDB-E3F0B46AD70D}"/>
              </a:ext>
            </a:extLst>
          </p:cNvPr>
          <p:cNvSpPr txBox="1"/>
          <p:nvPr/>
        </p:nvSpPr>
        <p:spPr>
          <a:xfrm>
            <a:off x="3380470" y="226438"/>
            <a:ext cx="8271405" cy="954107"/>
          </a:xfrm>
          <a:prstGeom prst="rect">
            <a:avLst/>
          </a:prstGeom>
          <a:noFill/>
        </p:spPr>
        <p:txBody>
          <a:bodyPr wrap="square">
            <a:spAutoFit/>
          </a:bodyPr>
          <a:lstStyle/>
          <a:p>
            <a:r>
              <a:rPr lang="it-IT" sz="2800" dirty="0"/>
              <a:t>L’ipertrofia è il risultato di una più intensa produzione di proteine cellulari</a:t>
            </a:r>
          </a:p>
        </p:txBody>
      </p:sp>
      <p:sp>
        <p:nvSpPr>
          <p:cNvPr id="32" name="TextBox 31">
            <a:extLst>
              <a:ext uri="{FF2B5EF4-FFF2-40B4-BE49-F238E27FC236}">
                <a16:creationId xmlns:a16="http://schemas.microsoft.com/office/drawing/2014/main" id="{D8A03C86-25DD-4276-A517-16874A5F5D05}"/>
              </a:ext>
            </a:extLst>
          </p:cNvPr>
          <p:cNvSpPr txBox="1"/>
          <p:nvPr/>
        </p:nvSpPr>
        <p:spPr>
          <a:xfrm>
            <a:off x="10163973" y="3718768"/>
            <a:ext cx="2028027" cy="1938992"/>
          </a:xfrm>
          <a:prstGeom prst="rect">
            <a:avLst/>
          </a:prstGeom>
          <a:noFill/>
        </p:spPr>
        <p:txBody>
          <a:bodyPr wrap="square" rtlCol="0">
            <a:spAutoFit/>
          </a:bodyPr>
          <a:lstStyle/>
          <a:p>
            <a:r>
              <a:rPr lang="it-IT" sz="2400" dirty="0"/>
              <a:t>Fino a un limite oltre il quale si ha danno e morte cellulare</a:t>
            </a:r>
          </a:p>
        </p:txBody>
      </p:sp>
      <p:pic>
        <p:nvPicPr>
          <p:cNvPr id="8" name="Picture 7">
            <a:extLst>
              <a:ext uri="{FF2B5EF4-FFF2-40B4-BE49-F238E27FC236}">
                <a16:creationId xmlns:a16="http://schemas.microsoft.com/office/drawing/2014/main" id="{B4611E93-D931-2A7D-D3FC-698D0F186825}"/>
              </a:ext>
            </a:extLst>
          </p:cNvPr>
          <p:cNvPicPr>
            <a:picLocks noChangeAspect="1"/>
          </p:cNvPicPr>
          <p:nvPr/>
        </p:nvPicPr>
        <p:blipFill>
          <a:blip r:embed="rId3"/>
          <a:stretch>
            <a:fillRect/>
          </a:stretch>
        </p:blipFill>
        <p:spPr>
          <a:xfrm>
            <a:off x="467209" y="1282382"/>
            <a:ext cx="4634818" cy="1802429"/>
          </a:xfrm>
          <a:prstGeom prst="rect">
            <a:avLst/>
          </a:prstGeom>
        </p:spPr>
      </p:pic>
      <p:cxnSp>
        <p:nvCxnSpPr>
          <p:cNvPr id="7" name="Straight Arrow Connector 6">
            <a:extLst>
              <a:ext uri="{FF2B5EF4-FFF2-40B4-BE49-F238E27FC236}">
                <a16:creationId xmlns:a16="http://schemas.microsoft.com/office/drawing/2014/main" id="{492271F5-68F2-402B-BCA3-70217DA78DFA}"/>
              </a:ext>
            </a:extLst>
          </p:cNvPr>
          <p:cNvCxnSpPr>
            <a:cxnSpLocks/>
          </p:cNvCxnSpPr>
          <p:nvPr/>
        </p:nvCxnSpPr>
        <p:spPr>
          <a:xfrm flipH="1">
            <a:off x="4870605" y="1995983"/>
            <a:ext cx="1046689" cy="1168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E154C77-F5F8-511B-E330-66F84A740E4F}"/>
              </a:ext>
            </a:extLst>
          </p:cNvPr>
          <p:cNvPicPr>
            <a:picLocks noChangeAspect="1"/>
          </p:cNvPicPr>
          <p:nvPr/>
        </p:nvPicPr>
        <p:blipFill>
          <a:blip r:embed="rId4"/>
          <a:stretch>
            <a:fillRect/>
          </a:stretch>
        </p:blipFill>
        <p:spPr>
          <a:xfrm>
            <a:off x="411109" y="3845687"/>
            <a:ext cx="3659086" cy="2259687"/>
          </a:xfrm>
          <a:prstGeom prst="rect">
            <a:avLst/>
          </a:prstGeom>
        </p:spPr>
      </p:pic>
      <p:sp>
        <p:nvSpPr>
          <p:cNvPr id="12" name="TextBox 11">
            <a:extLst>
              <a:ext uri="{FF2B5EF4-FFF2-40B4-BE49-F238E27FC236}">
                <a16:creationId xmlns:a16="http://schemas.microsoft.com/office/drawing/2014/main" id="{11775FAC-59E7-DA31-4780-96A7FE6D2EC8}"/>
              </a:ext>
            </a:extLst>
          </p:cNvPr>
          <p:cNvSpPr txBox="1"/>
          <p:nvPr/>
        </p:nvSpPr>
        <p:spPr>
          <a:xfrm>
            <a:off x="869794" y="6105374"/>
            <a:ext cx="2979534" cy="369332"/>
          </a:xfrm>
          <a:prstGeom prst="rect">
            <a:avLst/>
          </a:prstGeom>
          <a:noFill/>
        </p:spPr>
        <p:txBody>
          <a:bodyPr wrap="none" rtlCol="0">
            <a:spAutoFit/>
          </a:bodyPr>
          <a:lstStyle/>
          <a:p>
            <a:r>
              <a:rPr lang="it-IT" b="1" dirty="0"/>
              <a:t>Normale                  Ipertrofico</a:t>
            </a:r>
          </a:p>
        </p:txBody>
      </p:sp>
      <p:pic>
        <p:nvPicPr>
          <p:cNvPr id="22" name="Picture 21">
            <a:extLst>
              <a:ext uri="{FF2B5EF4-FFF2-40B4-BE49-F238E27FC236}">
                <a16:creationId xmlns:a16="http://schemas.microsoft.com/office/drawing/2014/main" id="{3DF61950-EA9A-68CD-65D3-F4D54F44EAC2}"/>
              </a:ext>
            </a:extLst>
          </p:cNvPr>
          <p:cNvPicPr>
            <a:picLocks noChangeAspect="1"/>
          </p:cNvPicPr>
          <p:nvPr/>
        </p:nvPicPr>
        <p:blipFill>
          <a:blip r:embed="rId5"/>
          <a:stretch>
            <a:fillRect/>
          </a:stretch>
        </p:blipFill>
        <p:spPr>
          <a:xfrm>
            <a:off x="4799336" y="3321529"/>
            <a:ext cx="4801270" cy="3143689"/>
          </a:xfrm>
          <a:prstGeom prst="rect">
            <a:avLst/>
          </a:prstGeom>
        </p:spPr>
      </p:pic>
    </p:spTree>
    <p:extLst>
      <p:ext uri="{BB962C8B-B14F-4D97-AF65-F5344CB8AC3E}">
        <p14:creationId xmlns:p14="http://schemas.microsoft.com/office/powerpoint/2010/main" val="1809092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4482A-CF26-4594-8768-F536F697C720}"/>
              </a:ext>
            </a:extLst>
          </p:cNvPr>
          <p:cNvSpPr txBox="1"/>
          <p:nvPr/>
        </p:nvSpPr>
        <p:spPr>
          <a:xfrm>
            <a:off x="376741" y="939439"/>
            <a:ext cx="11530891" cy="1938992"/>
          </a:xfrm>
          <a:prstGeom prst="rect">
            <a:avLst/>
          </a:prstGeom>
          <a:noFill/>
        </p:spPr>
        <p:txBody>
          <a:bodyPr wrap="square">
            <a:spAutoFit/>
          </a:bodyPr>
          <a:lstStyle/>
          <a:p>
            <a:r>
              <a:rPr lang="it-IT" sz="2400" b="1" dirty="0">
                <a:solidFill>
                  <a:srgbClr val="0070C0"/>
                </a:solidFill>
              </a:rPr>
              <a:t>Fisiologica</a:t>
            </a:r>
            <a:r>
              <a:rPr lang="it-IT" sz="2400" dirty="0"/>
              <a:t>: azione di ormoni o di fattori di crescita SU </a:t>
            </a:r>
            <a:r>
              <a:rPr lang="it-IT" sz="2400" u="sng" dirty="0"/>
              <a:t>CELLULE IN GRADO DI DIVIDERSI </a:t>
            </a:r>
          </a:p>
          <a:p>
            <a:pPr marL="342900" indent="-342900">
              <a:buFontTx/>
              <a:buChar char="-"/>
            </a:pPr>
            <a:r>
              <a:rPr lang="it-IT" sz="2400" dirty="0"/>
              <a:t>quando esiste la necessità di aumentare la capacità funzionale di organi sensibili agli ormoni; </a:t>
            </a:r>
          </a:p>
          <a:p>
            <a:pPr marL="342900" indent="-342900">
              <a:buFontTx/>
              <a:buChar char="-"/>
            </a:pPr>
            <a:r>
              <a:rPr lang="it-IT" sz="2400" dirty="0"/>
              <a:t>quando è necessario un incremento compensativo in seguito a un danno</a:t>
            </a:r>
          </a:p>
          <a:p>
            <a:r>
              <a:rPr lang="it-IT" sz="2400" dirty="0"/>
              <a:t>Può coesistere con l’ipertrofia</a:t>
            </a:r>
          </a:p>
        </p:txBody>
      </p:sp>
      <p:sp>
        <p:nvSpPr>
          <p:cNvPr id="4" name="TextBox 3">
            <a:extLst>
              <a:ext uri="{FF2B5EF4-FFF2-40B4-BE49-F238E27FC236}">
                <a16:creationId xmlns:a16="http://schemas.microsoft.com/office/drawing/2014/main" id="{03EE4DD2-E8C2-4978-86B1-78F6BE9B3C04}"/>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IPERPLASIA</a:t>
            </a:r>
          </a:p>
        </p:txBody>
      </p:sp>
      <p:pic>
        <p:nvPicPr>
          <p:cNvPr id="2050" name="Picture 2" descr="Assessing the nonpregnant and pregnant breast | Nurse Key">
            <a:extLst>
              <a:ext uri="{FF2B5EF4-FFF2-40B4-BE49-F238E27FC236}">
                <a16:creationId xmlns:a16="http://schemas.microsoft.com/office/drawing/2014/main" id="{477FD907-F1EC-42F6-A500-127DBF025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93" y="3243668"/>
            <a:ext cx="2446435" cy="25923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9130E54-EB54-4D9F-A98A-3E5952A6D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02" y="3087136"/>
            <a:ext cx="3154105" cy="2365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E0C729-F671-4525-9BF7-31F1BD3D299B}"/>
              </a:ext>
            </a:extLst>
          </p:cNvPr>
          <p:cNvSpPr txBox="1"/>
          <p:nvPr/>
        </p:nvSpPr>
        <p:spPr>
          <a:xfrm>
            <a:off x="679793" y="5874084"/>
            <a:ext cx="1991699" cy="830997"/>
          </a:xfrm>
          <a:prstGeom prst="rect">
            <a:avLst/>
          </a:prstGeom>
          <a:noFill/>
        </p:spPr>
        <p:txBody>
          <a:bodyPr wrap="none" rtlCol="0">
            <a:spAutoFit/>
          </a:bodyPr>
          <a:lstStyle/>
          <a:p>
            <a:r>
              <a:rPr lang="it-IT" sz="2400" dirty="0"/>
              <a:t>Seno pubere</a:t>
            </a:r>
            <a:br>
              <a:rPr lang="it-IT" sz="2400" dirty="0"/>
            </a:br>
            <a:r>
              <a:rPr lang="it-IT" sz="2400" dirty="0"/>
              <a:t>Seno gravidico</a:t>
            </a:r>
          </a:p>
        </p:txBody>
      </p:sp>
      <p:sp>
        <p:nvSpPr>
          <p:cNvPr id="10" name="TextBox 9">
            <a:extLst>
              <a:ext uri="{FF2B5EF4-FFF2-40B4-BE49-F238E27FC236}">
                <a16:creationId xmlns:a16="http://schemas.microsoft.com/office/drawing/2014/main" id="{767ADE5C-93E4-47A6-9EAB-BA9219E8B712}"/>
              </a:ext>
            </a:extLst>
          </p:cNvPr>
          <p:cNvSpPr txBox="1"/>
          <p:nvPr/>
        </p:nvSpPr>
        <p:spPr>
          <a:xfrm>
            <a:off x="4009605" y="6090412"/>
            <a:ext cx="2929135" cy="461665"/>
          </a:xfrm>
          <a:prstGeom prst="rect">
            <a:avLst/>
          </a:prstGeom>
          <a:noFill/>
        </p:spPr>
        <p:txBody>
          <a:bodyPr wrap="none" rtlCol="0">
            <a:spAutoFit/>
          </a:bodyPr>
          <a:lstStyle/>
          <a:p>
            <a:r>
              <a:rPr lang="it-IT" sz="2400" dirty="0"/>
              <a:t>Rigenerazione epatica</a:t>
            </a:r>
          </a:p>
        </p:txBody>
      </p:sp>
      <p:sp>
        <p:nvSpPr>
          <p:cNvPr id="11" name="TextBox 10">
            <a:extLst>
              <a:ext uri="{FF2B5EF4-FFF2-40B4-BE49-F238E27FC236}">
                <a16:creationId xmlns:a16="http://schemas.microsoft.com/office/drawing/2014/main" id="{EFCF2CA4-486E-46FB-AD2C-89B67564205B}"/>
              </a:ext>
            </a:extLst>
          </p:cNvPr>
          <p:cNvSpPr txBox="1"/>
          <p:nvPr/>
        </p:nvSpPr>
        <p:spPr>
          <a:xfrm>
            <a:off x="8276853" y="5504752"/>
            <a:ext cx="3656899" cy="1200329"/>
          </a:xfrm>
          <a:prstGeom prst="rect">
            <a:avLst/>
          </a:prstGeom>
          <a:noFill/>
        </p:spPr>
        <p:txBody>
          <a:bodyPr wrap="none" rtlCol="0">
            <a:spAutoFit/>
          </a:bodyPr>
          <a:lstStyle/>
          <a:p>
            <a:r>
              <a:rPr lang="it-IT" sz="2400" dirty="0"/>
              <a:t>Iperplasia del midollo</a:t>
            </a:r>
          </a:p>
          <a:p>
            <a:r>
              <a:rPr lang="it-IT" sz="2400" dirty="0"/>
              <a:t>Dopo emorragia, donazione</a:t>
            </a:r>
          </a:p>
          <a:p>
            <a:r>
              <a:rPr lang="it-IT" sz="2400" dirty="0"/>
              <a:t>Talassemia</a:t>
            </a:r>
          </a:p>
        </p:txBody>
      </p:sp>
      <p:pic>
        <p:nvPicPr>
          <p:cNvPr id="5" name="Picture 4">
            <a:extLst>
              <a:ext uri="{FF2B5EF4-FFF2-40B4-BE49-F238E27FC236}">
                <a16:creationId xmlns:a16="http://schemas.microsoft.com/office/drawing/2014/main" id="{F86F52C7-6E88-C548-F9E9-8106FC89AD33}"/>
              </a:ext>
            </a:extLst>
          </p:cNvPr>
          <p:cNvPicPr>
            <a:picLocks noChangeAspect="1"/>
          </p:cNvPicPr>
          <p:nvPr/>
        </p:nvPicPr>
        <p:blipFill>
          <a:blip r:embed="rId4"/>
          <a:stretch>
            <a:fillRect/>
          </a:stretch>
        </p:blipFill>
        <p:spPr>
          <a:xfrm>
            <a:off x="3473642" y="3243668"/>
            <a:ext cx="4536565" cy="2592323"/>
          </a:xfrm>
          <a:prstGeom prst="rect">
            <a:avLst/>
          </a:prstGeom>
        </p:spPr>
      </p:pic>
    </p:spTree>
    <p:extLst>
      <p:ext uri="{BB962C8B-B14F-4D97-AF65-F5344CB8AC3E}">
        <p14:creationId xmlns:p14="http://schemas.microsoft.com/office/powerpoint/2010/main" val="409262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76BB37-70CD-4FAB-B284-8815D3D27A4F}"/>
              </a:ext>
            </a:extLst>
          </p:cNvPr>
          <p:cNvSpPr txBox="1"/>
          <p:nvPr/>
        </p:nvSpPr>
        <p:spPr>
          <a:xfrm>
            <a:off x="342261" y="316791"/>
            <a:ext cx="11550047" cy="830997"/>
          </a:xfrm>
          <a:prstGeom prst="rect">
            <a:avLst/>
          </a:prstGeom>
          <a:noFill/>
        </p:spPr>
        <p:txBody>
          <a:bodyPr wrap="square">
            <a:spAutoFit/>
          </a:bodyPr>
          <a:lstStyle/>
          <a:p>
            <a:r>
              <a:rPr lang="it-IT" sz="2400" b="1" dirty="0">
                <a:solidFill>
                  <a:srgbClr val="0070C0"/>
                </a:solidFill>
              </a:rPr>
              <a:t>Patologica</a:t>
            </a:r>
            <a:r>
              <a:rPr lang="it-IT" sz="2400" dirty="0"/>
              <a:t>: azione di ormoni o fattori di crescita presenti in concentrazioni eccessive o inappropriate. RISCHIO TUMORALE</a:t>
            </a:r>
          </a:p>
        </p:txBody>
      </p:sp>
      <p:pic>
        <p:nvPicPr>
          <p:cNvPr id="3074" name="Picture 2" descr="Vettoriale - Iperplasia Endometriale è Una Crescita Eccessiva Di Tessuto In  Utero Endometrio Il Rivestimento Uterino Diventa Troppo Denso Che Provoca  Sanguinamento Anomalo. Image 24524270.">
            <a:extLst>
              <a:ext uri="{FF2B5EF4-FFF2-40B4-BE49-F238E27FC236}">
                <a16:creationId xmlns:a16="http://schemas.microsoft.com/office/drawing/2014/main" id="{A242B0B5-3926-4DEB-8977-6E10B834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3" y="2056150"/>
            <a:ext cx="3016753" cy="1964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B19DD8-AB5F-4E39-A70C-ACF9EB220174}"/>
              </a:ext>
            </a:extLst>
          </p:cNvPr>
          <p:cNvSpPr txBox="1"/>
          <p:nvPr/>
        </p:nvSpPr>
        <p:spPr>
          <a:xfrm>
            <a:off x="498918" y="4098478"/>
            <a:ext cx="3340881" cy="1938992"/>
          </a:xfrm>
          <a:prstGeom prst="rect">
            <a:avLst/>
          </a:prstGeom>
          <a:noFill/>
        </p:spPr>
        <p:txBody>
          <a:bodyPr wrap="square" rtlCol="0">
            <a:spAutoFit/>
          </a:bodyPr>
          <a:lstStyle/>
          <a:p>
            <a:r>
              <a:rPr lang="it-IT" sz="2400" dirty="0"/>
              <a:t>Utero: </a:t>
            </a:r>
            <a:br>
              <a:rPr lang="it-IT" sz="2400" dirty="0"/>
            </a:br>
            <a:r>
              <a:rPr lang="it-IT" sz="2400" dirty="0"/>
              <a:t>aumento rapporto estrogeni/progestinici</a:t>
            </a:r>
          </a:p>
          <a:p>
            <a:r>
              <a:rPr lang="it-IT" sz="2400" dirty="0"/>
              <a:t>Eccessiva proliferazione</a:t>
            </a:r>
          </a:p>
          <a:p>
            <a:r>
              <a:rPr lang="it-IT" sz="2400" dirty="0"/>
              <a:t>Emorragie abbondanti</a:t>
            </a:r>
          </a:p>
        </p:txBody>
      </p:sp>
      <p:pic>
        <p:nvPicPr>
          <p:cNvPr id="3076" name="Picture 4" descr="Ipertrofia Prostatica">
            <a:extLst>
              <a:ext uri="{FF2B5EF4-FFF2-40B4-BE49-F238E27FC236}">
                <a16:creationId xmlns:a16="http://schemas.microsoft.com/office/drawing/2014/main" id="{694401B9-0426-495C-AB4D-796838F44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347" y="2165953"/>
            <a:ext cx="2655796" cy="22425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74889A-84A0-453B-8D01-308BBD14EA49}"/>
              </a:ext>
            </a:extLst>
          </p:cNvPr>
          <p:cNvSpPr txBox="1"/>
          <p:nvPr/>
        </p:nvSpPr>
        <p:spPr>
          <a:xfrm>
            <a:off x="3999010" y="4408533"/>
            <a:ext cx="3340881" cy="1569660"/>
          </a:xfrm>
          <a:prstGeom prst="rect">
            <a:avLst/>
          </a:prstGeom>
          <a:noFill/>
        </p:spPr>
        <p:txBody>
          <a:bodyPr wrap="square" rtlCol="0">
            <a:spAutoFit/>
          </a:bodyPr>
          <a:lstStyle/>
          <a:p>
            <a:r>
              <a:rPr lang="it-IT" sz="2400" dirty="0"/>
              <a:t>Ipertrofia prostatica</a:t>
            </a:r>
          </a:p>
          <a:p>
            <a:endParaRPr lang="it-IT" sz="2400" dirty="0"/>
          </a:p>
          <a:p>
            <a:r>
              <a:rPr lang="it-IT" sz="2400" dirty="0"/>
              <a:t>Più cellule proliferanti, più rischio di cancro</a:t>
            </a:r>
          </a:p>
        </p:txBody>
      </p:sp>
      <p:pic>
        <p:nvPicPr>
          <p:cNvPr id="6" name="Picture 5">
            <a:extLst>
              <a:ext uri="{FF2B5EF4-FFF2-40B4-BE49-F238E27FC236}">
                <a16:creationId xmlns:a16="http://schemas.microsoft.com/office/drawing/2014/main" id="{41BFDAF5-BDDF-4976-A28A-FB9CF3A7AB9B}"/>
              </a:ext>
            </a:extLst>
          </p:cNvPr>
          <p:cNvPicPr>
            <a:picLocks noChangeAspect="1"/>
          </p:cNvPicPr>
          <p:nvPr/>
        </p:nvPicPr>
        <p:blipFill>
          <a:blip r:embed="rId5"/>
          <a:stretch>
            <a:fillRect/>
          </a:stretch>
        </p:blipFill>
        <p:spPr>
          <a:xfrm>
            <a:off x="7499102" y="1474801"/>
            <a:ext cx="3454874" cy="3286080"/>
          </a:xfrm>
          <a:prstGeom prst="rect">
            <a:avLst/>
          </a:prstGeom>
        </p:spPr>
      </p:pic>
      <p:sp>
        <p:nvSpPr>
          <p:cNvPr id="10" name="TextBox 9">
            <a:extLst>
              <a:ext uri="{FF2B5EF4-FFF2-40B4-BE49-F238E27FC236}">
                <a16:creationId xmlns:a16="http://schemas.microsoft.com/office/drawing/2014/main" id="{EE878E09-026E-45F5-BF92-CCA21B72EF92}"/>
              </a:ext>
            </a:extLst>
          </p:cNvPr>
          <p:cNvSpPr txBox="1"/>
          <p:nvPr/>
        </p:nvSpPr>
        <p:spPr>
          <a:xfrm>
            <a:off x="8163132" y="4947414"/>
            <a:ext cx="3340881" cy="1200329"/>
          </a:xfrm>
          <a:prstGeom prst="rect">
            <a:avLst/>
          </a:prstGeom>
          <a:noFill/>
        </p:spPr>
        <p:txBody>
          <a:bodyPr wrap="square" rtlCol="0">
            <a:spAutoFit/>
          </a:bodyPr>
          <a:lstStyle/>
          <a:p>
            <a:r>
              <a:rPr lang="it-IT" sz="2400" dirty="0"/>
              <a:t>Ipertrofia tiroidea</a:t>
            </a:r>
          </a:p>
          <a:p>
            <a:r>
              <a:rPr lang="it-IT" sz="2400" dirty="0"/>
              <a:t>Nodulare</a:t>
            </a:r>
          </a:p>
          <a:p>
            <a:r>
              <a:rPr lang="it-IT" sz="2400" dirty="0"/>
              <a:t>M. Di Basedow/Graves</a:t>
            </a:r>
          </a:p>
        </p:txBody>
      </p:sp>
    </p:spTree>
    <p:extLst>
      <p:ext uri="{BB962C8B-B14F-4D97-AF65-F5344CB8AC3E}">
        <p14:creationId xmlns:p14="http://schemas.microsoft.com/office/powerpoint/2010/main" val="2484005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6CF67B-CF32-4AFA-AFEF-D9476FF16660}"/>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ATROFIA - ipotrofia</a:t>
            </a:r>
          </a:p>
        </p:txBody>
      </p:sp>
      <p:sp>
        <p:nvSpPr>
          <p:cNvPr id="4" name="TextBox 3">
            <a:extLst>
              <a:ext uri="{FF2B5EF4-FFF2-40B4-BE49-F238E27FC236}">
                <a16:creationId xmlns:a16="http://schemas.microsoft.com/office/drawing/2014/main" id="{A0C4CBA6-BED3-4215-A0B6-A14F12FF5DDB}"/>
              </a:ext>
            </a:extLst>
          </p:cNvPr>
          <p:cNvSpPr txBox="1"/>
          <p:nvPr/>
        </p:nvSpPr>
        <p:spPr>
          <a:xfrm>
            <a:off x="269467" y="825124"/>
            <a:ext cx="11009836" cy="954107"/>
          </a:xfrm>
          <a:prstGeom prst="rect">
            <a:avLst/>
          </a:prstGeom>
          <a:noFill/>
        </p:spPr>
        <p:txBody>
          <a:bodyPr wrap="square">
            <a:spAutoFit/>
          </a:bodyPr>
          <a:lstStyle/>
          <a:p>
            <a:r>
              <a:rPr lang="it-IT" sz="2800" dirty="0"/>
              <a:t>riduzione delle dimensioni di un organo o di un tessuto a causa di una diminuzione delle dimensioni e del numero di cellule</a:t>
            </a:r>
          </a:p>
        </p:txBody>
      </p:sp>
      <p:sp>
        <p:nvSpPr>
          <p:cNvPr id="5" name="TextBox 4">
            <a:extLst>
              <a:ext uri="{FF2B5EF4-FFF2-40B4-BE49-F238E27FC236}">
                <a16:creationId xmlns:a16="http://schemas.microsoft.com/office/drawing/2014/main" id="{2ADA0DDD-5563-49B5-B835-7E0A0FA9DF2F}"/>
              </a:ext>
            </a:extLst>
          </p:cNvPr>
          <p:cNvSpPr txBox="1"/>
          <p:nvPr/>
        </p:nvSpPr>
        <p:spPr>
          <a:xfrm>
            <a:off x="269467" y="2010063"/>
            <a:ext cx="8138809" cy="4154984"/>
          </a:xfrm>
          <a:prstGeom prst="rect">
            <a:avLst/>
          </a:prstGeom>
          <a:noFill/>
        </p:spPr>
        <p:txBody>
          <a:bodyPr wrap="square" rtlCol="0">
            <a:spAutoFit/>
          </a:bodyPr>
          <a:lstStyle/>
          <a:p>
            <a:r>
              <a:rPr lang="it-IT" sz="2400" dirty="0"/>
              <a:t>FISIOLOGICA: strutture embrionali, utero dopo il parto</a:t>
            </a:r>
          </a:p>
          <a:p>
            <a:r>
              <a:rPr lang="it-IT" sz="2400" dirty="0"/>
              <a:t>		timo nell’adulto</a:t>
            </a:r>
          </a:p>
          <a:p>
            <a:endParaRPr lang="it-IT" sz="2400" dirty="0"/>
          </a:p>
          <a:p>
            <a:r>
              <a:rPr lang="it-IT" sz="2400" dirty="0"/>
              <a:t>PATOLOGICA: 	Muscolare da disuso. </a:t>
            </a:r>
          </a:p>
          <a:p>
            <a:r>
              <a:rPr lang="it-IT" sz="2400" dirty="0"/>
              <a:t>		Muscolare da </a:t>
            </a:r>
            <a:r>
              <a:rPr lang="it-IT" sz="2400" dirty="0" err="1"/>
              <a:t>denervazione</a:t>
            </a:r>
            <a:r>
              <a:rPr lang="it-IT" sz="2400" dirty="0"/>
              <a:t>. Paralisi</a:t>
            </a:r>
          </a:p>
          <a:p>
            <a:r>
              <a:rPr lang="it-IT" sz="2400" dirty="0"/>
              <a:t>		Ischemica. Es. cervello per patologia vascolare</a:t>
            </a:r>
          </a:p>
          <a:p>
            <a:r>
              <a:rPr lang="it-IT" sz="2400" dirty="0"/>
              <a:t>		Da mancanza di nutrizione </a:t>
            </a:r>
            <a:br>
              <a:rPr lang="it-IT" sz="2400" dirty="0"/>
            </a:br>
            <a:r>
              <a:rPr lang="it-IT" sz="2400" dirty="0"/>
              <a:t>			(autofagia, poi atrofia/distrofia)</a:t>
            </a:r>
          </a:p>
          <a:p>
            <a:r>
              <a:rPr lang="it-IT" sz="2400" dirty="0"/>
              <a:t>		Da carenza endocrina.	 </a:t>
            </a:r>
            <a:br>
              <a:rPr lang="it-IT" sz="2400" dirty="0"/>
            </a:br>
            <a:r>
              <a:rPr lang="it-IT" sz="2400" dirty="0"/>
              <a:t>			Organi sessuali secondari in menopausa</a:t>
            </a:r>
          </a:p>
          <a:p>
            <a:endParaRPr lang="it-IT" sz="2400" dirty="0"/>
          </a:p>
        </p:txBody>
      </p:sp>
      <p:pic>
        <p:nvPicPr>
          <p:cNvPr id="6" name="Picture 5">
            <a:extLst>
              <a:ext uri="{FF2B5EF4-FFF2-40B4-BE49-F238E27FC236}">
                <a16:creationId xmlns:a16="http://schemas.microsoft.com/office/drawing/2014/main" id="{17412C72-4D36-2442-8E9B-B321F69C99B1}"/>
              </a:ext>
            </a:extLst>
          </p:cNvPr>
          <p:cNvPicPr>
            <a:picLocks noChangeAspect="1"/>
          </p:cNvPicPr>
          <p:nvPr/>
        </p:nvPicPr>
        <p:blipFill>
          <a:blip r:embed="rId2"/>
          <a:stretch>
            <a:fillRect/>
          </a:stretch>
        </p:blipFill>
        <p:spPr>
          <a:xfrm>
            <a:off x="8674676" y="2196974"/>
            <a:ext cx="3133502" cy="3686805"/>
          </a:xfrm>
          <a:prstGeom prst="rect">
            <a:avLst/>
          </a:prstGeom>
        </p:spPr>
      </p:pic>
      <p:cxnSp>
        <p:nvCxnSpPr>
          <p:cNvPr id="8" name="Straight Arrow Connector 7">
            <a:extLst>
              <a:ext uri="{FF2B5EF4-FFF2-40B4-BE49-F238E27FC236}">
                <a16:creationId xmlns:a16="http://schemas.microsoft.com/office/drawing/2014/main" id="{57863FFB-EF20-033A-999D-B910DEE5FACD}"/>
              </a:ext>
            </a:extLst>
          </p:cNvPr>
          <p:cNvCxnSpPr/>
          <p:nvPr/>
        </p:nvCxnSpPr>
        <p:spPr>
          <a:xfrm>
            <a:off x="5418083" y="3300248"/>
            <a:ext cx="31215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93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151417-9953-60E9-B50D-0216C0E096A8}"/>
              </a:ext>
            </a:extLst>
          </p:cNvPr>
          <p:cNvSpPr txBox="1"/>
          <p:nvPr/>
        </p:nvSpPr>
        <p:spPr>
          <a:xfrm>
            <a:off x="272747" y="94489"/>
            <a:ext cx="6977744" cy="584775"/>
          </a:xfrm>
          <a:prstGeom prst="rect">
            <a:avLst/>
          </a:prstGeom>
          <a:noFill/>
        </p:spPr>
        <p:txBody>
          <a:bodyPr wrap="none" rtlCol="0">
            <a:spAutoFit/>
          </a:bodyPr>
          <a:lstStyle/>
          <a:p>
            <a:r>
              <a:rPr lang="it-IT" sz="3200" dirty="0"/>
              <a:t>Atrofia nel cervello senile aterosclerotico</a:t>
            </a:r>
          </a:p>
        </p:txBody>
      </p:sp>
      <p:sp>
        <p:nvSpPr>
          <p:cNvPr id="7" name="TextBox 6">
            <a:extLst>
              <a:ext uri="{FF2B5EF4-FFF2-40B4-BE49-F238E27FC236}">
                <a16:creationId xmlns:a16="http://schemas.microsoft.com/office/drawing/2014/main" id="{23369B50-63E7-AE1E-F968-E08C5596974E}"/>
              </a:ext>
            </a:extLst>
          </p:cNvPr>
          <p:cNvSpPr txBox="1"/>
          <p:nvPr/>
        </p:nvSpPr>
        <p:spPr>
          <a:xfrm>
            <a:off x="441283" y="4974977"/>
            <a:ext cx="10317831" cy="1569660"/>
          </a:xfrm>
          <a:prstGeom prst="rect">
            <a:avLst/>
          </a:prstGeom>
          <a:noFill/>
        </p:spPr>
        <p:txBody>
          <a:bodyPr wrap="square" rtlCol="0">
            <a:spAutoFit/>
          </a:bodyPr>
          <a:lstStyle/>
          <a:p>
            <a:r>
              <a:rPr lang="it-IT" sz="2400" dirty="0"/>
              <a:t>Nella prima fase del processo atrofico le cellule e i tessuti presentano funzioni ridotte, ma la mortalità cellulare è minima.</a:t>
            </a:r>
          </a:p>
          <a:p>
            <a:r>
              <a:rPr lang="it-IT" sz="2400" dirty="0"/>
              <a:t>Può continuare fino al punto in cui le cellule risultano irreversibilmente danneggiate e muoiono, spesso per apoptosi.</a:t>
            </a:r>
          </a:p>
        </p:txBody>
      </p:sp>
      <p:sp>
        <p:nvSpPr>
          <p:cNvPr id="5" name="TextBox 4">
            <a:extLst>
              <a:ext uri="{FF2B5EF4-FFF2-40B4-BE49-F238E27FC236}">
                <a16:creationId xmlns:a16="http://schemas.microsoft.com/office/drawing/2014/main" id="{9BE35632-0815-9D85-F2F1-5B3BC5DE32A6}"/>
              </a:ext>
            </a:extLst>
          </p:cNvPr>
          <p:cNvSpPr txBox="1"/>
          <p:nvPr/>
        </p:nvSpPr>
        <p:spPr>
          <a:xfrm>
            <a:off x="7864086" y="1098193"/>
            <a:ext cx="3573250" cy="3046988"/>
          </a:xfrm>
          <a:prstGeom prst="rect">
            <a:avLst/>
          </a:prstGeom>
          <a:noFill/>
        </p:spPr>
        <p:txBody>
          <a:bodyPr wrap="square">
            <a:spAutoFit/>
          </a:bodyPr>
          <a:lstStyle/>
          <a:p>
            <a:r>
              <a:rPr lang="it-IT" sz="2400" dirty="0"/>
              <a:t>Residui </a:t>
            </a:r>
            <a:r>
              <a:rPr lang="it-IT" sz="2400" dirty="0" err="1"/>
              <a:t>indigeriti</a:t>
            </a:r>
            <a:r>
              <a:rPr lang="it-IT" sz="2400" dirty="0"/>
              <a:t> di autofagia possono rimanere nella cellula legata alla membrana come i granuli di </a:t>
            </a:r>
            <a:r>
              <a:rPr lang="it-IT" sz="2400" dirty="0" err="1"/>
              <a:t>lipofuscina</a:t>
            </a:r>
            <a:r>
              <a:rPr lang="it-IT" sz="2400" dirty="0"/>
              <a:t> che possono dare il quadro dell’atrofia bruna</a:t>
            </a:r>
          </a:p>
        </p:txBody>
      </p:sp>
      <p:pic>
        <p:nvPicPr>
          <p:cNvPr id="8" name="Picture 7">
            <a:extLst>
              <a:ext uri="{FF2B5EF4-FFF2-40B4-BE49-F238E27FC236}">
                <a16:creationId xmlns:a16="http://schemas.microsoft.com/office/drawing/2014/main" id="{43604A7A-1259-8CB9-9F4A-E7D5B31E9C1A}"/>
              </a:ext>
            </a:extLst>
          </p:cNvPr>
          <p:cNvPicPr>
            <a:picLocks noChangeAspect="1"/>
          </p:cNvPicPr>
          <p:nvPr/>
        </p:nvPicPr>
        <p:blipFill>
          <a:blip r:embed="rId2"/>
          <a:stretch>
            <a:fillRect/>
          </a:stretch>
        </p:blipFill>
        <p:spPr>
          <a:xfrm>
            <a:off x="365011" y="808723"/>
            <a:ext cx="5877947" cy="3815510"/>
          </a:xfrm>
          <a:prstGeom prst="rect">
            <a:avLst/>
          </a:prstGeom>
        </p:spPr>
      </p:pic>
    </p:spTree>
    <p:extLst>
      <p:ext uri="{BB962C8B-B14F-4D97-AF65-F5344CB8AC3E}">
        <p14:creationId xmlns:p14="http://schemas.microsoft.com/office/powerpoint/2010/main" val="2978523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3209E4AC-C411-28C8-578A-0583D49193D2}"/>
              </a:ext>
            </a:extLst>
          </p:cNvPr>
          <p:cNvPicPr>
            <a:picLocks noChangeAspect="1"/>
          </p:cNvPicPr>
          <p:nvPr/>
        </p:nvPicPr>
        <p:blipFill>
          <a:blip r:embed="rId2"/>
          <a:stretch>
            <a:fillRect/>
          </a:stretch>
        </p:blipFill>
        <p:spPr>
          <a:xfrm>
            <a:off x="3191174" y="1249561"/>
            <a:ext cx="4498185" cy="4745865"/>
          </a:xfrm>
          <a:prstGeom prst="rect">
            <a:avLst/>
          </a:prstGeom>
        </p:spPr>
      </p:pic>
      <p:pic>
        <p:nvPicPr>
          <p:cNvPr id="5" name="Picture 4">
            <a:extLst>
              <a:ext uri="{FF2B5EF4-FFF2-40B4-BE49-F238E27FC236}">
                <a16:creationId xmlns:a16="http://schemas.microsoft.com/office/drawing/2014/main" id="{0FC3D252-46D2-2B1C-2135-B6381F9CC95D}"/>
              </a:ext>
            </a:extLst>
          </p:cNvPr>
          <p:cNvPicPr>
            <a:picLocks noChangeAspect="1"/>
          </p:cNvPicPr>
          <p:nvPr/>
        </p:nvPicPr>
        <p:blipFill>
          <a:blip r:embed="rId3"/>
          <a:stretch>
            <a:fillRect/>
          </a:stretch>
        </p:blipFill>
        <p:spPr>
          <a:xfrm>
            <a:off x="731248" y="1445495"/>
            <a:ext cx="1933845" cy="3781953"/>
          </a:xfrm>
          <a:prstGeom prst="rect">
            <a:avLst/>
          </a:prstGeom>
        </p:spPr>
      </p:pic>
    </p:spTree>
    <p:extLst>
      <p:ext uri="{BB962C8B-B14F-4D97-AF65-F5344CB8AC3E}">
        <p14:creationId xmlns:p14="http://schemas.microsoft.com/office/powerpoint/2010/main" val="7066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1">
            <a:extLst>
              <a:ext uri="{FF2B5EF4-FFF2-40B4-BE49-F238E27FC236}">
                <a16:creationId xmlns:a16="http://schemas.microsoft.com/office/drawing/2014/main" id="{C847EA8F-BA23-BA7B-D054-F5EB78C05801}"/>
              </a:ext>
            </a:extLst>
          </p:cNvPr>
          <p:cNvPicPr>
            <a:picLocks noChangeAspect="1"/>
          </p:cNvPicPr>
          <p:nvPr/>
        </p:nvPicPr>
        <p:blipFill>
          <a:blip r:embed="rId2">
            <a:extLst>
              <a:ext uri="{FF2B5EF4-FFF2-40B4-BE49-F238E27FC236}">
                <a16:creationI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a16="http://schemas.microsoft.com/office/drawing/2014/main" xmlns:lc="http://schemas.openxmlformats.org/drawingml/2006/lockedCanvas" id="{8A8CEBF2-C265-4E6F-B78F-94C0C2CB1582}"/>
              </a:ext>
            </a:extLst>
          </a:blip>
          <a:stretch>
            <a:fillRect/>
          </a:stretch>
        </p:blipFill>
        <p:spPr>
          <a:xfrm>
            <a:off x="728132" y="590924"/>
            <a:ext cx="10307273" cy="6267076"/>
          </a:xfrm>
          <a:prstGeom prst="rect">
            <a:avLst/>
          </a:prstGeom>
        </p:spPr>
      </p:pic>
      <p:sp>
        <p:nvSpPr>
          <p:cNvPr id="9" name="TextBox 8">
            <a:extLst>
              <a:ext uri="{FF2B5EF4-FFF2-40B4-BE49-F238E27FC236}">
                <a16:creationId xmlns:a16="http://schemas.microsoft.com/office/drawing/2014/main" id="{15A264AC-44FB-1BF9-B4BE-92EE5E1B853C}"/>
              </a:ext>
            </a:extLst>
          </p:cNvPr>
          <p:cNvSpPr txBox="1"/>
          <p:nvPr/>
        </p:nvSpPr>
        <p:spPr>
          <a:xfrm rot="16200000">
            <a:off x="8171036" y="3136612"/>
            <a:ext cx="1018227" cy="584775"/>
          </a:xfrm>
          <a:prstGeom prst="rect">
            <a:avLst/>
          </a:prstGeom>
          <a:noFill/>
        </p:spPr>
        <p:txBody>
          <a:bodyPr wrap="none" rtlCol="0">
            <a:spAutoFit/>
          </a:bodyPr>
          <a:lstStyle/>
          <a:p>
            <a:r>
              <a:rPr lang="it-IT" sz="3200" dirty="0"/>
              <a:t>2020</a:t>
            </a:r>
          </a:p>
        </p:txBody>
      </p:sp>
      <p:cxnSp>
        <p:nvCxnSpPr>
          <p:cNvPr id="11" name="Straight Connector 10">
            <a:extLst>
              <a:ext uri="{FF2B5EF4-FFF2-40B4-BE49-F238E27FC236}">
                <a16:creationId xmlns:a16="http://schemas.microsoft.com/office/drawing/2014/main" id="{6AF47973-333E-B2C9-851F-66222662775A}"/>
              </a:ext>
            </a:extLst>
          </p:cNvPr>
          <p:cNvCxnSpPr/>
          <p:nvPr/>
        </p:nvCxnSpPr>
        <p:spPr>
          <a:xfrm>
            <a:off x="9098844" y="4018844"/>
            <a:ext cx="0" cy="5136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18C987-668B-5BD4-4595-C3A25631BD16}"/>
              </a:ext>
            </a:extLst>
          </p:cNvPr>
          <p:cNvSpPr txBox="1"/>
          <p:nvPr/>
        </p:nvSpPr>
        <p:spPr>
          <a:xfrm>
            <a:off x="9170276" y="4116990"/>
            <a:ext cx="2580290" cy="830997"/>
          </a:xfrm>
          <a:prstGeom prst="rect">
            <a:avLst/>
          </a:prstGeom>
          <a:noFill/>
        </p:spPr>
        <p:txBody>
          <a:bodyPr wrap="square" rtlCol="0">
            <a:spAutoFit/>
          </a:bodyPr>
          <a:lstStyle/>
          <a:p>
            <a:r>
              <a:rPr lang="it-IT" sz="2400" b="1" dirty="0"/>
              <a:t>Terapia genica approvata</a:t>
            </a:r>
          </a:p>
        </p:txBody>
      </p:sp>
    </p:spTree>
    <p:extLst>
      <p:ext uri="{BB962C8B-B14F-4D97-AF65-F5344CB8AC3E}">
        <p14:creationId xmlns:p14="http://schemas.microsoft.com/office/powerpoint/2010/main" val="3876111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D3757BF5-7907-2122-8236-DAA4160B8644}"/>
              </a:ext>
            </a:extLst>
          </p:cNvPr>
          <p:cNvSpPr txBox="1">
            <a:spLocks noChangeArrowheads="1"/>
          </p:cNvSpPr>
          <p:nvPr/>
        </p:nvSpPr>
        <p:spPr bwMode="auto">
          <a:xfrm>
            <a:off x="658813" y="785813"/>
            <a:ext cx="5040312"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defRPr/>
            </a:pPr>
            <a:r>
              <a:rPr lang="it-IT" altLang="it-IT" dirty="0">
                <a:latin typeface="Arial"/>
                <a:cs typeface="Arial" charset="0"/>
              </a:rPr>
              <a:t>CAUSE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senescenza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effetti ormonali</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ridotta funzione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malnutrizione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t>
            </a:r>
            <a:r>
              <a:rPr lang="it-IT" altLang="it-IT" dirty="0" err="1">
                <a:latin typeface="Arial"/>
                <a:cs typeface="Arial" charset="0"/>
              </a:rPr>
              <a:t>denervazione</a:t>
            </a:r>
            <a:endParaRPr lang="it-IT" altLang="it-IT" dirty="0">
              <a:latin typeface="Arial"/>
              <a:cs typeface="Arial" charset="0"/>
            </a:endParaRPr>
          </a:p>
          <a:p>
            <a:pPr eaLnBrk="1" fontAlgn="base" hangingPunct="1">
              <a:spcBef>
                <a:spcPct val="50000"/>
              </a:spcBef>
              <a:spcAft>
                <a:spcPct val="0"/>
              </a:spcAft>
              <a:buFont typeface="Wingdings" pitchFamily="2" charset="2"/>
              <a:buChar char="v"/>
              <a:defRPr/>
            </a:pPr>
            <a:r>
              <a:rPr lang="it-IT" altLang="it-IT" dirty="0">
                <a:latin typeface="Arial"/>
                <a:cs typeface="Arial" charset="0"/>
              </a:rPr>
              <a:t> ipossia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meccanismi immunitari</a:t>
            </a:r>
          </a:p>
        </p:txBody>
      </p:sp>
      <p:sp>
        <p:nvSpPr>
          <p:cNvPr id="5" name="Text Box 3">
            <a:extLst>
              <a:ext uri="{FF2B5EF4-FFF2-40B4-BE49-F238E27FC236}">
                <a16:creationId xmlns:a16="http://schemas.microsoft.com/office/drawing/2014/main" id="{DF3C4D4A-62A0-52B8-1F44-E6F5FADA65A0}"/>
              </a:ext>
            </a:extLst>
          </p:cNvPr>
          <p:cNvSpPr txBox="1">
            <a:spLocks noChangeArrowheads="1"/>
          </p:cNvSpPr>
          <p:nvPr/>
        </p:nvSpPr>
        <p:spPr bwMode="auto">
          <a:xfrm>
            <a:off x="6492875" y="785813"/>
            <a:ext cx="504031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defRPr/>
            </a:pPr>
            <a:r>
              <a:rPr lang="it-IT" altLang="it-IT" dirty="0">
                <a:latin typeface="Arial"/>
                <a:cs typeface="Arial" charset="0"/>
              </a:rPr>
              <a:t>MECCANISMI</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ridotta produzione di proteine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digestione di proteine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autofagia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apoptosi</a:t>
            </a:r>
          </a:p>
        </p:txBody>
      </p:sp>
    </p:spTree>
    <p:extLst>
      <p:ext uri="{BB962C8B-B14F-4D97-AF65-F5344CB8AC3E}">
        <p14:creationId xmlns:p14="http://schemas.microsoft.com/office/powerpoint/2010/main" val="604993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FEED8-7A9F-A784-0CC1-647519A5C0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90BAD43-8E6B-5185-2095-B06877D7C0ED}"/>
              </a:ext>
            </a:extLst>
          </p:cNvPr>
          <p:cNvSpPr txBox="1"/>
          <p:nvPr/>
        </p:nvSpPr>
        <p:spPr>
          <a:xfrm>
            <a:off x="443883" y="257452"/>
            <a:ext cx="4767309" cy="523220"/>
          </a:xfrm>
          <a:prstGeom prst="rect">
            <a:avLst/>
          </a:prstGeom>
          <a:noFill/>
        </p:spPr>
        <p:txBody>
          <a:bodyPr wrap="square" rtlCol="0">
            <a:spAutoFit/>
          </a:bodyPr>
          <a:lstStyle/>
          <a:p>
            <a:r>
              <a:rPr lang="it-IT" sz="2800" b="1" dirty="0">
                <a:solidFill>
                  <a:srgbClr val="0070C0"/>
                </a:solidFill>
              </a:rPr>
              <a:t>Equilibristi perfetti … o quasi</a:t>
            </a:r>
          </a:p>
        </p:txBody>
      </p:sp>
      <p:pic>
        <p:nvPicPr>
          <p:cNvPr id="2050" name="Picture 2" descr="un sonnambulo funambolo che cammina con gli occhi chiusi e l'asta su un filo teso fuori della finestra aperta, in pigiama, in una notte di luna">
            <a:extLst>
              <a:ext uri="{FF2B5EF4-FFF2-40B4-BE49-F238E27FC236}">
                <a16:creationId xmlns:a16="http://schemas.microsoft.com/office/drawing/2014/main" id="{F891D013-5BB2-85D9-02C3-DEEA55327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117" y="1283082"/>
            <a:ext cx="3857625" cy="3857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BC30D4-AF2B-9B08-1CFA-F21D80DE699A}"/>
              </a:ext>
            </a:extLst>
          </p:cNvPr>
          <p:cNvSpPr txBox="1"/>
          <p:nvPr/>
        </p:nvSpPr>
        <p:spPr>
          <a:xfrm>
            <a:off x="5888082" y="419603"/>
            <a:ext cx="4740562" cy="369332"/>
          </a:xfrm>
          <a:prstGeom prst="rect">
            <a:avLst/>
          </a:prstGeom>
          <a:noFill/>
        </p:spPr>
        <p:txBody>
          <a:bodyPr wrap="square">
            <a:spAutoFit/>
          </a:bodyPr>
          <a:lstStyle/>
          <a:p>
            <a:r>
              <a:rPr lang="it-IT" b="1" dirty="0"/>
              <a:t>Che cosa succede se un gufetto ti dà una spinta?</a:t>
            </a:r>
            <a:endParaRPr lang="it-IT" dirty="0"/>
          </a:p>
        </p:txBody>
      </p:sp>
      <p:pic>
        <p:nvPicPr>
          <p:cNvPr id="7" name="Picture 6">
            <a:extLst>
              <a:ext uri="{FF2B5EF4-FFF2-40B4-BE49-F238E27FC236}">
                <a16:creationId xmlns:a16="http://schemas.microsoft.com/office/drawing/2014/main" id="{69D3FA46-5C78-77F1-76B2-441651616F8B}"/>
              </a:ext>
            </a:extLst>
          </p:cNvPr>
          <p:cNvPicPr>
            <a:picLocks noChangeAspect="1"/>
          </p:cNvPicPr>
          <p:nvPr/>
        </p:nvPicPr>
        <p:blipFill>
          <a:blip r:embed="rId3"/>
          <a:stretch>
            <a:fillRect/>
          </a:stretch>
        </p:blipFill>
        <p:spPr>
          <a:xfrm>
            <a:off x="7315256" y="869397"/>
            <a:ext cx="1886213" cy="2143424"/>
          </a:xfrm>
          <a:prstGeom prst="rect">
            <a:avLst/>
          </a:prstGeom>
        </p:spPr>
      </p:pic>
      <p:sp>
        <p:nvSpPr>
          <p:cNvPr id="6" name="TextBox 5">
            <a:extLst>
              <a:ext uri="{FF2B5EF4-FFF2-40B4-BE49-F238E27FC236}">
                <a16:creationId xmlns:a16="http://schemas.microsoft.com/office/drawing/2014/main" id="{DC788301-01F2-0AAF-E114-EE9C6A413477}"/>
              </a:ext>
            </a:extLst>
          </p:cNvPr>
          <p:cNvSpPr txBox="1"/>
          <p:nvPr/>
        </p:nvSpPr>
        <p:spPr>
          <a:xfrm>
            <a:off x="5771844" y="3737833"/>
            <a:ext cx="5084719" cy="1815882"/>
          </a:xfrm>
          <a:prstGeom prst="rect">
            <a:avLst/>
          </a:prstGeom>
          <a:noFill/>
        </p:spPr>
        <p:txBody>
          <a:bodyPr wrap="square" rtlCol="0">
            <a:spAutoFit/>
          </a:bodyPr>
          <a:lstStyle/>
          <a:p>
            <a:r>
              <a:rPr lang="it-IT" sz="2800" dirty="0"/>
              <a:t>Adattamenti cellulari 	</a:t>
            </a:r>
          </a:p>
          <a:p>
            <a:r>
              <a:rPr lang="it-IT" sz="2800" dirty="0"/>
              <a:t>fisiologici prevengono la malattia</a:t>
            </a:r>
          </a:p>
          <a:p>
            <a:r>
              <a:rPr lang="it-IT" sz="2800" dirty="0"/>
              <a:t>Se non ce la fanno o se sbagliano, si genera la malattia</a:t>
            </a:r>
          </a:p>
        </p:txBody>
      </p:sp>
    </p:spTree>
    <p:extLst>
      <p:ext uri="{BB962C8B-B14F-4D97-AF65-F5344CB8AC3E}">
        <p14:creationId xmlns:p14="http://schemas.microsoft.com/office/powerpoint/2010/main" val="2894043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262759" y="339919"/>
            <a:ext cx="11787351"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lnSpc>
                <a:spcPts val="2800"/>
              </a:lnSpc>
              <a:spcBef>
                <a:spcPct val="50000"/>
              </a:spcBef>
              <a:spcAft>
                <a:spcPct val="0"/>
              </a:spcAft>
              <a:buNone/>
              <a:defRPr/>
            </a:pPr>
            <a:r>
              <a:rPr lang="it-IT" altLang="it-IT" sz="2600" dirty="0">
                <a:latin typeface="Arial"/>
                <a:cs typeface="Arial" charset="0"/>
              </a:rPr>
              <a:t>Atrofia </a:t>
            </a:r>
            <a:r>
              <a:rPr lang="it-IT" altLang="it-IT" sz="2600" b="1" dirty="0">
                <a:latin typeface="Arial"/>
                <a:cs typeface="Arial" charset="0"/>
              </a:rPr>
              <a:t>fisiologica</a:t>
            </a:r>
            <a:r>
              <a:rPr lang="it-IT" altLang="it-IT" sz="2600" dirty="0">
                <a:latin typeface="Arial"/>
                <a:cs typeface="Arial" charset="0"/>
              </a:rPr>
              <a:t>: riduzione delle masse muscolari associata a senescenza e/o riduzione del movimento</a:t>
            </a:r>
          </a:p>
          <a:p>
            <a:pPr eaLnBrk="1" fontAlgn="base" hangingPunct="1">
              <a:lnSpc>
                <a:spcPts val="2800"/>
              </a:lnSpc>
              <a:spcBef>
                <a:spcPct val="50000"/>
              </a:spcBef>
              <a:spcAft>
                <a:spcPct val="0"/>
              </a:spcAft>
              <a:buNone/>
              <a:defRPr/>
            </a:pPr>
            <a:r>
              <a:rPr lang="it-IT" altLang="it-IT" sz="2600" dirty="0">
                <a:latin typeface="Arial"/>
                <a:cs typeface="Arial" charset="0"/>
              </a:rPr>
              <a:t>Atrofia </a:t>
            </a:r>
            <a:r>
              <a:rPr lang="it-IT" altLang="it-IT" sz="2600" b="1" dirty="0">
                <a:latin typeface="Arial"/>
                <a:cs typeface="Arial" charset="0"/>
              </a:rPr>
              <a:t>fisiologica</a:t>
            </a:r>
            <a:r>
              <a:rPr lang="it-IT" altLang="it-IT" sz="2600" dirty="0">
                <a:latin typeface="Arial"/>
                <a:cs typeface="Arial" charset="0"/>
              </a:rPr>
              <a:t> del timo post-pubertà</a:t>
            </a:r>
          </a:p>
        </p:txBody>
      </p:sp>
      <p:pic>
        <p:nvPicPr>
          <p:cNvPr id="4" name="Picture 3">
            <a:extLst>
              <a:ext uri="{FF2B5EF4-FFF2-40B4-BE49-F238E27FC236}">
                <a16:creationId xmlns:a16="http://schemas.microsoft.com/office/drawing/2014/main" id="{A9205C51-C9B3-2C4A-5C8F-85FE2F150D0E}"/>
              </a:ext>
            </a:extLst>
          </p:cNvPr>
          <p:cNvPicPr>
            <a:picLocks noChangeAspect="1"/>
          </p:cNvPicPr>
          <p:nvPr/>
        </p:nvPicPr>
        <p:blipFill>
          <a:blip r:embed="rId2"/>
          <a:stretch>
            <a:fillRect/>
          </a:stretch>
        </p:blipFill>
        <p:spPr>
          <a:xfrm>
            <a:off x="2286961" y="1709525"/>
            <a:ext cx="6715524" cy="4807958"/>
          </a:xfrm>
          <a:prstGeom prst="rect">
            <a:avLst/>
          </a:prstGeom>
        </p:spPr>
      </p:pic>
    </p:spTree>
    <p:extLst>
      <p:ext uri="{BB962C8B-B14F-4D97-AF65-F5344CB8AC3E}">
        <p14:creationId xmlns:p14="http://schemas.microsoft.com/office/powerpoint/2010/main" val="2281066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E3425-0713-A412-06A1-46347178E393}"/>
              </a:ext>
            </a:extLst>
          </p:cNvPr>
          <p:cNvSpPr txBox="1"/>
          <p:nvPr/>
        </p:nvSpPr>
        <p:spPr>
          <a:xfrm>
            <a:off x="161248" y="150095"/>
            <a:ext cx="11877537" cy="1077218"/>
          </a:xfrm>
          <a:prstGeom prst="rect">
            <a:avLst/>
          </a:prstGeom>
          <a:noFill/>
        </p:spPr>
        <p:txBody>
          <a:bodyPr wrap="square" rtlCol="0">
            <a:spAutoFit/>
          </a:bodyPr>
          <a:lstStyle/>
          <a:p>
            <a:r>
              <a:rPr lang="it-IT" sz="3200" b="1" dirty="0">
                <a:solidFill>
                  <a:srgbClr val="0070C0"/>
                </a:solidFill>
              </a:rPr>
              <a:t>Prima di andare danneggiarsi irreversibilmente</a:t>
            </a:r>
          </a:p>
          <a:p>
            <a:r>
              <a:rPr lang="it-IT" sz="3200" b="1" dirty="0">
                <a:solidFill>
                  <a:srgbClr val="0070C0"/>
                </a:solidFill>
              </a:rPr>
              <a:t>-&gt; provare a tirare la cinghia</a:t>
            </a:r>
          </a:p>
        </p:txBody>
      </p:sp>
      <p:pic>
        <p:nvPicPr>
          <p:cNvPr id="4" name="Picture 3">
            <a:extLst>
              <a:ext uri="{FF2B5EF4-FFF2-40B4-BE49-F238E27FC236}">
                <a16:creationId xmlns:a16="http://schemas.microsoft.com/office/drawing/2014/main" id="{C1635C92-8B2D-1A8B-1D66-B581D6F1EC4E}"/>
              </a:ext>
            </a:extLst>
          </p:cNvPr>
          <p:cNvPicPr>
            <a:picLocks noChangeAspect="1"/>
          </p:cNvPicPr>
          <p:nvPr/>
        </p:nvPicPr>
        <p:blipFill>
          <a:blip r:embed="rId2"/>
          <a:stretch>
            <a:fillRect/>
          </a:stretch>
        </p:blipFill>
        <p:spPr>
          <a:xfrm>
            <a:off x="4309813" y="1647576"/>
            <a:ext cx="3572374" cy="3562847"/>
          </a:xfrm>
          <a:prstGeom prst="rect">
            <a:avLst/>
          </a:prstGeom>
        </p:spPr>
      </p:pic>
    </p:spTree>
    <p:extLst>
      <p:ext uri="{BB962C8B-B14F-4D97-AF65-F5344CB8AC3E}">
        <p14:creationId xmlns:p14="http://schemas.microsoft.com/office/powerpoint/2010/main" val="2533504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4B9064-46F8-E465-9B29-1A64519F75B8}"/>
              </a:ext>
            </a:extLst>
          </p:cNvPr>
          <p:cNvSpPr txBox="1"/>
          <p:nvPr/>
        </p:nvSpPr>
        <p:spPr>
          <a:xfrm>
            <a:off x="161248" y="150095"/>
            <a:ext cx="9455717" cy="584775"/>
          </a:xfrm>
          <a:prstGeom prst="rect">
            <a:avLst/>
          </a:prstGeom>
          <a:noFill/>
        </p:spPr>
        <p:txBody>
          <a:bodyPr wrap="square" rtlCol="0">
            <a:spAutoFit/>
          </a:bodyPr>
          <a:lstStyle/>
          <a:p>
            <a:r>
              <a:rPr lang="it-IT" sz="3200" b="1" dirty="0">
                <a:solidFill>
                  <a:srgbClr val="0070C0"/>
                </a:solidFill>
              </a:rPr>
              <a:t>DEGRADAZIONE PROTEICA E AUTOFAGIA</a:t>
            </a:r>
          </a:p>
        </p:txBody>
      </p:sp>
      <p:sp>
        <p:nvSpPr>
          <p:cNvPr id="3" name="TextBox 2">
            <a:extLst>
              <a:ext uri="{FF2B5EF4-FFF2-40B4-BE49-F238E27FC236}">
                <a16:creationId xmlns:a16="http://schemas.microsoft.com/office/drawing/2014/main" id="{7D3C4B01-6E26-E3AF-99AA-2FE67B48EF22}"/>
              </a:ext>
            </a:extLst>
          </p:cNvPr>
          <p:cNvSpPr txBox="1"/>
          <p:nvPr/>
        </p:nvSpPr>
        <p:spPr>
          <a:xfrm>
            <a:off x="488985" y="949095"/>
            <a:ext cx="11065707" cy="3108543"/>
          </a:xfrm>
          <a:prstGeom prst="rect">
            <a:avLst/>
          </a:prstGeom>
          <a:noFill/>
        </p:spPr>
        <p:txBody>
          <a:bodyPr wrap="square" rtlCol="0">
            <a:spAutoFit/>
          </a:bodyPr>
          <a:lstStyle/>
          <a:p>
            <a:r>
              <a:rPr lang="it-IT" sz="2800" dirty="0"/>
              <a:t>Via </a:t>
            </a:r>
            <a:r>
              <a:rPr lang="it-IT" sz="2800" b="1" dirty="0"/>
              <a:t>ubiquitina-proteasoma</a:t>
            </a:r>
            <a:r>
              <a:rPr lang="it-IT" sz="2800" dirty="0"/>
              <a:t> </a:t>
            </a:r>
          </a:p>
          <a:p>
            <a:r>
              <a:rPr lang="it-IT" sz="2800" dirty="0"/>
              <a:t>ubiquitina </a:t>
            </a:r>
            <a:r>
              <a:rPr lang="it-IT" sz="2800" dirty="0" err="1"/>
              <a:t>ligasi</a:t>
            </a:r>
            <a:r>
              <a:rPr lang="it-IT" sz="2800" dirty="0"/>
              <a:t>, che legano il piccolo peptide ubiquitina alle proteine cellulari e le marcano per la degradazione nei proteasomi.</a:t>
            </a:r>
          </a:p>
          <a:p>
            <a:endParaRPr lang="it-IT" sz="2800" dirty="0"/>
          </a:p>
          <a:p>
            <a:r>
              <a:rPr lang="it-IT" sz="2800" dirty="0"/>
              <a:t>L’</a:t>
            </a:r>
            <a:r>
              <a:rPr lang="it-IT" sz="2800" b="1" dirty="0"/>
              <a:t>autofagia</a:t>
            </a:r>
            <a:r>
              <a:rPr lang="it-IT" sz="2800" dirty="0"/>
              <a:t>: la cellula “affamata” si nutre dei propri componenti nel tentativo di ridurre la domanda di sostanze nutritive per equilibrare la riduzione dell’apporto energetico. </a:t>
            </a:r>
          </a:p>
        </p:txBody>
      </p:sp>
    </p:spTree>
    <p:extLst>
      <p:ext uri="{BB962C8B-B14F-4D97-AF65-F5344CB8AC3E}">
        <p14:creationId xmlns:p14="http://schemas.microsoft.com/office/powerpoint/2010/main" val="1310251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91C8-CE8C-2197-F000-15A54CB2EE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864D09-2294-0E2B-C44C-25C13B5ED583}"/>
              </a:ext>
            </a:extLst>
          </p:cNvPr>
          <p:cNvSpPr txBox="1"/>
          <p:nvPr/>
        </p:nvSpPr>
        <p:spPr>
          <a:xfrm>
            <a:off x="161248" y="150095"/>
            <a:ext cx="9455717" cy="584775"/>
          </a:xfrm>
          <a:prstGeom prst="rect">
            <a:avLst/>
          </a:prstGeom>
          <a:noFill/>
        </p:spPr>
        <p:txBody>
          <a:bodyPr wrap="square" rtlCol="0">
            <a:spAutoFit/>
          </a:bodyPr>
          <a:lstStyle/>
          <a:p>
            <a:r>
              <a:rPr lang="it-IT" sz="3200" b="1" dirty="0">
                <a:solidFill>
                  <a:srgbClr val="0070C0"/>
                </a:solidFill>
              </a:rPr>
              <a:t>DEGRADAZIONE PROTEICA E AUTOFAGIA</a:t>
            </a:r>
          </a:p>
        </p:txBody>
      </p:sp>
      <p:sp>
        <p:nvSpPr>
          <p:cNvPr id="3" name="TextBox 2">
            <a:extLst>
              <a:ext uri="{FF2B5EF4-FFF2-40B4-BE49-F238E27FC236}">
                <a16:creationId xmlns:a16="http://schemas.microsoft.com/office/drawing/2014/main" id="{61A5CF24-07CD-6DCE-811B-A8542F215207}"/>
              </a:ext>
            </a:extLst>
          </p:cNvPr>
          <p:cNvSpPr txBox="1"/>
          <p:nvPr/>
        </p:nvSpPr>
        <p:spPr>
          <a:xfrm>
            <a:off x="229565" y="797510"/>
            <a:ext cx="11636614" cy="1384995"/>
          </a:xfrm>
          <a:prstGeom prst="rect">
            <a:avLst/>
          </a:prstGeom>
          <a:noFill/>
        </p:spPr>
        <p:txBody>
          <a:bodyPr wrap="square" rtlCol="0">
            <a:spAutoFit/>
          </a:bodyPr>
          <a:lstStyle/>
          <a:p>
            <a:r>
              <a:rPr lang="it-IT" sz="2800" dirty="0"/>
              <a:t>La percezione dello stato nutritivo nella cellula dipende anche dal mutamento di richieste energetiche per svolgere compiti funzionali ed è finemente regolata dalla via di segnale PI3k-AKT-mTOR</a:t>
            </a:r>
          </a:p>
        </p:txBody>
      </p:sp>
      <p:sp>
        <p:nvSpPr>
          <p:cNvPr id="4" name="Oval 3">
            <a:extLst>
              <a:ext uri="{FF2B5EF4-FFF2-40B4-BE49-F238E27FC236}">
                <a16:creationId xmlns:a16="http://schemas.microsoft.com/office/drawing/2014/main" id="{0937AB4E-F788-79CC-4E31-58A1D50E072A}"/>
              </a:ext>
            </a:extLst>
          </p:cNvPr>
          <p:cNvSpPr/>
          <p:nvPr/>
        </p:nvSpPr>
        <p:spPr>
          <a:xfrm>
            <a:off x="3080599" y="2551221"/>
            <a:ext cx="3750507" cy="3750507"/>
          </a:xfrm>
          <a:custGeom>
            <a:avLst/>
            <a:gdLst>
              <a:gd name="csX0" fmla="*/ 0 w 3750507"/>
              <a:gd name="csY0" fmla="*/ 1875254 h 3750507"/>
              <a:gd name="csX1" fmla="*/ 1875254 w 3750507"/>
              <a:gd name="csY1" fmla="*/ 0 h 3750507"/>
              <a:gd name="csX2" fmla="*/ 3750508 w 3750507"/>
              <a:gd name="csY2" fmla="*/ 1875254 h 3750507"/>
              <a:gd name="csX3" fmla="*/ 1875254 w 3750507"/>
              <a:gd name="csY3" fmla="*/ 3750508 h 3750507"/>
              <a:gd name="csX4" fmla="*/ 0 w 3750507"/>
              <a:gd name="csY4" fmla="*/ 1875254 h 3750507"/>
            </a:gdLst>
            <a:ahLst/>
            <a:cxnLst>
              <a:cxn ang="0">
                <a:pos x="csX0" y="csY0"/>
              </a:cxn>
              <a:cxn ang="0">
                <a:pos x="csX1" y="csY1"/>
              </a:cxn>
              <a:cxn ang="0">
                <a:pos x="csX2" y="csY2"/>
              </a:cxn>
              <a:cxn ang="0">
                <a:pos x="csX3" y="csY3"/>
              </a:cxn>
              <a:cxn ang="0">
                <a:pos x="csX4" y="csY4"/>
              </a:cxn>
            </a:cxnLst>
            <a:rect l="l" t="t" r="r" b="b"/>
            <a:pathLst>
              <a:path w="3750507" h="3750507" extrusionOk="0">
                <a:moveTo>
                  <a:pt x="0" y="1875254"/>
                </a:moveTo>
                <a:cubicBezTo>
                  <a:pt x="-147599" y="812204"/>
                  <a:pt x="620123" y="-23228"/>
                  <a:pt x="1875254" y="0"/>
                </a:cubicBezTo>
                <a:cubicBezTo>
                  <a:pt x="2843960" y="174057"/>
                  <a:pt x="3711996" y="806854"/>
                  <a:pt x="3750508" y="1875254"/>
                </a:cubicBezTo>
                <a:cubicBezTo>
                  <a:pt x="3916867" y="2792205"/>
                  <a:pt x="2984895" y="3744159"/>
                  <a:pt x="1875254" y="3750508"/>
                </a:cubicBezTo>
                <a:cubicBezTo>
                  <a:pt x="800652" y="3509596"/>
                  <a:pt x="-91088" y="3135680"/>
                  <a:pt x="0" y="1875254"/>
                </a:cubicBezTo>
                <a:close/>
              </a:path>
            </a:pathLst>
          </a:custGeom>
          <a:noFill/>
          <a:ln w="38100">
            <a:extLst>
              <a:ext uri="{C807C97D-BFC1-408E-A445-0C87EB9F89A2}">
                <ask:lineSketchStyleProps xmlns:ask="http://schemas.microsoft.com/office/drawing/2018/sketchyshapes" sd="2112297733">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Arrow: Right 4">
            <a:extLst>
              <a:ext uri="{FF2B5EF4-FFF2-40B4-BE49-F238E27FC236}">
                <a16:creationId xmlns:a16="http://schemas.microsoft.com/office/drawing/2014/main" id="{7A50A4DC-9BDA-9E83-D73B-59797A71761F}"/>
              </a:ext>
            </a:extLst>
          </p:cNvPr>
          <p:cNvSpPr/>
          <p:nvPr/>
        </p:nvSpPr>
        <p:spPr>
          <a:xfrm rot="15939723">
            <a:off x="3620038" y="3899749"/>
            <a:ext cx="547662" cy="352068"/>
          </a:xfrm>
          <a:custGeom>
            <a:avLst/>
            <a:gdLst>
              <a:gd name="csX0" fmla="*/ 0 w 547662"/>
              <a:gd name="csY0" fmla="*/ 88017 h 352068"/>
              <a:gd name="csX1" fmla="*/ 371628 w 547662"/>
              <a:gd name="csY1" fmla="*/ 88017 h 352068"/>
              <a:gd name="csX2" fmla="*/ 371628 w 547662"/>
              <a:gd name="csY2" fmla="*/ 0 h 352068"/>
              <a:gd name="csX3" fmla="*/ 547662 w 547662"/>
              <a:gd name="csY3" fmla="*/ 176034 h 352068"/>
              <a:gd name="csX4" fmla="*/ 371628 w 547662"/>
              <a:gd name="csY4" fmla="*/ 352068 h 352068"/>
              <a:gd name="csX5" fmla="*/ 371628 w 547662"/>
              <a:gd name="csY5" fmla="*/ 264051 h 352068"/>
              <a:gd name="csX6" fmla="*/ 0 w 547662"/>
              <a:gd name="csY6" fmla="*/ 264051 h 352068"/>
              <a:gd name="csX7" fmla="*/ 0 w 547662"/>
              <a:gd name="csY7" fmla="*/ 88017 h 35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1FF6D240-3400-7EC6-F992-AA33D9EFD6CB}"/>
              </a:ext>
            </a:extLst>
          </p:cNvPr>
          <p:cNvSpPr txBox="1"/>
          <p:nvPr/>
        </p:nvSpPr>
        <p:spPr>
          <a:xfrm>
            <a:off x="1611292" y="2755535"/>
            <a:ext cx="1610636" cy="923330"/>
          </a:xfrm>
          <a:prstGeom prst="rect">
            <a:avLst/>
          </a:prstGeom>
          <a:noFill/>
        </p:spPr>
        <p:txBody>
          <a:bodyPr wrap="square" rtlCol="0">
            <a:spAutoFit/>
          </a:bodyPr>
          <a:lstStyle/>
          <a:p>
            <a:r>
              <a:rPr lang="en-US" b="1" dirty="0" err="1">
                <a:latin typeface="Comic Sans MS" panose="030F0702030302020204" pitchFamily="66" charset="0"/>
              </a:rPr>
              <a:t>Segnali</a:t>
            </a:r>
            <a:r>
              <a:rPr lang="en-US" b="1" dirty="0">
                <a:latin typeface="Comic Sans MS" panose="030F0702030302020204" pitchFamily="66" charset="0"/>
              </a:rPr>
              <a:t> </a:t>
            </a:r>
            <a:r>
              <a:rPr lang="en-US" b="1" dirty="0" err="1">
                <a:latin typeface="Comic Sans MS" panose="030F0702030302020204" pitchFamily="66" charset="0"/>
              </a:rPr>
              <a:t>diattivazione</a:t>
            </a:r>
            <a:r>
              <a:rPr lang="en-US" b="1" dirty="0">
                <a:latin typeface="Comic Sans MS" panose="030F0702030302020204" pitchFamily="66" charset="0"/>
              </a:rPr>
              <a:t> </a:t>
            </a:r>
            <a:r>
              <a:rPr lang="en-US" b="1" dirty="0" err="1">
                <a:latin typeface="Comic Sans MS" panose="030F0702030302020204" pitchFamily="66" charset="0"/>
              </a:rPr>
              <a:t>crescita</a:t>
            </a:r>
            <a:endParaRPr lang="it-IT" b="1" dirty="0">
              <a:latin typeface="Comic Sans MS" panose="030F0702030302020204" pitchFamily="66" charset="0"/>
            </a:endParaRPr>
          </a:p>
        </p:txBody>
      </p:sp>
      <p:sp>
        <p:nvSpPr>
          <p:cNvPr id="7" name="Oval 6">
            <a:extLst>
              <a:ext uri="{FF2B5EF4-FFF2-40B4-BE49-F238E27FC236}">
                <a16:creationId xmlns:a16="http://schemas.microsoft.com/office/drawing/2014/main" id="{406C3359-1513-4B12-94AD-1D56DC227DF9}"/>
              </a:ext>
            </a:extLst>
          </p:cNvPr>
          <p:cNvSpPr/>
          <p:nvPr/>
        </p:nvSpPr>
        <p:spPr>
          <a:xfrm>
            <a:off x="5178340" y="4358691"/>
            <a:ext cx="1412306" cy="1351090"/>
          </a:xfrm>
          <a:custGeom>
            <a:avLst/>
            <a:gdLst>
              <a:gd name="csX0" fmla="*/ 0 w 1412306"/>
              <a:gd name="csY0" fmla="*/ 675545 h 1351090"/>
              <a:gd name="csX1" fmla="*/ 706153 w 1412306"/>
              <a:gd name="csY1" fmla="*/ 0 h 1351090"/>
              <a:gd name="csX2" fmla="*/ 1412306 w 1412306"/>
              <a:gd name="csY2" fmla="*/ 675545 h 1351090"/>
              <a:gd name="csX3" fmla="*/ 706153 w 1412306"/>
              <a:gd name="csY3" fmla="*/ 1351090 h 1351090"/>
              <a:gd name="csX4" fmla="*/ 0 w 1412306"/>
              <a:gd name="csY4" fmla="*/ 675545 h 1351090"/>
            </a:gdLst>
            <a:ahLst/>
            <a:cxnLst>
              <a:cxn ang="0">
                <a:pos x="csX0" y="csY0"/>
              </a:cxn>
              <a:cxn ang="0">
                <a:pos x="csX1" y="csY1"/>
              </a:cxn>
              <a:cxn ang="0">
                <a:pos x="csX2" y="csY2"/>
              </a:cxn>
              <a:cxn ang="0">
                <a:pos x="csX3" y="csY3"/>
              </a:cxn>
              <a:cxn ang="0">
                <a:pos x="csX4" y="csY4"/>
              </a:cxn>
            </a:cxnLst>
            <a:rect l="l" t="t" r="r" b="b"/>
            <a:pathLst>
              <a:path w="1412306" h="1351090" extrusionOk="0">
                <a:moveTo>
                  <a:pt x="0" y="675545"/>
                </a:moveTo>
                <a:cubicBezTo>
                  <a:pt x="72877" y="268683"/>
                  <a:pt x="308062" y="-41476"/>
                  <a:pt x="706153" y="0"/>
                </a:cubicBezTo>
                <a:cubicBezTo>
                  <a:pt x="1055948" y="-42990"/>
                  <a:pt x="1402234" y="246820"/>
                  <a:pt x="1412306" y="675545"/>
                </a:cubicBezTo>
                <a:cubicBezTo>
                  <a:pt x="1377404" y="1126390"/>
                  <a:pt x="1118725" y="1364613"/>
                  <a:pt x="706153" y="1351090"/>
                </a:cubicBezTo>
                <a:cubicBezTo>
                  <a:pt x="258061" y="1321233"/>
                  <a:pt x="13564" y="1087035"/>
                  <a:pt x="0" y="675545"/>
                </a:cubicBezTo>
                <a:close/>
              </a:path>
            </a:pathLst>
          </a:custGeom>
          <a:noFill/>
          <a:ln w="28575">
            <a:extLst>
              <a:ext uri="{C807C97D-BFC1-408E-A445-0C87EB9F89A2}">
                <ask:lineSketchStyleProps xmlns:ask="http://schemas.microsoft.com/office/drawing/2018/sketchyshapes" sd="3591709340">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Arrow: Right 7">
            <a:extLst>
              <a:ext uri="{FF2B5EF4-FFF2-40B4-BE49-F238E27FC236}">
                <a16:creationId xmlns:a16="http://schemas.microsoft.com/office/drawing/2014/main" id="{13941D62-761C-47BC-3238-47909FC9734E}"/>
              </a:ext>
            </a:extLst>
          </p:cNvPr>
          <p:cNvSpPr/>
          <p:nvPr/>
        </p:nvSpPr>
        <p:spPr>
          <a:xfrm>
            <a:off x="2926445" y="3389333"/>
            <a:ext cx="547662" cy="352068"/>
          </a:xfrm>
          <a:custGeom>
            <a:avLst/>
            <a:gdLst>
              <a:gd name="csX0" fmla="*/ 0 w 547662"/>
              <a:gd name="csY0" fmla="*/ 88017 h 352068"/>
              <a:gd name="csX1" fmla="*/ 371628 w 547662"/>
              <a:gd name="csY1" fmla="*/ 88017 h 352068"/>
              <a:gd name="csX2" fmla="*/ 371628 w 547662"/>
              <a:gd name="csY2" fmla="*/ 0 h 352068"/>
              <a:gd name="csX3" fmla="*/ 547662 w 547662"/>
              <a:gd name="csY3" fmla="*/ 176034 h 352068"/>
              <a:gd name="csX4" fmla="*/ 371628 w 547662"/>
              <a:gd name="csY4" fmla="*/ 352068 h 352068"/>
              <a:gd name="csX5" fmla="*/ 371628 w 547662"/>
              <a:gd name="csY5" fmla="*/ 264051 h 352068"/>
              <a:gd name="csX6" fmla="*/ 0 w 547662"/>
              <a:gd name="csY6" fmla="*/ 264051 h 352068"/>
              <a:gd name="csX7" fmla="*/ 0 w 547662"/>
              <a:gd name="csY7" fmla="*/ 88017 h 35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1622E527-B81C-4946-F3EB-6AC29E64DC39}"/>
              </a:ext>
            </a:extLst>
          </p:cNvPr>
          <p:cNvSpPr txBox="1"/>
          <p:nvPr/>
        </p:nvSpPr>
        <p:spPr>
          <a:xfrm>
            <a:off x="3169910" y="4489830"/>
            <a:ext cx="1610636" cy="646331"/>
          </a:xfrm>
          <a:prstGeom prst="rect">
            <a:avLst/>
          </a:prstGeom>
          <a:noFill/>
        </p:spPr>
        <p:txBody>
          <a:bodyPr wrap="square" rtlCol="0">
            <a:spAutoFit/>
          </a:bodyPr>
          <a:lstStyle/>
          <a:p>
            <a:r>
              <a:rPr lang="en-US" b="1" dirty="0" err="1">
                <a:latin typeface="Comic Sans MS" panose="030F0702030302020204" pitchFamily="66" charset="0"/>
              </a:rPr>
              <a:t>Disponibilità</a:t>
            </a:r>
            <a:r>
              <a:rPr lang="en-US" b="1" dirty="0">
                <a:latin typeface="Comic Sans MS" panose="030F0702030302020204" pitchFamily="66" charset="0"/>
              </a:rPr>
              <a:t> di </a:t>
            </a:r>
            <a:r>
              <a:rPr lang="en-US" b="1" dirty="0" err="1">
                <a:latin typeface="Comic Sans MS" panose="030F0702030302020204" pitchFamily="66" charset="0"/>
              </a:rPr>
              <a:t>nutrienti</a:t>
            </a:r>
            <a:endParaRPr lang="it-IT" b="1" dirty="0">
              <a:latin typeface="Comic Sans MS" panose="030F0702030302020204" pitchFamily="66" charset="0"/>
            </a:endParaRPr>
          </a:p>
        </p:txBody>
      </p:sp>
      <p:sp>
        <p:nvSpPr>
          <p:cNvPr id="10" name="TextBox 9">
            <a:extLst>
              <a:ext uri="{FF2B5EF4-FFF2-40B4-BE49-F238E27FC236}">
                <a16:creationId xmlns:a16="http://schemas.microsoft.com/office/drawing/2014/main" id="{FB42E086-AA87-E885-83B4-DA620DFA6ADC}"/>
              </a:ext>
            </a:extLst>
          </p:cNvPr>
          <p:cNvSpPr txBox="1"/>
          <p:nvPr/>
        </p:nvSpPr>
        <p:spPr>
          <a:xfrm>
            <a:off x="3513225" y="3362186"/>
            <a:ext cx="2438711" cy="369332"/>
          </a:xfrm>
          <a:prstGeom prst="rect">
            <a:avLst/>
          </a:prstGeom>
          <a:noFill/>
        </p:spPr>
        <p:txBody>
          <a:bodyPr wrap="square" rtlCol="0">
            <a:spAutoFit/>
          </a:bodyPr>
          <a:lstStyle/>
          <a:p>
            <a:r>
              <a:rPr lang="en-US" b="1" dirty="0">
                <a:latin typeface="Comic Sans MS" panose="030F0702030302020204" pitchFamily="66" charset="0"/>
              </a:rPr>
              <a:t>PI3K-AKT-mTOR</a:t>
            </a:r>
            <a:endParaRPr lang="it-IT" b="1" dirty="0">
              <a:latin typeface="Comic Sans MS" panose="030F0702030302020204" pitchFamily="66" charset="0"/>
            </a:endParaRPr>
          </a:p>
        </p:txBody>
      </p:sp>
      <p:sp>
        <p:nvSpPr>
          <p:cNvPr id="11" name="Arrow: Right 10">
            <a:extLst>
              <a:ext uri="{FF2B5EF4-FFF2-40B4-BE49-F238E27FC236}">
                <a16:creationId xmlns:a16="http://schemas.microsoft.com/office/drawing/2014/main" id="{9DC84F0E-8C25-2776-8B66-07164913D705}"/>
              </a:ext>
            </a:extLst>
          </p:cNvPr>
          <p:cNvSpPr/>
          <p:nvPr/>
        </p:nvSpPr>
        <p:spPr>
          <a:xfrm rot="3009185">
            <a:off x="5062098" y="3859628"/>
            <a:ext cx="547662" cy="352068"/>
          </a:xfrm>
          <a:custGeom>
            <a:avLst/>
            <a:gdLst>
              <a:gd name="csX0" fmla="*/ 0 w 547662"/>
              <a:gd name="csY0" fmla="*/ 88017 h 352068"/>
              <a:gd name="csX1" fmla="*/ 371628 w 547662"/>
              <a:gd name="csY1" fmla="*/ 88017 h 352068"/>
              <a:gd name="csX2" fmla="*/ 371628 w 547662"/>
              <a:gd name="csY2" fmla="*/ 0 h 352068"/>
              <a:gd name="csX3" fmla="*/ 547662 w 547662"/>
              <a:gd name="csY3" fmla="*/ 176034 h 352068"/>
              <a:gd name="csX4" fmla="*/ 371628 w 547662"/>
              <a:gd name="csY4" fmla="*/ 352068 h 352068"/>
              <a:gd name="csX5" fmla="*/ 371628 w 547662"/>
              <a:gd name="csY5" fmla="*/ 264051 h 352068"/>
              <a:gd name="csX6" fmla="*/ 0 w 547662"/>
              <a:gd name="csY6" fmla="*/ 264051 h 352068"/>
              <a:gd name="csX7" fmla="*/ 0 w 547662"/>
              <a:gd name="csY7" fmla="*/ 88017 h 35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3560612E-F43D-5A4E-7322-1C27CA877D1E}"/>
              </a:ext>
            </a:extLst>
          </p:cNvPr>
          <p:cNvSpPr txBox="1"/>
          <p:nvPr/>
        </p:nvSpPr>
        <p:spPr>
          <a:xfrm>
            <a:off x="7125403" y="3097639"/>
            <a:ext cx="3805850" cy="369332"/>
          </a:xfrm>
          <a:prstGeom prst="rect">
            <a:avLst/>
          </a:prstGeom>
          <a:noFill/>
        </p:spPr>
        <p:txBody>
          <a:bodyPr wrap="none" rtlCol="0">
            <a:spAutoFit/>
          </a:bodyPr>
          <a:lstStyle/>
          <a:p>
            <a:r>
              <a:rPr lang="en-US" b="1" dirty="0" err="1">
                <a:latin typeface="Comic Sans MS" panose="030F0702030302020204" pitchFamily="66" charset="0"/>
              </a:rPr>
              <a:t>Sintesi</a:t>
            </a:r>
            <a:r>
              <a:rPr lang="en-US" b="1" dirty="0">
                <a:latin typeface="Comic Sans MS" panose="030F0702030302020204" pitchFamily="66" charset="0"/>
              </a:rPr>
              <a:t> </a:t>
            </a:r>
            <a:r>
              <a:rPr lang="en-US" b="1" dirty="0" err="1">
                <a:latin typeface="Comic Sans MS" panose="030F0702030302020204" pitchFamily="66" charset="0"/>
              </a:rPr>
              <a:t>proteica</a:t>
            </a:r>
            <a:r>
              <a:rPr lang="en-US" b="1" dirty="0">
                <a:latin typeface="Comic Sans MS" panose="030F0702030302020204" pitchFamily="66" charset="0"/>
              </a:rPr>
              <a:t> e </a:t>
            </a:r>
            <a:r>
              <a:rPr lang="en-US" b="1" dirty="0" err="1">
                <a:latin typeface="Comic Sans MS" panose="030F0702030302020204" pitchFamily="66" charset="0"/>
              </a:rPr>
              <a:t>proliferazione</a:t>
            </a:r>
            <a:endParaRPr lang="it-IT" b="1" dirty="0">
              <a:latin typeface="Comic Sans MS" panose="030F0702030302020204" pitchFamily="66" charset="0"/>
            </a:endParaRPr>
          </a:p>
        </p:txBody>
      </p:sp>
      <p:sp>
        <p:nvSpPr>
          <p:cNvPr id="13" name="TextBox 12">
            <a:extLst>
              <a:ext uri="{FF2B5EF4-FFF2-40B4-BE49-F238E27FC236}">
                <a16:creationId xmlns:a16="http://schemas.microsoft.com/office/drawing/2014/main" id="{C837C05A-DEF3-A284-1C07-B110F2E3216A}"/>
              </a:ext>
            </a:extLst>
          </p:cNvPr>
          <p:cNvSpPr txBox="1"/>
          <p:nvPr/>
        </p:nvSpPr>
        <p:spPr>
          <a:xfrm>
            <a:off x="7448133" y="3604754"/>
            <a:ext cx="3090911" cy="369332"/>
          </a:xfrm>
          <a:prstGeom prst="rect">
            <a:avLst/>
          </a:prstGeom>
          <a:noFill/>
        </p:spPr>
        <p:txBody>
          <a:bodyPr wrap="none" rtlCol="0">
            <a:spAutoFit/>
          </a:bodyPr>
          <a:lstStyle/>
          <a:p>
            <a:r>
              <a:rPr lang="en-US" b="1" dirty="0" err="1">
                <a:latin typeface="Comic Sans MS" panose="030F0702030302020204" pitchFamily="66" charset="0"/>
              </a:rPr>
              <a:t>Autofagia</a:t>
            </a:r>
            <a:r>
              <a:rPr lang="en-US" b="1" dirty="0">
                <a:latin typeface="Comic Sans MS" panose="030F0702030302020204" pitchFamily="66" charset="0"/>
              </a:rPr>
              <a:t> e </a:t>
            </a:r>
            <a:r>
              <a:rPr lang="en-US" b="1" dirty="0" err="1">
                <a:latin typeface="Comic Sans MS" panose="030F0702030302020204" pitchFamily="66" charset="0"/>
              </a:rPr>
              <a:t>sopravvivenza</a:t>
            </a:r>
            <a:endParaRPr lang="it-IT" b="1" dirty="0">
              <a:latin typeface="Comic Sans MS" panose="030F0702030302020204" pitchFamily="66" charset="0"/>
            </a:endParaRPr>
          </a:p>
        </p:txBody>
      </p:sp>
      <p:sp>
        <p:nvSpPr>
          <p:cNvPr id="14" name="TextBox 13">
            <a:extLst>
              <a:ext uri="{FF2B5EF4-FFF2-40B4-BE49-F238E27FC236}">
                <a16:creationId xmlns:a16="http://schemas.microsoft.com/office/drawing/2014/main" id="{FF9F91E3-CFEC-122C-6CB0-4A3A73D81968}"/>
              </a:ext>
            </a:extLst>
          </p:cNvPr>
          <p:cNvSpPr txBox="1"/>
          <p:nvPr/>
        </p:nvSpPr>
        <p:spPr>
          <a:xfrm>
            <a:off x="7817904" y="4120498"/>
            <a:ext cx="1128835" cy="369332"/>
          </a:xfrm>
          <a:prstGeom prst="rect">
            <a:avLst/>
          </a:prstGeom>
          <a:noFill/>
        </p:spPr>
        <p:txBody>
          <a:bodyPr wrap="none" rtlCol="0">
            <a:spAutoFit/>
          </a:bodyPr>
          <a:lstStyle/>
          <a:p>
            <a:r>
              <a:rPr lang="en-US" b="1" dirty="0" err="1">
                <a:latin typeface="Comic Sans MS" panose="030F0702030302020204" pitchFamily="66" charset="0"/>
              </a:rPr>
              <a:t>Apoptosi</a:t>
            </a:r>
            <a:endParaRPr lang="it-IT" b="1" dirty="0">
              <a:latin typeface="Comic Sans MS" panose="030F0702030302020204" pitchFamily="66" charset="0"/>
            </a:endParaRPr>
          </a:p>
        </p:txBody>
      </p:sp>
      <p:sp>
        <p:nvSpPr>
          <p:cNvPr id="15" name="TextBox 14">
            <a:extLst>
              <a:ext uri="{FF2B5EF4-FFF2-40B4-BE49-F238E27FC236}">
                <a16:creationId xmlns:a16="http://schemas.microsoft.com/office/drawing/2014/main" id="{DEEE9FB5-175A-C64E-DF2D-CFDA7CC784F3}"/>
              </a:ext>
            </a:extLst>
          </p:cNvPr>
          <p:cNvSpPr txBox="1"/>
          <p:nvPr/>
        </p:nvSpPr>
        <p:spPr>
          <a:xfrm>
            <a:off x="4417639" y="3858888"/>
            <a:ext cx="503664" cy="769441"/>
          </a:xfrm>
          <a:prstGeom prst="rect">
            <a:avLst/>
          </a:prstGeom>
          <a:noFill/>
        </p:spPr>
        <p:txBody>
          <a:bodyPr wrap="none" rtlCol="0">
            <a:spAutoFit/>
          </a:bodyPr>
          <a:lstStyle/>
          <a:p>
            <a:r>
              <a:rPr lang="en-US" sz="4400" b="1" dirty="0">
                <a:latin typeface="Comic Sans MS" panose="030F0702030302020204" pitchFamily="66" charset="0"/>
              </a:rPr>
              <a:t>?</a:t>
            </a:r>
            <a:endParaRPr lang="it-IT" sz="4400" b="1" dirty="0">
              <a:latin typeface="Comic Sans MS" panose="030F0702030302020204" pitchFamily="66" charset="0"/>
            </a:endParaRPr>
          </a:p>
        </p:txBody>
      </p:sp>
      <p:sp>
        <p:nvSpPr>
          <p:cNvPr id="17" name="Arrow: Notched Right 16">
            <a:extLst>
              <a:ext uri="{FF2B5EF4-FFF2-40B4-BE49-F238E27FC236}">
                <a16:creationId xmlns:a16="http://schemas.microsoft.com/office/drawing/2014/main" id="{8F8826AE-2CD5-1F56-AB88-167F9838CD3D}"/>
              </a:ext>
            </a:extLst>
          </p:cNvPr>
          <p:cNvSpPr/>
          <p:nvPr/>
        </p:nvSpPr>
        <p:spPr>
          <a:xfrm>
            <a:off x="6728419" y="3186330"/>
            <a:ext cx="349748" cy="224933"/>
          </a:xfrm>
          <a:custGeom>
            <a:avLst/>
            <a:gdLst>
              <a:gd name="csX0" fmla="*/ 0 w 349748"/>
              <a:gd name="csY0" fmla="*/ 56233 h 224933"/>
              <a:gd name="csX1" fmla="*/ 237282 w 349748"/>
              <a:gd name="csY1" fmla="*/ 56233 h 224933"/>
              <a:gd name="csX2" fmla="*/ 237282 w 349748"/>
              <a:gd name="csY2" fmla="*/ 0 h 224933"/>
              <a:gd name="csX3" fmla="*/ 349748 w 349748"/>
              <a:gd name="csY3" fmla="*/ 112467 h 224933"/>
              <a:gd name="csX4" fmla="*/ 237282 w 349748"/>
              <a:gd name="csY4" fmla="*/ 224933 h 224933"/>
              <a:gd name="csX5" fmla="*/ 237282 w 349748"/>
              <a:gd name="csY5" fmla="*/ 168700 h 224933"/>
              <a:gd name="csX6" fmla="*/ 0 w 349748"/>
              <a:gd name="csY6" fmla="*/ 168700 h 224933"/>
              <a:gd name="csX7" fmla="*/ 56233 w 349748"/>
              <a:gd name="csY7" fmla="*/ 112467 h 224933"/>
              <a:gd name="csX8" fmla="*/ 0 w 349748"/>
              <a:gd name="csY8" fmla="*/ 56233 h 2249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Arrow: Notched Right 17">
            <a:extLst>
              <a:ext uri="{FF2B5EF4-FFF2-40B4-BE49-F238E27FC236}">
                <a16:creationId xmlns:a16="http://schemas.microsoft.com/office/drawing/2014/main" id="{649DEA69-AC10-F2F1-33EC-F5A183014F23}"/>
              </a:ext>
            </a:extLst>
          </p:cNvPr>
          <p:cNvSpPr/>
          <p:nvPr/>
        </p:nvSpPr>
        <p:spPr>
          <a:xfrm>
            <a:off x="7028732" y="3727650"/>
            <a:ext cx="349748" cy="224933"/>
          </a:xfrm>
          <a:custGeom>
            <a:avLst/>
            <a:gdLst>
              <a:gd name="csX0" fmla="*/ 0 w 349748"/>
              <a:gd name="csY0" fmla="*/ 56233 h 224933"/>
              <a:gd name="csX1" fmla="*/ 237282 w 349748"/>
              <a:gd name="csY1" fmla="*/ 56233 h 224933"/>
              <a:gd name="csX2" fmla="*/ 237282 w 349748"/>
              <a:gd name="csY2" fmla="*/ 0 h 224933"/>
              <a:gd name="csX3" fmla="*/ 349748 w 349748"/>
              <a:gd name="csY3" fmla="*/ 112467 h 224933"/>
              <a:gd name="csX4" fmla="*/ 237282 w 349748"/>
              <a:gd name="csY4" fmla="*/ 224933 h 224933"/>
              <a:gd name="csX5" fmla="*/ 237282 w 349748"/>
              <a:gd name="csY5" fmla="*/ 168700 h 224933"/>
              <a:gd name="csX6" fmla="*/ 0 w 349748"/>
              <a:gd name="csY6" fmla="*/ 168700 h 224933"/>
              <a:gd name="csX7" fmla="*/ 56233 w 349748"/>
              <a:gd name="csY7" fmla="*/ 112467 h 224933"/>
              <a:gd name="csX8" fmla="*/ 0 w 349748"/>
              <a:gd name="csY8" fmla="*/ 56233 h 2249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Arrow: Notched Right 18">
            <a:extLst>
              <a:ext uri="{FF2B5EF4-FFF2-40B4-BE49-F238E27FC236}">
                <a16:creationId xmlns:a16="http://schemas.microsoft.com/office/drawing/2014/main" id="{FFF2CF5A-7BD5-943F-7BB8-710C72167B4A}"/>
              </a:ext>
            </a:extLst>
          </p:cNvPr>
          <p:cNvSpPr/>
          <p:nvPr/>
        </p:nvSpPr>
        <p:spPr>
          <a:xfrm>
            <a:off x="7385087" y="4243608"/>
            <a:ext cx="349748" cy="224933"/>
          </a:xfrm>
          <a:custGeom>
            <a:avLst/>
            <a:gdLst>
              <a:gd name="csX0" fmla="*/ 0 w 349748"/>
              <a:gd name="csY0" fmla="*/ 56233 h 224933"/>
              <a:gd name="csX1" fmla="*/ 237282 w 349748"/>
              <a:gd name="csY1" fmla="*/ 56233 h 224933"/>
              <a:gd name="csX2" fmla="*/ 237282 w 349748"/>
              <a:gd name="csY2" fmla="*/ 0 h 224933"/>
              <a:gd name="csX3" fmla="*/ 349748 w 349748"/>
              <a:gd name="csY3" fmla="*/ 112467 h 224933"/>
              <a:gd name="csX4" fmla="*/ 237282 w 349748"/>
              <a:gd name="csY4" fmla="*/ 224933 h 224933"/>
              <a:gd name="csX5" fmla="*/ 237282 w 349748"/>
              <a:gd name="csY5" fmla="*/ 168700 h 224933"/>
              <a:gd name="csX6" fmla="*/ 0 w 349748"/>
              <a:gd name="csY6" fmla="*/ 168700 h 224933"/>
              <a:gd name="csX7" fmla="*/ 56233 w 349748"/>
              <a:gd name="csY7" fmla="*/ 112467 h 224933"/>
              <a:gd name="csX8" fmla="*/ 0 w 349748"/>
              <a:gd name="csY8" fmla="*/ 56233 h 2249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BBB74309-E3F9-EDFB-0051-D831E7107805}"/>
              </a:ext>
            </a:extLst>
          </p:cNvPr>
          <p:cNvSpPr txBox="1"/>
          <p:nvPr/>
        </p:nvSpPr>
        <p:spPr>
          <a:xfrm>
            <a:off x="5403330" y="3070236"/>
            <a:ext cx="482824" cy="769441"/>
          </a:xfrm>
          <a:prstGeom prst="rect">
            <a:avLst/>
          </a:prstGeom>
          <a:noFill/>
        </p:spPr>
        <p:txBody>
          <a:bodyPr wrap="none" rtlCol="0">
            <a:spAutoFit/>
          </a:bodyPr>
          <a:lstStyle/>
          <a:p>
            <a:r>
              <a:rPr lang="en-US" sz="4400" b="1" dirty="0">
                <a:latin typeface="Comic Sans MS" panose="030F0702030302020204" pitchFamily="66" charset="0"/>
              </a:rPr>
              <a:t>*</a:t>
            </a:r>
            <a:endParaRPr lang="it-IT" sz="4400" b="1" dirty="0">
              <a:latin typeface="Comic Sans MS" panose="030F0702030302020204" pitchFamily="66" charset="0"/>
            </a:endParaRPr>
          </a:p>
        </p:txBody>
      </p:sp>
      <p:sp>
        <p:nvSpPr>
          <p:cNvPr id="21" name="TextBox 20">
            <a:extLst>
              <a:ext uri="{FF2B5EF4-FFF2-40B4-BE49-F238E27FC236}">
                <a16:creationId xmlns:a16="http://schemas.microsoft.com/office/drawing/2014/main" id="{8C5C9026-1DD3-E191-6E07-34889CE2486F}"/>
              </a:ext>
            </a:extLst>
          </p:cNvPr>
          <p:cNvSpPr txBox="1"/>
          <p:nvPr/>
        </p:nvSpPr>
        <p:spPr>
          <a:xfrm>
            <a:off x="7513421" y="6060490"/>
            <a:ext cx="3993401" cy="369332"/>
          </a:xfrm>
          <a:prstGeom prst="rect">
            <a:avLst/>
          </a:prstGeom>
          <a:noFill/>
        </p:spPr>
        <p:txBody>
          <a:bodyPr wrap="none" rtlCol="0">
            <a:spAutoFit/>
          </a:bodyPr>
          <a:lstStyle/>
          <a:p>
            <a:r>
              <a:rPr lang="en-US" b="1" dirty="0">
                <a:latin typeface="Comic Sans MS" panose="030F0702030302020204" pitchFamily="66" charset="0"/>
              </a:rPr>
              <a:t>* </a:t>
            </a:r>
            <a:r>
              <a:rPr lang="en-US" b="1" dirty="0" err="1">
                <a:latin typeface="Comic Sans MS" panose="030F0702030302020204" pitchFamily="66" charset="0"/>
              </a:rPr>
              <a:t>Inibito</a:t>
            </a:r>
            <a:r>
              <a:rPr lang="en-US" b="1" dirty="0">
                <a:latin typeface="Comic Sans MS" panose="030F0702030302020204" pitchFamily="66" charset="0"/>
              </a:rPr>
              <a:t> da </a:t>
            </a:r>
            <a:r>
              <a:rPr lang="en-US" b="1" dirty="0" err="1">
                <a:latin typeface="Comic Sans MS" panose="030F0702030302020204" pitchFamily="66" charset="0"/>
              </a:rPr>
              <a:t>rapamicina</a:t>
            </a:r>
            <a:r>
              <a:rPr lang="en-US" b="1" dirty="0">
                <a:latin typeface="Comic Sans MS" panose="030F0702030302020204" pitchFamily="66" charset="0"/>
              </a:rPr>
              <a:t> (sirolimus)</a:t>
            </a:r>
            <a:endParaRPr lang="it-IT" b="1" dirty="0">
              <a:latin typeface="Comic Sans MS" panose="030F0702030302020204" pitchFamily="66" charset="0"/>
            </a:endParaRPr>
          </a:p>
        </p:txBody>
      </p:sp>
    </p:spTree>
    <p:extLst>
      <p:ext uri="{BB962C8B-B14F-4D97-AF65-F5344CB8AC3E}">
        <p14:creationId xmlns:p14="http://schemas.microsoft.com/office/powerpoint/2010/main" val="4211557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FBB849-C5A4-E164-9F32-37136C8B978B}"/>
              </a:ext>
            </a:extLst>
          </p:cNvPr>
          <p:cNvSpPr txBox="1"/>
          <p:nvPr/>
        </p:nvSpPr>
        <p:spPr>
          <a:xfrm>
            <a:off x="420524" y="587247"/>
            <a:ext cx="10762539" cy="3539430"/>
          </a:xfrm>
          <a:prstGeom prst="rect">
            <a:avLst/>
          </a:prstGeom>
          <a:noFill/>
        </p:spPr>
        <p:txBody>
          <a:bodyPr wrap="square" rtlCol="0">
            <a:spAutoFit/>
          </a:bodyPr>
          <a:lstStyle/>
          <a:p>
            <a:r>
              <a:rPr lang="en-US" sz="2800" dirty="0"/>
              <a:t>I</a:t>
            </a:r>
            <a:r>
              <a:rPr lang="it-IT" sz="2800" dirty="0"/>
              <a:t>l riciclo del materiale per autofagia non ha solo un ruolo «metabolico» (la maggior parte del fabbisogno proteico di un adulto è garantito dal riciclo di proteine) ma anche di rimozione dalla cellule di molecole e organelli danneggiati o detriti microbici. </a:t>
            </a:r>
          </a:p>
          <a:p>
            <a:endParaRPr lang="it-IT" sz="2800" dirty="0"/>
          </a:p>
          <a:p>
            <a:r>
              <a:rPr lang="it-IT" sz="2800" dirty="0"/>
              <a:t>In mancanza di corretta autofagia:</a:t>
            </a:r>
          </a:p>
          <a:p>
            <a:r>
              <a:rPr lang="it-IT" sz="2800" dirty="0"/>
              <a:t>- funzionamento alterato della cellula</a:t>
            </a:r>
          </a:p>
          <a:p>
            <a:r>
              <a:rPr lang="it-IT" sz="2800" dirty="0"/>
              <a:t>- suicidio cellulare di salvataggio (apoptosi)</a:t>
            </a:r>
          </a:p>
        </p:txBody>
      </p:sp>
      <p:sp>
        <p:nvSpPr>
          <p:cNvPr id="3" name="TextBox 2">
            <a:extLst>
              <a:ext uri="{FF2B5EF4-FFF2-40B4-BE49-F238E27FC236}">
                <a16:creationId xmlns:a16="http://schemas.microsoft.com/office/drawing/2014/main" id="{2EABCDED-4075-13FF-B539-FD6F6C323A83}"/>
              </a:ext>
            </a:extLst>
          </p:cNvPr>
          <p:cNvSpPr txBox="1"/>
          <p:nvPr/>
        </p:nvSpPr>
        <p:spPr>
          <a:xfrm>
            <a:off x="725988" y="4626509"/>
            <a:ext cx="10834726" cy="1200329"/>
          </a:xfrm>
          <a:prstGeom prst="rect">
            <a:avLst/>
          </a:prstGeom>
          <a:noFill/>
        </p:spPr>
        <p:txBody>
          <a:bodyPr wrap="square" rtlCol="0">
            <a:spAutoFit/>
          </a:bodyPr>
          <a:lstStyle/>
          <a:p>
            <a:r>
              <a:rPr lang="it-IT" sz="2800" dirty="0"/>
              <a:t>Nobel per la medicina 2016 a Yoshinori </a:t>
            </a:r>
            <a:r>
              <a:rPr lang="it-IT" sz="2800" dirty="0" err="1"/>
              <a:t>Ohsumi</a:t>
            </a:r>
            <a:r>
              <a:rPr lang="it-IT" sz="2800" dirty="0"/>
              <a:t> per gli studi sull’autofagia</a:t>
            </a:r>
          </a:p>
          <a:p>
            <a:r>
              <a:rPr lang="it-IT" sz="2200" dirty="0"/>
              <a:t>Disturbi di questo meccanismo sembrano coinvolti in Parkinson, diabete, cancro, disturbi del sistema immunitario</a:t>
            </a:r>
          </a:p>
        </p:txBody>
      </p:sp>
    </p:spTree>
    <p:extLst>
      <p:ext uri="{BB962C8B-B14F-4D97-AF65-F5344CB8AC3E}">
        <p14:creationId xmlns:p14="http://schemas.microsoft.com/office/powerpoint/2010/main" val="3060772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15607-B025-43C4-AA35-FD63CB5559BB}"/>
              </a:ext>
            </a:extLst>
          </p:cNvPr>
          <p:cNvSpPr txBox="1"/>
          <p:nvPr/>
        </p:nvSpPr>
        <p:spPr>
          <a:xfrm>
            <a:off x="162441" y="110476"/>
            <a:ext cx="9573423" cy="646331"/>
          </a:xfrm>
          <a:prstGeom prst="rect">
            <a:avLst/>
          </a:prstGeom>
          <a:noFill/>
        </p:spPr>
        <p:txBody>
          <a:bodyPr wrap="square" rtlCol="0">
            <a:spAutoFit/>
          </a:bodyPr>
          <a:lstStyle/>
          <a:p>
            <a:r>
              <a:rPr lang="it-IT" sz="3600" b="1" dirty="0">
                <a:solidFill>
                  <a:srgbClr val="0070C0"/>
                </a:solidFill>
              </a:rPr>
              <a:t>METAPLASIA – risposta a stress cellulare</a:t>
            </a:r>
          </a:p>
        </p:txBody>
      </p:sp>
      <p:sp>
        <p:nvSpPr>
          <p:cNvPr id="3" name="TextBox 2">
            <a:extLst>
              <a:ext uri="{FF2B5EF4-FFF2-40B4-BE49-F238E27FC236}">
                <a16:creationId xmlns:a16="http://schemas.microsoft.com/office/drawing/2014/main" id="{D887C6DC-FEFD-420E-8D70-6C69C255F239}"/>
              </a:ext>
            </a:extLst>
          </p:cNvPr>
          <p:cNvSpPr txBox="1"/>
          <p:nvPr/>
        </p:nvSpPr>
        <p:spPr>
          <a:xfrm>
            <a:off x="260526" y="945774"/>
            <a:ext cx="11613973" cy="1200329"/>
          </a:xfrm>
          <a:prstGeom prst="rect">
            <a:avLst/>
          </a:prstGeom>
          <a:noFill/>
        </p:spPr>
        <p:txBody>
          <a:bodyPr wrap="square" rtlCol="0">
            <a:spAutoFit/>
          </a:bodyPr>
          <a:lstStyle/>
          <a:p>
            <a:r>
              <a:rPr lang="it-IT" sz="2400" dirty="0"/>
              <a:t>Alterazione reversibile in cui un tipo di cellula differenziata (epiteliale o mesenchimale) è sostituito da un altro tipo di cellula, in grado di resistere alle sfavorevoli condizioni ambientali (per riprogrammazione di cellule mesenchimali o staminali dello stesso foglietto)</a:t>
            </a:r>
          </a:p>
        </p:txBody>
      </p:sp>
      <p:sp>
        <p:nvSpPr>
          <p:cNvPr id="4" name="TextBox 3">
            <a:extLst>
              <a:ext uri="{FF2B5EF4-FFF2-40B4-BE49-F238E27FC236}">
                <a16:creationId xmlns:a16="http://schemas.microsoft.com/office/drawing/2014/main" id="{EF4EB855-FB25-4D96-A534-8849131FE2AA}"/>
              </a:ext>
            </a:extLst>
          </p:cNvPr>
          <p:cNvSpPr txBox="1"/>
          <p:nvPr/>
        </p:nvSpPr>
        <p:spPr>
          <a:xfrm>
            <a:off x="260527" y="2281494"/>
            <a:ext cx="5266740" cy="4524315"/>
          </a:xfrm>
          <a:prstGeom prst="rect">
            <a:avLst/>
          </a:prstGeom>
          <a:noFill/>
        </p:spPr>
        <p:txBody>
          <a:bodyPr wrap="square" rtlCol="0">
            <a:spAutoFit/>
          </a:bodyPr>
          <a:lstStyle/>
          <a:p>
            <a:pPr marL="342900" indent="-342900">
              <a:buFontTx/>
              <a:buChar char="-"/>
            </a:pPr>
            <a:r>
              <a:rPr lang="it-IT" sz="2400" dirty="0"/>
              <a:t>da epitelio </a:t>
            </a:r>
            <a:r>
              <a:rPr lang="it-IT" sz="2400" b="1" i="1" dirty="0"/>
              <a:t>colonnare</a:t>
            </a:r>
            <a:r>
              <a:rPr lang="it-IT" sz="2400" b="1" dirty="0"/>
              <a:t> a </a:t>
            </a:r>
            <a:r>
              <a:rPr lang="it-IT" sz="2400" b="1" i="1" dirty="0"/>
              <a:t>squamoso</a:t>
            </a:r>
            <a:r>
              <a:rPr lang="it-IT" sz="2400" dirty="0"/>
              <a:t>, come accade nelle vie respiratorie in risposta a un’irritazione cronica (più resistente, ma al prezzo di riduzione di altre difese, muco, e rischio di trasformazione maligna)</a:t>
            </a:r>
          </a:p>
          <a:p>
            <a:pPr marL="342900" indent="-342900">
              <a:buFontTx/>
              <a:buChar char="-"/>
            </a:pPr>
            <a:endParaRPr lang="it-IT" sz="2400" dirty="0"/>
          </a:p>
          <a:p>
            <a:pPr marL="342900" indent="-342900">
              <a:buFontTx/>
              <a:buChar char="-"/>
            </a:pPr>
            <a:r>
              <a:rPr lang="it-IT" sz="2400" dirty="0"/>
              <a:t>Da </a:t>
            </a:r>
            <a:r>
              <a:rPr lang="it-IT" sz="2400" b="1" i="1" dirty="0"/>
              <a:t>squamoso a colonnare </a:t>
            </a:r>
            <a:r>
              <a:rPr lang="it-IT" sz="2400" dirty="0"/>
              <a:t>(esofago di Batter, nel reflusso gastro-esofageo)</a:t>
            </a:r>
          </a:p>
          <a:p>
            <a:pPr lvl="1"/>
            <a:r>
              <a:rPr lang="it-IT" sz="2400" dirty="0"/>
              <a:t>Rischio Ca-esofago x 50-100</a:t>
            </a:r>
          </a:p>
          <a:p>
            <a:pPr marL="342900" indent="-342900">
              <a:buFontTx/>
              <a:buChar char="-"/>
            </a:pPr>
            <a:endParaRPr lang="it-IT" sz="2400" dirty="0"/>
          </a:p>
          <a:p>
            <a:pPr marL="342900" indent="-342900">
              <a:buFontTx/>
              <a:buChar char="-"/>
            </a:pPr>
            <a:endParaRPr lang="it-IT" sz="2400" dirty="0"/>
          </a:p>
        </p:txBody>
      </p:sp>
      <p:sp>
        <p:nvSpPr>
          <p:cNvPr id="5" name="TextBox 4">
            <a:extLst>
              <a:ext uri="{FF2B5EF4-FFF2-40B4-BE49-F238E27FC236}">
                <a16:creationId xmlns:a16="http://schemas.microsoft.com/office/drawing/2014/main" id="{4B1DF442-4984-86F5-89FD-E08AD1F51AA7}"/>
              </a:ext>
            </a:extLst>
          </p:cNvPr>
          <p:cNvSpPr txBox="1"/>
          <p:nvPr/>
        </p:nvSpPr>
        <p:spPr>
          <a:xfrm>
            <a:off x="558977" y="6061367"/>
            <a:ext cx="5651323" cy="461665"/>
          </a:xfrm>
          <a:prstGeom prst="rect">
            <a:avLst/>
          </a:prstGeom>
          <a:noFill/>
        </p:spPr>
        <p:txBody>
          <a:bodyPr wrap="square" rtlCol="0">
            <a:spAutoFit/>
          </a:bodyPr>
          <a:lstStyle/>
          <a:p>
            <a:r>
              <a:rPr lang="it-IT" sz="2400" dirty="0"/>
              <a:t>REVERSIBILE – MA PRECANCEROSI</a:t>
            </a:r>
          </a:p>
        </p:txBody>
      </p:sp>
      <p:pic>
        <p:nvPicPr>
          <p:cNvPr id="8" name="Picture 7">
            <a:extLst>
              <a:ext uri="{FF2B5EF4-FFF2-40B4-BE49-F238E27FC236}">
                <a16:creationId xmlns:a16="http://schemas.microsoft.com/office/drawing/2014/main" id="{9B98D2F3-CFE7-45AC-F478-19F75A598A7B}"/>
              </a:ext>
            </a:extLst>
          </p:cNvPr>
          <p:cNvPicPr>
            <a:picLocks noChangeAspect="1"/>
          </p:cNvPicPr>
          <p:nvPr/>
        </p:nvPicPr>
        <p:blipFill>
          <a:blip r:embed="rId2"/>
          <a:stretch>
            <a:fillRect/>
          </a:stretch>
        </p:blipFill>
        <p:spPr>
          <a:xfrm>
            <a:off x="7327364" y="2409457"/>
            <a:ext cx="3820414" cy="4018879"/>
          </a:xfrm>
          <a:prstGeom prst="rect">
            <a:avLst/>
          </a:prstGeom>
        </p:spPr>
      </p:pic>
    </p:spTree>
    <p:extLst>
      <p:ext uri="{BB962C8B-B14F-4D97-AF65-F5344CB8AC3E}">
        <p14:creationId xmlns:p14="http://schemas.microsoft.com/office/powerpoint/2010/main" val="3886069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165A0-F2DC-AF04-E404-E7B25678303D}"/>
              </a:ext>
            </a:extLst>
          </p:cNvPr>
          <p:cNvSpPr txBox="1"/>
          <p:nvPr/>
        </p:nvSpPr>
        <p:spPr>
          <a:xfrm>
            <a:off x="372359" y="226243"/>
            <a:ext cx="6245257" cy="646331"/>
          </a:xfrm>
          <a:prstGeom prst="rect">
            <a:avLst/>
          </a:prstGeom>
          <a:noFill/>
        </p:spPr>
        <p:txBody>
          <a:bodyPr wrap="square" rtlCol="0">
            <a:spAutoFit/>
          </a:bodyPr>
          <a:lstStyle/>
          <a:p>
            <a:r>
              <a:rPr lang="it-IT" sz="3600" b="1" dirty="0">
                <a:solidFill>
                  <a:srgbClr val="0070C0"/>
                </a:solidFill>
              </a:rPr>
              <a:t>DANNO CELLULARE</a:t>
            </a:r>
          </a:p>
        </p:txBody>
      </p:sp>
      <p:sp>
        <p:nvSpPr>
          <p:cNvPr id="3" name="CasellaDiTesto 2">
            <a:extLst>
              <a:ext uri="{FF2B5EF4-FFF2-40B4-BE49-F238E27FC236}">
                <a16:creationId xmlns:a16="http://schemas.microsoft.com/office/drawing/2014/main" id="{94B346A5-73A1-8338-4C20-65205BF9174F}"/>
              </a:ext>
            </a:extLst>
          </p:cNvPr>
          <p:cNvSpPr txBox="1"/>
          <p:nvPr/>
        </p:nvSpPr>
        <p:spPr>
          <a:xfrm>
            <a:off x="882651" y="2615674"/>
            <a:ext cx="4415119" cy="1892826"/>
          </a:xfrm>
          <a:prstGeom prst="rect">
            <a:avLst/>
          </a:prstGeom>
          <a:noFill/>
          <a:ln>
            <a:solidFill>
              <a:schemeClr val="bg1"/>
            </a:solidFill>
          </a:ln>
        </p:spPr>
        <p:txBody>
          <a:bodyPr wrap="none">
            <a:spAutoFit/>
          </a:bodyPr>
          <a:lstStyle/>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Tipo</a:t>
            </a:r>
            <a:r>
              <a:rPr lang="it-IT" altLang="it-IT" sz="2600">
                <a:cs typeface="Arial" charset="0"/>
              </a:rPr>
              <a:t> di agente lesivo</a:t>
            </a:r>
          </a:p>
          <a:p>
            <a:pPr fontAlgn="base">
              <a:lnSpc>
                <a:spcPct val="90000"/>
              </a:lnSpc>
              <a:spcBef>
                <a:spcPct val="0"/>
              </a:spcBef>
              <a:spcAft>
                <a:spcPct val="0"/>
              </a:spcAft>
              <a:buFont typeface="Wingdings" pitchFamily="2" charset="2"/>
              <a:buChar char="v"/>
              <a:defRPr/>
            </a:pPr>
            <a:endParaRPr lang="it-IT" altLang="it-IT" sz="2600">
              <a:cs typeface="Arial" charset="0"/>
            </a:endParaRPr>
          </a:p>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Durata</a:t>
            </a:r>
            <a:r>
              <a:rPr lang="it-IT" altLang="it-IT" sz="2600">
                <a:cs typeface="Arial" charset="0"/>
              </a:rPr>
              <a:t> dell’azione lesiva</a:t>
            </a:r>
          </a:p>
          <a:p>
            <a:pPr fontAlgn="base">
              <a:lnSpc>
                <a:spcPct val="90000"/>
              </a:lnSpc>
              <a:spcBef>
                <a:spcPct val="0"/>
              </a:spcBef>
              <a:spcAft>
                <a:spcPct val="0"/>
              </a:spcAft>
              <a:buFont typeface="Wingdings" pitchFamily="2" charset="2"/>
              <a:buChar char="v"/>
              <a:defRPr/>
            </a:pPr>
            <a:endParaRPr lang="it-IT" altLang="it-IT" sz="2600">
              <a:cs typeface="Arial" charset="0"/>
            </a:endParaRPr>
          </a:p>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Intensità</a:t>
            </a:r>
            <a:r>
              <a:rPr lang="it-IT" altLang="it-IT" sz="2600">
                <a:cs typeface="Arial" charset="0"/>
              </a:rPr>
              <a:t> dello stimolo lesivo</a:t>
            </a:r>
            <a:endParaRPr lang="it-IT" sz="2600">
              <a:cs typeface="Arial" charset="0"/>
            </a:endParaRPr>
          </a:p>
        </p:txBody>
      </p:sp>
      <p:sp>
        <p:nvSpPr>
          <p:cNvPr id="4" name="CasellaDiTesto 3">
            <a:extLst>
              <a:ext uri="{FF2B5EF4-FFF2-40B4-BE49-F238E27FC236}">
                <a16:creationId xmlns:a16="http://schemas.microsoft.com/office/drawing/2014/main" id="{4543651F-3023-C55B-53C5-EE877BDCB4CF}"/>
              </a:ext>
            </a:extLst>
          </p:cNvPr>
          <p:cNvSpPr txBox="1"/>
          <p:nvPr/>
        </p:nvSpPr>
        <p:spPr>
          <a:xfrm>
            <a:off x="6691190" y="2555814"/>
            <a:ext cx="4392612" cy="1893888"/>
          </a:xfrm>
          <a:prstGeom prst="rect">
            <a:avLst/>
          </a:prstGeom>
          <a:noFill/>
          <a:ln>
            <a:solidFill>
              <a:srgbClr val="00FF00"/>
            </a:solidFill>
          </a:ln>
        </p:spPr>
        <p:txBody>
          <a:bodyPr>
            <a:spAutoFit/>
          </a:bodyPr>
          <a:lstStyle/>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Tipo</a:t>
            </a:r>
            <a:r>
              <a:rPr lang="it-IT" altLang="it-IT" sz="2600" dirty="0">
                <a:cs typeface="Arial" charset="0"/>
              </a:rPr>
              <a:t> di cellula</a:t>
            </a:r>
          </a:p>
          <a:p>
            <a:pPr fontAlgn="base">
              <a:lnSpc>
                <a:spcPct val="90000"/>
              </a:lnSpc>
              <a:spcBef>
                <a:spcPct val="0"/>
              </a:spcBef>
              <a:spcAft>
                <a:spcPct val="0"/>
              </a:spcAft>
              <a:buFont typeface="Wingdings" pitchFamily="2" charset="2"/>
              <a:buNone/>
              <a:defRPr/>
            </a:pPr>
            <a:endParaRPr lang="it-IT" altLang="it-IT" sz="2600" dirty="0">
              <a:cs typeface="Arial" charset="0"/>
            </a:endParaRPr>
          </a:p>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Stato</a:t>
            </a:r>
            <a:r>
              <a:rPr lang="it-IT" altLang="it-IT" sz="2600" dirty="0">
                <a:cs typeface="Arial" charset="0"/>
              </a:rPr>
              <a:t> della cellula</a:t>
            </a:r>
          </a:p>
          <a:p>
            <a:pPr fontAlgn="base">
              <a:lnSpc>
                <a:spcPct val="90000"/>
              </a:lnSpc>
              <a:spcBef>
                <a:spcPct val="0"/>
              </a:spcBef>
              <a:spcAft>
                <a:spcPct val="0"/>
              </a:spcAft>
              <a:buFont typeface="Wingdings" pitchFamily="2" charset="2"/>
              <a:buChar char="v"/>
              <a:defRPr/>
            </a:pPr>
            <a:endParaRPr lang="it-IT" altLang="it-IT" sz="2600" dirty="0">
              <a:cs typeface="Arial" charset="0"/>
            </a:endParaRPr>
          </a:p>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Adattabilità</a:t>
            </a:r>
            <a:r>
              <a:rPr lang="it-IT" altLang="it-IT" sz="2600" dirty="0">
                <a:cs typeface="Arial" charset="0"/>
              </a:rPr>
              <a:t> della cellula</a:t>
            </a:r>
            <a:endParaRPr lang="it-IT" sz="2600" dirty="0">
              <a:cs typeface="Arial" charset="0"/>
            </a:endParaRPr>
          </a:p>
        </p:txBody>
      </p:sp>
    </p:spTree>
    <p:extLst>
      <p:ext uri="{BB962C8B-B14F-4D97-AF65-F5344CB8AC3E}">
        <p14:creationId xmlns:p14="http://schemas.microsoft.com/office/powerpoint/2010/main" val="198217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165A0-F2DC-AF04-E404-E7B25678303D}"/>
              </a:ext>
            </a:extLst>
          </p:cNvPr>
          <p:cNvSpPr txBox="1"/>
          <p:nvPr/>
        </p:nvSpPr>
        <p:spPr>
          <a:xfrm>
            <a:off x="307466" y="116631"/>
            <a:ext cx="6245257" cy="646331"/>
          </a:xfrm>
          <a:prstGeom prst="rect">
            <a:avLst/>
          </a:prstGeom>
          <a:noFill/>
        </p:spPr>
        <p:txBody>
          <a:bodyPr wrap="square" rtlCol="0">
            <a:spAutoFit/>
          </a:bodyPr>
          <a:lstStyle/>
          <a:p>
            <a:r>
              <a:rPr lang="it-IT" sz="3600" b="1" dirty="0">
                <a:solidFill>
                  <a:srgbClr val="0070C0"/>
                </a:solidFill>
              </a:rPr>
              <a:t>DANNO CELLULARE</a:t>
            </a:r>
          </a:p>
        </p:txBody>
      </p:sp>
      <p:sp>
        <p:nvSpPr>
          <p:cNvPr id="4" name="Rectangle 3">
            <a:extLst>
              <a:ext uri="{FF2B5EF4-FFF2-40B4-BE49-F238E27FC236}">
                <a16:creationId xmlns:a16="http://schemas.microsoft.com/office/drawing/2014/main" id="{927D9178-27D7-A8D9-4D94-946505C4771B}"/>
              </a:ext>
            </a:extLst>
          </p:cNvPr>
          <p:cNvSpPr txBox="1">
            <a:spLocks noChangeArrowheads="1"/>
          </p:cNvSpPr>
          <p:nvPr/>
        </p:nvSpPr>
        <p:spPr>
          <a:xfrm>
            <a:off x="416993" y="809501"/>
            <a:ext cx="10123498" cy="604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it-IT" altLang="it-IT" dirty="0"/>
              <a:t>Sollecitazioni persistenti che disturbano l’omeostasi della cellula.</a:t>
            </a:r>
          </a:p>
          <a:p>
            <a:pPr marL="0" indent="0" algn="just">
              <a:buFont typeface="Arial" panose="020B0604020202020204" pitchFamily="34" charset="0"/>
              <a:buNone/>
              <a:defRPr/>
            </a:pPr>
            <a:r>
              <a:rPr lang="it-IT" altLang="it-IT" dirty="0"/>
              <a:t> - </a:t>
            </a:r>
            <a:r>
              <a:rPr lang="it-IT" altLang="it-IT" sz="2600" dirty="0"/>
              <a:t>riduzione dell’apporto di</a:t>
            </a:r>
            <a:r>
              <a:rPr lang="it-IT" altLang="it-IT" sz="2600" dirty="0">
                <a:cs typeface="Arial" charset="0"/>
              </a:rPr>
              <a:t> O</a:t>
            </a:r>
            <a:r>
              <a:rPr lang="it-IT" altLang="it-IT" sz="2600" baseline="-25000" dirty="0">
                <a:cs typeface="Arial" charset="0"/>
              </a:rPr>
              <a:t>2 </a:t>
            </a:r>
            <a:r>
              <a:rPr lang="it-IT" altLang="it-IT" sz="2600" dirty="0">
                <a:cs typeface="Arial" charset="0"/>
              </a:rPr>
              <a:t> - (blocco energetico, es. x ischemia)</a:t>
            </a:r>
          </a:p>
          <a:p>
            <a:pPr marL="0" indent="0" algn="just">
              <a:buFont typeface="Arial" panose="020B0604020202020204" pitchFamily="34" charset="0"/>
              <a:buNone/>
              <a:defRPr/>
            </a:pPr>
            <a:r>
              <a:rPr lang="it-IT" altLang="it-IT" sz="2600" dirty="0">
                <a:cs typeface="Arial" charset="0"/>
              </a:rPr>
              <a:t>-  Squilibri nutrizionali (anoressia, obesità, colesterolo …)</a:t>
            </a:r>
          </a:p>
          <a:p>
            <a:pPr marL="0" indent="0" algn="just">
              <a:buFont typeface="Arial" panose="020B0604020202020204" pitchFamily="34" charset="0"/>
              <a:buNone/>
              <a:defRPr/>
            </a:pPr>
            <a:r>
              <a:rPr lang="it-IT" altLang="it-IT" sz="2600" dirty="0">
                <a:cs typeface="Arial" charset="0"/>
              </a:rPr>
              <a:t> - presenza di molecole ossidanti</a:t>
            </a:r>
          </a:p>
          <a:p>
            <a:pPr marL="0" indent="0" algn="just">
              <a:buFont typeface="Arial" panose="020B0604020202020204" pitchFamily="34" charset="0"/>
              <a:buNone/>
              <a:defRPr/>
            </a:pPr>
            <a:r>
              <a:rPr lang="it-IT" altLang="it-IT" sz="2600" dirty="0">
                <a:cs typeface="Arial" charset="0"/>
              </a:rPr>
              <a:t> - variazioni di pH</a:t>
            </a:r>
          </a:p>
          <a:p>
            <a:pPr marL="0" indent="0" algn="just">
              <a:buFont typeface="Arial" panose="020B0604020202020204" pitchFamily="34" charset="0"/>
              <a:buNone/>
              <a:defRPr/>
            </a:pPr>
            <a:r>
              <a:rPr lang="it-IT" altLang="it-IT" sz="2600" dirty="0">
                <a:cs typeface="Arial" charset="0"/>
              </a:rPr>
              <a:t> - esposizione a radiazioni</a:t>
            </a:r>
          </a:p>
          <a:p>
            <a:pPr algn="just">
              <a:buFontTx/>
              <a:buChar char="-"/>
              <a:defRPr/>
            </a:pPr>
            <a:r>
              <a:rPr lang="it-IT" altLang="it-IT" sz="2600" dirty="0">
                <a:cs typeface="Arial" charset="0"/>
              </a:rPr>
              <a:t>esposizione a temperature</a:t>
            </a:r>
          </a:p>
          <a:p>
            <a:pPr algn="just">
              <a:buFontTx/>
              <a:buChar char="-"/>
              <a:defRPr/>
            </a:pPr>
            <a:r>
              <a:rPr lang="it-IT" altLang="it-IT" sz="2600" dirty="0">
                <a:cs typeface="Arial" charset="0"/>
              </a:rPr>
              <a:t>Cause meccaniche</a:t>
            </a:r>
          </a:p>
          <a:p>
            <a:pPr algn="just">
              <a:buFontTx/>
              <a:buChar char="-"/>
              <a:defRPr/>
            </a:pPr>
            <a:r>
              <a:rPr lang="it-IT" altLang="it-IT" sz="2600" dirty="0">
                <a:cs typeface="Arial" charset="0"/>
              </a:rPr>
              <a:t>Sostanze tossiche</a:t>
            </a:r>
          </a:p>
          <a:p>
            <a:pPr marL="0" indent="0" algn="just">
              <a:buFont typeface="Arial" panose="020B0604020202020204" pitchFamily="34" charset="0"/>
              <a:buNone/>
              <a:defRPr/>
            </a:pPr>
            <a:r>
              <a:rPr lang="it-IT" altLang="it-IT" sz="2600" dirty="0">
                <a:cs typeface="Arial" charset="0"/>
              </a:rPr>
              <a:t> - infezioni</a:t>
            </a:r>
          </a:p>
          <a:p>
            <a:pPr marL="0" indent="0" algn="just">
              <a:buFont typeface="Arial" panose="020B0604020202020204" pitchFamily="34" charset="0"/>
              <a:buNone/>
              <a:defRPr/>
            </a:pPr>
            <a:r>
              <a:rPr lang="it-IT" altLang="it-IT" sz="2600" dirty="0">
                <a:cs typeface="Arial" charset="0"/>
              </a:rPr>
              <a:t> - variazioni dei livelli ormonali</a:t>
            </a:r>
          </a:p>
          <a:p>
            <a:pPr marL="0" indent="0" algn="just">
              <a:buFont typeface="Arial" panose="020B0604020202020204" pitchFamily="34" charset="0"/>
              <a:buNone/>
              <a:defRPr/>
            </a:pPr>
            <a:r>
              <a:rPr lang="it-IT" altLang="it-IT" sz="2600" dirty="0">
                <a:cs typeface="Arial" charset="0"/>
              </a:rPr>
              <a:t> - aumento o riduzione delle richieste funzionali</a:t>
            </a:r>
          </a:p>
          <a:p>
            <a:pPr marL="0" indent="0" algn="just">
              <a:buFont typeface="Arial" panose="020B0604020202020204" pitchFamily="34" charset="0"/>
              <a:buNone/>
              <a:defRPr/>
            </a:pPr>
            <a:endParaRPr lang="it-IT" altLang="it-IT" dirty="0">
              <a:cs typeface="Arial" charset="0"/>
            </a:endParaRPr>
          </a:p>
        </p:txBody>
      </p:sp>
    </p:spTree>
    <p:extLst>
      <p:ext uri="{BB962C8B-B14F-4D97-AF65-F5344CB8AC3E}">
        <p14:creationId xmlns:p14="http://schemas.microsoft.com/office/powerpoint/2010/main" val="2231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strips(downRigh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strips(downRight)">
                                      <p:cBhvr>
                                        <p:cTn id="12" dur="500"/>
                                        <p:tgtEl>
                                          <p:spTgt spid="4">
                                            <p:txEl>
                                              <p:pRg st="2" end="2"/>
                                            </p:txEl>
                                          </p:spTgt>
                                        </p:tgtEl>
                                      </p:cBhvr>
                                    </p:animEffect>
                                  </p:childTnLst>
                                </p:cTn>
                              </p:par>
                              <p:par>
                                <p:cTn id="13" presetID="18" presetClass="entr" presetSubtype="6"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strips(downRight)">
                                      <p:cBhvr>
                                        <p:cTn id="15" dur="500"/>
                                        <p:tgtEl>
                                          <p:spTgt spid="4">
                                            <p:txEl>
                                              <p:pRg st="3" end="3"/>
                                            </p:txEl>
                                          </p:spTgt>
                                        </p:tgtEl>
                                      </p:cBhvr>
                                    </p:animEffect>
                                  </p:childTnLst>
                                </p:cTn>
                              </p:par>
                              <p:par>
                                <p:cTn id="16" presetID="18" presetClass="entr" presetSubtype="6"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strips(downRight)">
                                      <p:cBhvr>
                                        <p:cTn id="18" dur="500"/>
                                        <p:tgtEl>
                                          <p:spTgt spid="4">
                                            <p:txEl>
                                              <p:pRg st="4" end="4"/>
                                            </p:txEl>
                                          </p:spTgt>
                                        </p:tgtEl>
                                      </p:cBhvr>
                                    </p:animEffect>
                                  </p:childTnLst>
                                </p:cTn>
                              </p:par>
                              <p:par>
                                <p:cTn id="19" presetID="18" presetClass="entr" presetSubtype="6"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strips(downRight)">
                                      <p:cBhvr>
                                        <p:cTn id="21" dur="500"/>
                                        <p:tgtEl>
                                          <p:spTgt spid="4">
                                            <p:txEl>
                                              <p:pRg st="5" end="5"/>
                                            </p:txEl>
                                          </p:spTgt>
                                        </p:tgtEl>
                                      </p:cBhvr>
                                    </p:animEffect>
                                  </p:childTnLst>
                                </p:cTn>
                              </p:par>
                              <p:par>
                                <p:cTn id="22" presetID="18" presetClass="entr" presetSubtype="6"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strips(downRight)">
                                      <p:cBhvr>
                                        <p:cTn id="24" dur="500"/>
                                        <p:tgtEl>
                                          <p:spTgt spid="4">
                                            <p:txEl>
                                              <p:pRg st="6" end="6"/>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strips(downRight)">
                                      <p:cBhvr>
                                        <p:cTn id="27" dur="500"/>
                                        <p:tgtEl>
                                          <p:spTgt spid="4">
                                            <p:txEl>
                                              <p:pRg st="7" end="7"/>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strips(downRight)">
                                      <p:cBhvr>
                                        <p:cTn id="30" dur="500"/>
                                        <p:tgtEl>
                                          <p:spTgt spid="4">
                                            <p:txEl>
                                              <p:pRg st="8" end="8"/>
                                            </p:txEl>
                                          </p:spTgt>
                                        </p:tgtEl>
                                      </p:cBhvr>
                                    </p:animEffect>
                                  </p:childTnLst>
                                </p:cTn>
                              </p:par>
                              <p:par>
                                <p:cTn id="31" presetID="18" presetClass="entr" presetSubtype="6"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strips(downRight)">
                                      <p:cBhvr>
                                        <p:cTn id="33" dur="500"/>
                                        <p:tgtEl>
                                          <p:spTgt spid="4">
                                            <p:txEl>
                                              <p:pRg st="9" end="9"/>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strips(downRight)">
                                      <p:cBhvr>
                                        <p:cTn id="36" dur="500"/>
                                        <p:tgtEl>
                                          <p:spTgt spid="4">
                                            <p:txEl>
                                              <p:pRg st="10" end="10"/>
                                            </p:txEl>
                                          </p:spTgt>
                                        </p:tgtEl>
                                      </p:cBhvr>
                                    </p:animEffect>
                                  </p:childTnLst>
                                </p:cTn>
                              </p:par>
                              <p:par>
                                <p:cTn id="37" presetID="18" presetClass="entr" presetSubtype="6"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Effect transition="in" filter="strips(downRight)">
                                      <p:cBhvr>
                                        <p:cTn id="39"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810573-AE08-0447-ED61-F0E630EA5E78}"/>
              </a:ext>
            </a:extLst>
          </p:cNvPr>
          <p:cNvSpPr txBox="1"/>
          <p:nvPr/>
        </p:nvSpPr>
        <p:spPr>
          <a:xfrm>
            <a:off x="330364" y="1917816"/>
            <a:ext cx="4772783" cy="3539430"/>
          </a:xfrm>
          <a:prstGeom prst="rect">
            <a:avLst/>
          </a:prstGeom>
          <a:noFill/>
        </p:spPr>
        <p:txBody>
          <a:bodyPr wrap="square" rtlCol="0">
            <a:spAutoFit/>
          </a:bodyPr>
          <a:lstStyle/>
          <a:p>
            <a:r>
              <a:rPr lang="it-IT" sz="2800" b="1" dirty="0"/>
              <a:t>NATURA DELLA LESIONE</a:t>
            </a:r>
          </a:p>
          <a:p>
            <a:r>
              <a:rPr lang="it-IT" sz="2800" b="1" dirty="0"/>
              <a:t>INTENSITA’</a:t>
            </a:r>
          </a:p>
          <a:p>
            <a:r>
              <a:rPr lang="it-IT" sz="2800" b="1" dirty="0"/>
              <a:t>DURATA</a:t>
            </a:r>
          </a:p>
          <a:p>
            <a:r>
              <a:rPr lang="it-IT" sz="2800" b="1" dirty="0"/>
              <a:t>TIPO DI CELLULA ESPOSTA e suo stato nutritivo e ormonale</a:t>
            </a:r>
          </a:p>
          <a:p>
            <a:endParaRPr lang="it-IT" sz="2800" b="1" dirty="0"/>
          </a:p>
          <a:p>
            <a:r>
              <a:rPr lang="it-IT" sz="2800" b="1" dirty="0"/>
              <a:t>Capacità individuali detossificanti</a:t>
            </a:r>
          </a:p>
        </p:txBody>
      </p:sp>
      <p:pic>
        <p:nvPicPr>
          <p:cNvPr id="5" name="Picture 4">
            <a:extLst>
              <a:ext uri="{FF2B5EF4-FFF2-40B4-BE49-F238E27FC236}">
                <a16:creationId xmlns:a16="http://schemas.microsoft.com/office/drawing/2014/main" id="{5304534A-5794-479D-1C8A-3816690EF3A9}"/>
              </a:ext>
            </a:extLst>
          </p:cNvPr>
          <p:cNvPicPr>
            <a:picLocks noChangeAspect="1"/>
          </p:cNvPicPr>
          <p:nvPr/>
        </p:nvPicPr>
        <p:blipFill>
          <a:blip r:embed="rId2"/>
          <a:stretch>
            <a:fillRect/>
          </a:stretch>
        </p:blipFill>
        <p:spPr>
          <a:xfrm>
            <a:off x="5103147" y="874621"/>
            <a:ext cx="6545416" cy="5469771"/>
          </a:xfrm>
          <a:prstGeom prst="rect">
            <a:avLst/>
          </a:prstGeom>
        </p:spPr>
      </p:pic>
    </p:spTree>
    <p:extLst>
      <p:ext uri="{BB962C8B-B14F-4D97-AF65-F5344CB8AC3E}">
        <p14:creationId xmlns:p14="http://schemas.microsoft.com/office/powerpoint/2010/main" val="2864417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A4B-9DC2-FCBE-14E3-3BCE6732FEDB}"/>
            </a:ext>
          </a:extLst>
        </p:cNvPr>
        <p:cNvGrpSpPr/>
        <p:nvPr/>
      </p:nvGrpSpPr>
      <p:grpSpPr>
        <a:xfrm>
          <a:off x="0" y="0"/>
          <a:ext cx="0" cy="0"/>
          <a:chOff x="0" y="0"/>
          <a:chExt cx="0" cy="0"/>
        </a:xfrm>
      </p:grpSpPr>
      <p:sp>
        <p:nvSpPr>
          <p:cNvPr id="3" name="CasellaDiTesto 4">
            <a:extLst>
              <a:ext uri="{FF2B5EF4-FFF2-40B4-BE49-F238E27FC236}">
                <a16:creationId xmlns:a16="http://schemas.microsoft.com/office/drawing/2014/main" id="{C000844B-C00F-0DE4-5513-5B50F0153B16}"/>
              </a:ext>
            </a:extLst>
          </p:cNvPr>
          <p:cNvSpPr txBox="1">
            <a:spLocks noChangeArrowheads="1"/>
          </p:cNvSpPr>
          <p:nvPr/>
        </p:nvSpPr>
        <p:spPr bwMode="auto">
          <a:xfrm>
            <a:off x="204068" y="6124167"/>
            <a:ext cx="1409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solidFill>
                  <a:srgbClr val="FF0000"/>
                </a:solidFill>
                <a:latin typeface="Arial" panose="020B0604020202020204" pitchFamily="34" charset="0"/>
              </a:rPr>
              <a:t>+ FLOGOSI</a:t>
            </a:r>
          </a:p>
        </p:txBody>
      </p:sp>
      <p:cxnSp>
        <p:nvCxnSpPr>
          <p:cNvPr id="4" name="Connettore 2 6">
            <a:extLst>
              <a:ext uri="{FF2B5EF4-FFF2-40B4-BE49-F238E27FC236}">
                <a16:creationId xmlns:a16="http://schemas.microsoft.com/office/drawing/2014/main" id="{80941933-CC83-BAB1-94B9-590AE502116C}"/>
              </a:ext>
            </a:extLst>
          </p:cNvPr>
          <p:cNvCxnSpPr>
            <a:cxnSpLocks noChangeShapeType="1"/>
          </p:cNvCxnSpPr>
          <p:nvPr/>
        </p:nvCxnSpPr>
        <p:spPr bwMode="auto">
          <a:xfrm>
            <a:off x="923205" y="5403442"/>
            <a:ext cx="0" cy="649287"/>
          </a:xfrm>
          <a:prstGeom prst="straightConnector1">
            <a:avLst/>
          </a:prstGeom>
          <a:noFill/>
          <a:ln w="38100">
            <a:solidFill>
              <a:srgbClr val="FF0000"/>
            </a:solidFill>
            <a:round/>
            <a:headEnd/>
            <a:tailEnd type="arrow" w="med" len="med"/>
          </a:ln>
          <a:effectLst>
            <a:outerShdw blurRad="40000" dist="20000" dir="5400000" rotWithShape="0">
              <a:srgbClr val="808080">
                <a:alpha val="37999"/>
              </a:srgbClr>
            </a:outerShdw>
          </a:effectLst>
        </p:spPr>
      </p:cxnSp>
      <p:sp>
        <p:nvSpPr>
          <p:cNvPr id="5" name="CasellaDiTesto 7">
            <a:extLst>
              <a:ext uri="{FF2B5EF4-FFF2-40B4-BE49-F238E27FC236}">
                <a16:creationId xmlns:a16="http://schemas.microsoft.com/office/drawing/2014/main" id="{234AD51C-FF11-480B-E20E-FC1C02DB6152}"/>
              </a:ext>
            </a:extLst>
          </p:cNvPr>
          <p:cNvSpPr txBox="1">
            <a:spLocks noChangeArrowheads="1"/>
          </p:cNvSpPr>
          <p:nvPr/>
        </p:nvSpPr>
        <p:spPr bwMode="auto">
          <a:xfrm>
            <a:off x="10663163" y="5939223"/>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latin typeface="Arial" panose="020B0604020202020204" pitchFamily="34" charset="0"/>
              </a:rPr>
              <a:t>No flogosi</a:t>
            </a:r>
          </a:p>
        </p:txBody>
      </p:sp>
      <p:cxnSp>
        <p:nvCxnSpPr>
          <p:cNvPr id="6" name="Connettore 2 9">
            <a:extLst>
              <a:ext uri="{FF2B5EF4-FFF2-40B4-BE49-F238E27FC236}">
                <a16:creationId xmlns:a16="http://schemas.microsoft.com/office/drawing/2014/main" id="{FE3B594D-CD93-DCC3-AD64-9E83B195AB2B}"/>
              </a:ext>
            </a:extLst>
          </p:cNvPr>
          <p:cNvCxnSpPr>
            <a:cxnSpLocks noChangeShapeType="1"/>
          </p:cNvCxnSpPr>
          <p:nvPr/>
        </p:nvCxnSpPr>
        <p:spPr bwMode="auto">
          <a:xfrm>
            <a:off x="11237838" y="5372485"/>
            <a:ext cx="0" cy="504825"/>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pic>
        <p:nvPicPr>
          <p:cNvPr id="7" name="Picture 6">
            <a:extLst>
              <a:ext uri="{FF2B5EF4-FFF2-40B4-BE49-F238E27FC236}">
                <a16:creationId xmlns:a16="http://schemas.microsoft.com/office/drawing/2014/main" id="{A922A4B4-524A-BA72-1997-F17F2D64602B}"/>
              </a:ext>
            </a:extLst>
          </p:cNvPr>
          <p:cNvPicPr>
            <a:picLocks noChangeAspect="1"/>
          </p:cNvPicPr>
          <p:nvPr/>
        </p:nvPicPr>
        <p:blipFill>
          <a:blip r:embed="rId2"/>
          <a:stretch>
            <a:fillRect/>
          </a:stretch>
        </p:blipFill>
        <p:spPr>
          <a:xfrm>
            <a:off x="2533153" y="742575"/>
            <a:ext cx="7125694" cy="5372850"/>
          </a:xfrm>
          <a:prstGeom prst="rect">
            <a:avLst/>
          </a:prstGeom>
        </p:spPr>
      </p:pic>
    </p:spTree>
    <p:extLst>
      <p:ext uri="{BB962C8B-B14F-4D97-AF65-F5344CB8AC3E}">
        <p14:creationId xmlns:p14="http://schemas.microsoft.com/office/powerpoint/2010/main" val="4282101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E691C-DEFF-2480-E2BC-89F082FD0372}"/>
              </a:ext>
            </a:extLst>
          </p:cNvPr>
          <p:cNvSpPr txBox="1"/>
          <p:nvPr/>
        </p:nvSpPr>
        <p:spPr>
          <a:xfrm>
            <a:off x="6096000" y="490938"/>
            <a:ext cx="5084719" cy="3108543"/>
          </a:xfrm>
          <a:prstGeom prst="rect">
            <a:avLst/>
          </a:prstGeom>
          <a:noFill/>
        </p:spPr>
        <p:txBody>
          <a:bodyPr wrap="square" rtlCol="0">
            <a:spAutoFit/>
          </a:bodyPr>
          <a:lstStyle/>
          <a:p>
            <a:r>
              <a:rPr lang="it-IT" sz="2800" dirty="0"/>
              <a:t>Come riusciamo a non essere sempre ammalati?</a:t>
            </a:r>
          </a:p>
          <a:p>
            <a:endParaRPr lang="it-IT" sz="2800" dirty="0"/>
          </a:p>
          <a:p>
            <a:r>
              <a:rPr lang="it-IT" sz="2800" dirty="0"/>
              <a:t>Che cosa succede quando non ce la facciamo a mantenere l’equilibrio: quali sono i motivi, quali sono i meccanismi</a:t>
            </a:r>
          </a:p>
        </p:txBody>
      </p:sp>
      <p:sp>
        <p:nvSpPr>
          <p:cNvPr id="3" name="Arrow: Down 2">
            <a:extLst>
              <a:ext uri="{FF2B5EF4-FFF2-40B4-BE49-F238E27FC236}">
                <a16:creationId xmlns:a16="http://schemas.microsoft.com/office/drawing/2014/main" id="{7BA4B9CA-F951-FCAD-1480-764969181EDC}"/>
              </a:ext>
            </a:extLst>
          </p:cNvPr>
          <p:cNvSpPr/>
          <p:nvPr/>
        </p:nvSpPr>
        <p:spPr>
          <a:xfrm>
            <a:off x="8345837" y="3797085"/>
            <a:ext cx="464949" cy="7284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F5310E62-3D4E-B839-5625-72F5472D55FF}"/>
              </a:ext>
            </a:extLst>
          </p:cNvPr>
          <p:cNvSpPr txBox="1"/>
          <p:nvPr/>
        </p:nvSpPr>
        <p:spPr>
          <a:xfrm>
            <a:off x="6764356" y="4723109"/>
            <a:ext cx="3748006" cy="954107"/>
          </a:xfrm>
          <a:prstGeom prst="rect">
            <a:avLst/>
          </a:prstGeom>
          <a:noFill/>
        </p:spPr>
        <p:txBody>
          <a:bodyPr wrap="square" rtlCol="0">
            <a:spAutoFit/>
          </a:bodyPr>
          <a:lstStyle/>
          <a:p>
            <a:r>
              <a:rPr lang="it-IT" sz="2800" dirty="0"/>
              <a:t>Aiutare a guadagnare un nuovo equilibrio</a:t>
            </a:r>
          </a:p>
        </p:txBody>
      </p:sp>
      <p:pic>
        <p:nvPicPr>
          <p:cNvPr id="13" name="Picture 12">
            <a:extLst>
              <a:ext uri="{FF2B5EF4-FFF2-40B4-BE49-F238E27FC236}">
                <a16:creationId xmlns:a16="http://schemas.microsoft.com/office/drawing/2014/main" id="{F0E3FF50-31D9-AF8A-8C5A-797AC11847F4}"/>
              </a:ext>
            </a:extLst>
          </p:cNvPr>
          <p:cNvPicPr>
            <a:picLocks noChangeAspect="1"/>
          </p:cNvPicPr>
          <p:nvPr/>
        </p:nvPicPr>
        <p:blipFill>
          <a:blip r:embed="rId2"/>
          <a:stretch>
            <a:fillRect/>
          </a:stretch>
        </p:blipFill>
        <p:spPr>
          <a:xfrm>
            <a:off x="616020" y="964117"/>
            <a:ext cx="4174347" cy="4104309"/>
          </a:xfrm>
          <a:prstGeom prst="rect">
            <a:avLst/>
          </a:prstGeom>
        </p:spPr>
      </p:pic>
    </p:spTree>
    <p:extLst>
      <p:ext uri="{BB962C8B-B14F-4D97-AF65-F5344CB8AC3E}">
        <p14:creationId xmlns:p14="http://schemas.microsoft.com/office/powerpoint/2010/main" val="270084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0FEA5-2EEC-588B-013D-B625F657BC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B6266F9-796D-7F3B-67DE-B5E8A0D8D2E6}"/>
              </a:ext>
            </a:extLst>
          </p:cNvPr>
          <p:cNvSpPr txBox="1"/>
          <p:nvPr/>
        </p:nvSpPr>
        <p:spPr>
          <a:xfrm>
            <a:off x="1132677" y="5949219"/>
            <a:ext cx="10093796" cy="523220"/>
          </a:xfrm>
          <a:prstGeom prst="rect">
            <a:avLst/>
          </a:prstGeom>
          <a:noFill/>
        </p:spPr>
        <p:txBody>
          <a:bodyPr wrap="square" rtlCol="0">
            <a:spAutoFit/>
          </a:bodyPr>
          <a:lstStyle/>
          <a:p>
            <a:r>
              <a:rPr lang="it-IT" sz="2800" dirty="0"/>
              <a:t>La trasduzione del segnale dipende da particolari proteasi, le caspasi</a:t>
            </a:r>
          </a:p>
        </p:txBody>
      </p:sp>
      <p:graphicFrame>
        <p:nvGraphicFramePr>
          <p:cNvPr id="3" name="Table 5">
            <a:extLst>
              <a:ext uri="{FF2B5EF4-FFF2-40B4-BE49-F238E27FC236}">
                <a16:creationId xmlns:a16="http://schemas.microsoft.com/office/drawing/2014/main" id="{ED0BBE19-C1E0-DADE-5952-F671C32E9EF6}"/>
              </a:ext>
            </a:extLst>
          </p:cNvPr>
          <p:cNvGraphicFramePr>
            <a:graphicFrameLocks noGrp="1"/>
          </p:cNvGraphicFramePr>
          <p:nvPr/>
        </p:nvGraphicFramePr>
        <p:xfrm>
          <a:off x="772161" y="943841"/>
          <a:ext cx="10407117" cy="3413760"/>
        </p:xfrm>
        <a:graphic>
          <a:graphicData uri="http://schemas.openxmlformats.org/drawingml/2006/table">
            <a:tbl>
              <a:tblPr firstRow="1" bandRow="1">
                <a:tableStyleId>{5C22544A-7EE6-4342-B048-85BDC9FD1C3A}</a:tableStyleId>
              </a:tblPr>
              <a:tblGrid>
                <a:gridCol w="3469039">
                  <a:extLst>
                    <a:ext uri="{9D8B030D-6E8A-4147-A177-3AD203B41FA5}">
                      <a16:colId xmlns:a16="http://schemas.microsoft.com/office/drawing/2014/main" val="613274947"/>
                    </a:ext>
                  </a:extLst>
                </a:gridCol>
                <a:gridCol w="3469039">
                  <a:extLst>
                    <a:ext uri="{9D8B030D-6E8A-4147-A177-3AD203B41FA5}">
                      <a16:colId xmlns:a16="http://schemas.microsoft.com/office/drawing/2014/main" val="2543522006"/>
                    </a:ext>
                  </a:extLst>
                </a:gridCol>
                <a:gridCol w="3469039">
                  <a:extLst>
                    <a:ext uri="{9D8B030D-6E8A-4147-A177-3AD203B41FA5}">
                      <a16:colId xmlns:a16="http://schemas.microsoft.com/office/drawing/2014/main" val="3379544808"/>
                    </a:ext>
                  </a:extLst>
                </a:gridCol>
              </a:tblGrid>
              <a:tr h="370840">
                <a:tc>
                  <a:txBody>
                    <a:bodyPr/>
                    <a:lstStyle/>
                    <a:p>
                      <a:r>
                        <a:rPr lang="it-IT" sz="2200" dirty="0"/>
                        <a:t>CARATTERISTICA</a:t>
                      </a:r>
                    </a:p>
                  </a:txBody>
                  <a:tcPr/>
                </a:tc>
                <a:tc>
                  <a:txBody>
                    <a:bodyPr/>
                    <a:lstStyle/>
                    <a:p>
                      <a:r>
                        <a:rPr lang="it-IT" sz="2200" dirty="0"/>
                        <a:t>NECROSI</a:t>
                      </a:r>
                    </a:p>
                  </a:txBody>
                  <a:tcPr/>
                </a:tc>
                <a:tc>
                  <a:txBody>
                    <a:bodyPr/>
                    <a:lstStyle/>
                    <a:p>
                      <a:r>
                        <a:rPr lang="it-IT" sz="2200" dirty="0"/>
                        <a:t>APOPTOSI</a:t>
                      </a:r>
                    </a:p>
                  </a:txBody>
                  <a:tcPr/>
                </a:tc>
                <a:extLst>
                  <a:ext uri="{0D108BD9-81ED-4DB2-BD59-A6C34878D82A}">
                    <a16:rowId xmlns:a16="http://schemas.microsoft.com/office/drawing/2014/main" val="3591080354"/>
                  </a:ext>
                </a:extLst>
              </a:tr>
              <a:tr h="370840">
                <a:tc>
                  <a:txBody>
                    <a:bodyPr/>
                    <a:lstStyle/>
                    <a:p>
                      <a:r>
                        <a:rPr lang="it-IT" sz="2200" dirty="0"/>
                        <a:t>Dimensione della cellula</a:t>
                      </a:r>
                    </a:p>
                  </a:txBody>
                  <a:tcPr/>
                </a:tc>
                <a:tc>
                  <a:txBody>
                    <a:bodyPr/>
                    <a:lstStyle/>
                    <a:p>
                      <a:r>
                        <a:rPr lang="it-IT" sz="2200" dirty="0"/>
                        <a:t>Aumentata: rigonfiamento</a:t>
                      </a:r>
                    </a:p>
                  </a:txBody>
                  <a:tcPr/>
                </a:tc>
                <a:tc>
                  <a:txBody>
                    <a:bodyPr/>
                    <a:lstStyle/>
                    <a:p>
                      <a:r>
                        <a:rPr lang="it-IT" sz="2200" dirty="0"/>
                        <a:t>Ridotta: contrazione</a:t>
                      </a:r>
                    </a:p>
                  </a:txBody>
                  <a:tcPr/>
                </a:tc>
                <a:extLst>
                  <a:ext uri="{0D108BD9-81ED-4DB2-BD59-A6C34878D82A}">
                    <a16:rowId xmlns:a16="http://schemas.microsoft.com/office/drawing/2014/main" val="553305405"/>
                  </a:ext>
                </a:extLst>
              </a:tr>
              <a:tr h="370840">
                <a:tc>
                  <a:txBody>
                    <a:bodyPr/>
                    <a:lstStyle/>
                    <a:p>
                      <a:r>
                        <a:rPr lang="it-IT" sz="2200" dirty="0"/>
                        <a:t>Nucleo</a:t>
                      </a:r>
                    </a:p>
                  </a:txBody>
                  <a:tcPr/>
                </a:tc>
                <a:tc>
                  <a:txBody>
                    <a:bodyPr/>
                    <a:lstStyle/>
                    <a:p>
                      <a:r>
                        <a:rPr lang="it-IT" sz="2200" dirty="0"/>
                        <a:t>Picnosi, cariolisi, </a:t>
                      </a:r>
                      <a:r>
                        <a:rPr lang="it-IT" sz="2200" dirty="0" err="1"/>
                        <a:t>cariolessi</a:t>
                      </a:r>
                      <a:endParaRPr lang="it-IT" sz="2200" dirty="0"/>
                    </a:p>
                  </a:txBody>
                  <a:tcPr/>
                </a:tc>
                <a:tc>
                  <a:txBody>
                    <a:bodyPr/>
                    <a:lstStyle/>
                    <a:p>
                      <a:r>
                        <a:rPr lang="it-IT" sz="2200" dirty="0"/>
                        <a:t>Frammenti «</a:t>
                      </a:r>
                      <a:r>
                        <a:rPr lang="it-IT" sz="2200" dirty="0" err="1"/>
                        <a:t>nucleosomici</a:t>
                      </a:r>
                      <a:r>
                        <a:rPr lang="it-IT" sz="2200" dirty="0"/>
                        <a:t>»</a:t>
                      </a:r>
                      <a:r>
                        <a:rPr lang="it-IT" sz="2200" dirty="0">
                          <a:solidFill>
                            <a:srgbClr val="C00000"/>
                          </a:solidFill>
                        </a:rPr>
                        <a:t>*</a:t>
                      </a:r>
                    </a:p>
                  </a:txBody>
                  <a:tcPr/>
                </a:tc>
                <a:extLst>
                  <a:ext uri="{0D108BD9-81ED-4DB2-BD59-A6C34878D82A}">
                    <a16:rowId xmlns:a16="http://schemas.microsoft.com/office/drawing/2014/main" val="1699251780"/>
                  </a:ext>
                </a:extLst>
              </a:tr>
              <a:tr h="370840">
                <a:tc>
                  <a:txBody>
                    <a:bodyPr/>
                    <a:lstStyle/>
                    <a:p>
                      <a:r>
                        <a:rPr lang="it-IT" sz="2200" dirty="0"/>
                        <a:t>Membrana plasmatica</a:t>
                      </a:r>
                    </a:p>
                  </a:txBody>
                  <a:tcPr/>
                </a:tc>
                <a:tc>
                  <a:txBody>
                    <a:bodyPr/>
                    <a:lstStyle/>
                    <a:p>
                      <a:r>
                        <a:rPr lang="it-IT" sz="2200" dirty="0"/>
                        <a:t>Disgregata</a:t>
                      </a:r>
                    </a:p>
                  </a:txBody>
                  <a:tcPr/>
                </a:tc>
                <a:tc>
                  <a:txBody>
                    <a:bodyPr/>
                    <a:lstStyle/>
                    <a:p>
                      <a:r>
                        <a:rPr lang="it-IT" sz="2200" dirty="0"/>
                        <a:t>Perdita di polarizzazione</a:t>
                      </a:r>
                      <a:r>
                        <a:rPr lang="it-IT" sz="2200" dirty="0">
                          <a:solidFill>
                            <a:srgbClr val="C00000"/>
                          </a:solidFill>
                        </a:rPr>
                        <a:t>*</a:t>
                      </a:r>
                    </a:p>
                  </a:txBody>
                  <a:tcPr/>
                </a:tc>
                <a:extLst>
                  <a:ext uri="{0D108BD9-81ED-4DB2-BD59-A6C34878D82A}">
                    <a16:rowId xmlns:a16="http://schemas.microsoft.com/office/drawing/2014/main" val="1635176735"/>
                  </a:ext>
                </a:extLst>
              </a:tr>
              <a:tr h="370840">
                <a:tc>
                  <a:txBody>
                    <a:bodyPr/>
                    <a:lstStyle/>
                    <a:p>
                      <a:r>
                        <a:rPr lang="it-IT" sz="2200" dirty="0"/>
                        <a:t>Contenuti cellulari</a:t>
                      </a:r>
                    </a:p>
                  </a:txBody>
                  <a:tcPr/>
                </a:tc>
                <a:tc>
                  <a:txBody>
                    <a:bodyPr/>
                    <a:lstStyle/>
                    <a:p>
                      <a:r>
                        <a:rPr lang="it-IT" sz="2200" dirty="0"/>
                        <a:t>Digestione, dispersione</a:t>
                      </a:r>
                    </a:p>
                  </a:txBody>
                  <a:tcPr/>
                </a:tc>
                <a:tc>
                  <a:txBody>
                    <a:bodyPr/>
                    <a:lstStyle/>
                    <a:p>
                      <a:r>
                        <a:rPr lang="it-IT" sz="2200" dirty="0"/>
                        <a:t>Cross-link, corpi </a:t>
                      </a:r>
                      <a:r>
                        <a:rPr lang="it-IT" sz="2200" dirty="0" err="1"/>
                        <a:t>apototici</a:t>
                      </a:r>
                      <a:endParaRPr lang="it-IT" sz="2200" dirty="0"/>
                    </a:p>
                  </a:txBody>
                  <a:tcPr/>
                </a:tc>
                <a:extLst>
                  <a:ext uri="{0D108BD9-81ED-4DB2-BD59-A6C34878D82A}">
                    <a16:rowId xmlns:a16="http://schemas.microsoft.com/office/drawing/2014/main" val="1801346555"/>
                  </a:ext>
                </a:extLst>
              </a:tr>
              <a:tr h="370840">
                <a:tc>
                  <a:txBody>
                    <a:bodyPr/>
                    <a:lstStyle/>
                    <a:p>
                      <a:r>
                        <a:rPr lang="it-IT" sz="2200" dirty="0"/>
                        <a:t>Infiammazione</a:t>
                      </a:r>
                    </a:p>
                  </a:txBody>
                  <a:tcPr/>
                </a:tc>
                <a:tc>
                  <a:txBody>
                    <a:bodyPr/>
                    <a:lstStyle/>
                    <a:p>
                      <a:r>
                        <a:rPr lang="it-IT" sz="2200" dirty="0"/>
                        <a:t>Frequente</a:t>
                      </a:r>
                    </a:p>
                  </a:txBody>
                  <a:tcPr/>
                </a:tc>
                <a:tc>
                  <a:txBody>
                    <a:bodyPr/>
                    <a:lstStyle/>
                    <a:p>
                      <a:r>
                        <a:rPr lang="it-IT" sz="2200" dirty="0"/>
                        <a:t>Opsonizzazione, fagocitosi</a:t>
                      </a:r>
                    </a:p>
                  </a:txBody>
                  <a:tcPr/>
                </a:tc>
                <a:extLst>
                  <a:ext uri="{0D108BD9-81ED-4DB2-BD59-A6C34878D82A}">
                    <a16:rowId xmlns:a16="http://schemas.microsoft.com/office/drawing/2014/main" val="1270224285"/>
                  </a:ext>
                </a:extLst>
              </a:tr>
              <a:tr h="370840">
                <a:tc>
                  <a:txBody>
                    <a:bodyPr/>
                    <a:lstStyle/>
                    <a:p>
                      <a:r>
                        <a:rPr lang="it-IT" sz="2200" dirty="0"/>
                        <a:t>Processo</a:t>
                      </a:r>
                    </a:p>
                  </a:txBody>
                  <a:tcPr/>
                </a:tc>
                <a:tc>
                  <a:txBody>
                    <a:bodyPr/>
                    <a:lstStyle/>
                    <a:p>
                      <a:r>
                        <a:rPr lang="it-IT" sz="2200" dirty="0"/>
                        <a:t>Passivo</a:t>
                      </a:r>
                    </a:p>
                  </a:txBody>
                  <a:tcPr/>
                </a:tc>
                <a:tc>
                  <a:txBody>
                    <a:bodyPr/>
                    <a:lstStyle/>
                    <a:p>
                      <a:r>
                        <a:rPr lang="it-IT" sz="2200" dirty="0"/>
                        <a:t>Attivo, consumo di energia</a:t>
                      </a:r>
                    </a:p>
                  </a:txBody>
                  <a:tcPr/>
                </a:tc>
                <a:extLst>
                  <a:ext uri="{0D108BD9-81ED-4DB2-BD59-A6C34878D82A}">
                    <a16:rowId xmlns:a16="http://schemas.microsoft.com/office/drawing/2014/main" val="3707412583"/>
                  </a:ext>
                </a:extLst>
              </a:tr>
              <a:tr h="370840">
                <a:tc>
                  <a:txBody>
                    <a:bodyPr/>
                    <a:lstStyle/>
                    <a:p>
                      <a:endParaRPr lang="it-IT" sz="2200"/>
                    </a:p>
                  </a:txBody>
                  <a:tcPr/>
                </a:tc>
                <a:tc>
                  <a:txBody>
                    <a:bodyPr/>
                    <a:lstStyle/>
                    <a:p>
                      <a:endParaRPr lang="it-IT" sz="2200"/>
                    </a:p>
                  </a:txBody>
                  <a:tcPr/>
                </a:tc>
                <a:tc>
                  <a:txBody>
                    <a:bodyPr/>
                    <a:lstStyle/>
                    <a:p>
                      <a:endParaRPr lang="it-IT" sz="2200" dirty="0"/>
                    </a:p>
                  </a:txBody>
                  <a:tcPr/>
                </a:tc>
                <a:extLst>
                  <a:ext uri="{0D108BD9-81ED-4DB2-BD59-A6C34878D82A}">
                    <a16:rowId xmlns:a16="http://schemas.microsoft.com/office/drawing/2014/main" val="2409764513"/>
                  </a:ext>
                </a:extLst>
              </a:tr>
            </a:tbl>
          </a:graphicData>
        </a:graphic>
      </p:graphicFrame>
    </p:spTree>
    <p:extLst>
      <p:ext uri="{BB962C8B-B14F-4D97-AF65-F5344CB8AC3E}">
        <p14:creationId xmlns:p14="http://schemas.microsoft.com/office/powerpoint/2010/main" val="31548873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CB8F41-C00C-A245-8266-2EB633B77625}"/>
              </a:ext>
            </a:extLst>
          </p:cNvPr>
          <p:cNvSpPr>
            <a:spLocks noGrp="1" noChangeArrowheads="1"/>
          </p:cNvSpPr>
          <p:nvPr>
            <p:ph type="body" idx="1"/>
          </p:nvPr>
        </p:nvSpPr>
        <p:spPr>
          <a:xfrm>
            <a:off x="1613693" y="1016616"/>
            <a:ext cx="8964613" cy="3578982"/>
          </a:xfrm>
        </p:spPr>
        <p:txBody>
          <a:bodyPr/>
          <a:lstStyle/>
          <a:p>
            <a:pPr marL="609600" indent="-609600" algn="just">
              <a:defRPr/>
            </a:pPr>
            <a:r>
              <a:rPr lang="it-IT" altLang="it-IT" dirty="0"/>
              <a:t>Due fenomeni principali:</a:t>
            </a:r>
          </a:p>
          <a:p>
            <a:pPr marL="1752600" lvl="3" indent="-381000" algn="just">
              <a:buNone/>
              <a:defRPr/>
            </a:pPr>
            <a:endParaRPr lang="it-IT" altLang="it-IT" sz="1050" dirty="0"/>
          </a:p>
          <a:p>
            <a:pPr marL="1752600" lvl="3" indent="-381000" algn="just">
              <a:buFontTx/>
              <a:buAutoNum type="arabicPeriod"/>
              <a:defRPr/>
            </a:pPr>
            <a:r>
              <a:rPr lang="it-IT" altLang="it-IT" sz="2800" b="1" dirty="0"/>
              <a:t>Denaturazione</a:t>
            </a:r>
            <a:r>
              <a:rPr lang="it-IT" altLang="it-IT" sz="2800" dirty="0"/>
              <a:t> delle proteine</a:t>
            </a:r>
          </a:p>
          <a:p>
            <a:pPr marL="1752600" lvl="3" indent="-381000" algn="just">
              <a:buFontTx/>
              <a:buAutoNum type="arabicPeriod"/>
              <a:defRPr/>
            </a:pPr>
            <a:endParaRPr lang="it-IT" altLang="it-IT" sz="1050" dirty="0"/>
          </a:p>
          <a:p>
            <a:pPr marL="1752600" lvl="3" indent="-381000" algn="just">
              <a:buFontTx/>
              <a:buAutoNum type="arabicPeriod"/>
              <a:defRPr/>
            </a:pPr>
            <a:r>
              <a:rPr lang="it-IT" altLang="it-IT" sz="2800" b="1" dirty="0"/>
              <a:t>Digestione enzimatica </a:t>
            </a:r>
            <a:r>
              <a:rPr lang="it-IT" altLang="it-IT" sz="2800" dirty="0"/>
              <a:t>della cellula</a:t>
            </a:r>
          </a:p>
          <a:p>
            <a:pPr marL="1371600" lvl="3" indent="0" algn="just">
              <a:buNone/>
              <a:defRPr/>
            </a:pPr>
            <a:endParaRPr lang="it-IT" altLang="it-IT" sz="2800" dirty="0"/>
          </a:p>
          <a:p>
            <a:pPr marL="446088" lvl="3" indent="-446088" algn="just">
              <a:defRPr/>
            </a:pPr>
            <a:r>
              <a:rPr lang="it-IT" altLang="it-IT" sz="2800" dirty="0"/>
              <a:t>In ogni caso il risultato è la </a:t>
            </a:r>
            <a:r>
              <a:rPr lang="it-IT" altLang="it-IT" sz="2800" u="sng" dirty="0"/>
              <a:t>perdita</a:t>
            </a:r>
            <a:r>
              <a:rPr lang="it-IT" altLang="it-IT" sz="2800" dirty="0"/>
              <a:t> di una porzione discreta di tessuto e conseguente attivazione della risposta infiammatoria</a:t>
            </a:r>
          </a:p>
        </p:txBody>
      </p:sp>
      <p:sp>
        <p:nvSpPr>
          <p:cNvPr id="9220" name="Text Box 4">
            <a:extLst>
              <a:ext uri="{FF2B5EF4-FFF2-40B4-BE49-F238E27FC236}">
                <a16:creationId xmlns:a16="http://schemas.microsoft.com/office/drawing/2014/main" id="{0EB55579-C3F0-4344-A836-F772D58F3957}"/>
              </a:ext>
            </a:extLst>
          </p:cNvPr>
          <p:cNvSpPr txBox="1">
            <a:spLocks noChangeArrowheads="1"/>
          </p:cNvSpPr>
          <p:nvPr/>
        </p:nvSpPr>
        <p:spPr bwMode="auto">
          <a:xfrm>
            <a:off x="1886268" y="4822512"/>
            <a:ext cx="8964612" cy="8937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sz="2600" dirty="0"/>
              <a:t>Il prevalere, anche temporale, di uno dei due fenomeni consente di distinguere </a:t>
            </a:r>
            <a:r>
              <a:rPr lang="it-IT" altLang="it-IT" sz="2600" b="1" dirty="0"/>
              <a:t>tipi morfologici diversi</a:t>
            </a:r>
            <a:r>
              <a:rPr lang="it-IT" altLang="it-IT" sz="2600" dirty="0"/>
              <a:t> di necrosi</a:t>
            </a:r>
          </a:p>
        </p:txBody>
      </p:sp>
      <p:sp>
        <p:nvSpPr>
          <p:cNvPr id="4" name="TextBox 3">
            <a:extLst>
              <a:ext uri="{FF2B5EF4-FFF2-40B4-BE49-F238E27FC236}">
                <a16:creationId xmlns:a16="http://schemas.microsoft.com/office/drawing/2014/main" id="{528AE24D-6BBA-C1C4-FDAC-18B7957B3834}"/>
              </a:ext>
            </a:extLst>
          </p:cNvPr>
          <p:cNvSpPr txBox="1"/>
          <p:nvPr/>
        </p:nvSpPr>
        <p:spPr>
          <a:xfrm>
            <a:off x="277969" y="73184"/>
            <a:ext cx="8512070" cy="584775"/>
          </a:xfrm>
          <a:prstGeom prst="rect">
            <a:avLst/>
          </a:prstGeom>
          <a:noFill/>
        </p:spPr>
        <p:txBody>
          <a:bodyPr wrap="square" rtlCol="0">
            <a:spAutoFit/>
          </a:bodyPr>
          <a:lstStyle/>
          <a:p>
            <a:r>
              <a:rPr lang="it-IT" sz="3200" b="1" dirty="0">
                <a:solidFill>
                  <a:srgbClr val="0070C0"/>
                </a:solidFill>
              </a:rPr>
              <a:t>TIPOLOGIE DI NECROSI a livello tessutale</a:t>
            </a:r>
          </a:p>
        </p:txBody>
      </p:sp>
    </p:spTree>
    <p:extLst>
      <p:ext uri="{BB962C8B-B14F-4D97-AF65-F5344CB8AC3E}">
        <p14:creationId xmlns:p14="http://schemas.microsoft.com/office/powerpoint/2010/main" val="4043536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animEffect transition="in" filter="strips(downLeft)">
                                      <p:cBhvr>
                                        <p:cTn id="7" dur="500"/>
                                        <p:tgtEl>
                                          <p:spTgt spid="921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9219">
                                            <p:txEl>
                                              <p:pRg st="4" end="4"/>
                                            </p:txEl>
                                          </p:spTgt>
                                        </p:tgtEl>
                                        <p:attrNameLst>
                                          <p:attrName>style.visibility</p:attrName>
                                        </p:attrNameLst>
                                      </p:cBhvr>
                                      <p:to>
                                        <p:strVal val="visible"/>
                                      </p:to>
                                    </p:set>
                                    <p:animEffect transition="in" filter="strips(downLeft)">
                                      <p:cBhvr>
                                        <p:cTn id="12" dur="500"/>
                                        <p:tgtEl>
                                          <p:spTgt spid="9219">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additive="base">
                                        <p:cTn id="17" dur="500" fill="hold"/>
                                        <p:tgtEl>
                                          <p:spTgt spid="9220"/>
                                        </p:tgtEl>
                                        <p:attrNameLst>
                                          <p:attrName>ppt_x</p:attrName>
                                        </p:attrNameLst>
                                      </p:cBhvr>
                                      <p:tavLst>
                                        <p:tav tm="0">
                                          <p:val>
                                            <p:strVal val="#ppt_x"/>
                                          </p:val>
                                        </p:tav>
                                        <p:tav tm="100000">
                                          <p:val>
                                            <p:strVal val="#ppt_x"/>
                                          </p:val>
                                        </p:tav>
                                      </p:tavLst>
                                    </p:anim>
                                    <p:anim calcmode="lin" valueType="num">
                                      <p:cBhvr additive="base">
                                        <p:cTn id="1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12" fill="hold" nodeType="clickEffect">
                                  <p:stCondLst>
                                    <p:cond delay="0"/>
                                  </p:stCondLst>
                                  <p:childTnLst>
                                    <p:set>
                                      <p:cBhvr>
                                        <p:cTn id="22" dur="1" fill="hold">
                                          <p:stCondLst>
                                            <p:cond delay="0"/>
                                          </p:stCondLst>
                                        </p:cTn>
                                        <p:tgtEl>
                                          <p:spTgt spid="9219">
                                            <p:txEl>
                                              <p:pRg st="6" end="6"/>
                                            </p:txEl>
                                          </p:spTgt>
                                        </p:tgtEl>
                                        <p:attrNameLst>
                                          <p:attrName>style.visibility</p:attrName>
                                        </p:attrNameLst>
                                      </p:cBhvr>
                                      <p:to>
                                        <p:strVal val="visible"/>
                                      </p:to>
                                    </p:set>
                                    <p:animEffect transition="in" filter="strips(downLeft)">
                                      <p:cBhvr>
                                        <p:cTn id="23" dur="500"/>
                                        <p:tgtEl>
                                          <p:spTgt spid="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02A9B97A-718B-4F70-97DB-0A523636B060}"/>
              </a:ext>
            </a:extLst>
          </p:cNvPr>
          <p:cNvSpPr>
            <a:spLocks noGrp="1" noChangeArrowheads="1"/>
          </p:cNvSpPr>
          <p:nvPr>
            <p:ph type="body" idx="1"/>
          </p:nvPr>
        </p:nvSpPr>
        <p:spPr>
          <a:xfrm>
            <a:off x="389359" y="2284863"/>
            <a:ext cx="3810982" cy="4029259"/>
          </a:xfrm>
        </p:spPr>
        <p:txBody>
          <a:bodyPr/>
          <a:lstStyle/>
          <a:p>
            <a:pPr marL="0" indent="0" eaLnBrk="1" hangingPunct="1">
              <a:lnSpc>
                <a:spcPct val="90000"/>
              </a:lnSpc>
              <a:buNone/>
            </a:pPr>
            <a:r>
              <a:rPr lang="it-IT" altLang="it-IT" dirty="0"/>
              <a:t>perdita del nucleo, </a:t>
            </a:r>
            <a:r>
              <a:rPr lang="it-IT" altLang="it-IT" b="1" dirty="0"/>
              <a:t>iniziale</a:t>
            </a:r>
            <a:r>
              <a:rPr lang="it-IT" altLang="it-IT" dirty="0"/>
              <a:t> conservazione della forma e dei profili cellulari con mantenimento dell’architettura tissutale</a:t>
            </a:r>
          </a:p>
          <a:p>
            <a:pPr marL="0" indent="0" eaLnBrk="1" hangingPunct="1">
              <a:lnSpc>
                <a:spcPct val="90000"/>
              </a:lnSpc>
              <a:buNone/>
            </a:pPr>
            <a:endParaRPr lang="it-IT" altLang="it-IT" dirty="0"/>
          </a:p>
          <a:p>
            <a:pPr marL="0" indent="0" eaLnBrk="1" hangingPunct="1">
              <a:lnSpc>
                <a:spcPct val="90000"/>
              </a:lnSpc>
              <a:buNone/>
            </a:pPr>
            <a:r>
              <a:rPr lang="it-IT" altLang="it-IT" dirty="0"/>
              <a:t>Es. mancanza di irrorazione sanguigna</a:t>
            </a:r>
          </a:p>
        </p:txBody>
      </p:sp>
      <p:sp>
        <p:nvSpPr>
          <p:cNvPr id="4" name="TextBox 3">
            <a:extLst>
              <a:ext uri="{FF2B5EF4-FFF2-40B4-BE49-F238E27FC236}">
                <a16:creationId xmlns:a16="http://schemas.microsoft.com/office/drawing/2014/main" id="{0DD9F824-7CB5-72D1-0DAA-11E4BC016327}"/>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COAGULATIVA</a:t>
            </a:r>
          </a:p>
        </p:txBody>
      </p:sp>
      <p:sp>
        <p:nvSpPr>
          <p:cNvPr id="5" name="TextBox 4">
            <a:extLst>
              <a:ext uri="{FF2B5EF4-FFF2-40B4-BE49-F238E27FC236}">
                <a16:creationId xmlns:a16="http://schemas.microsoft.com/office/drawing/2014/main" id="{E6E68538-CC33-EA59-19EB-AC0F2D03E2A6}"/>
              </a:ext>
            </a:extLst>
          </p:cNvPr>
          <p:cNvSpPr txBox="1"/>
          <p:nvPr/>
        </p:nvSpPr>
        <p:spPr>
          <a:xfrm>
            <a:off x="277968" y="881024"/>
            <a:ext cx="6245258" cy="830997"/>
          </a:xfrm>
          <a:prstGeom prst="rect">
            <a:avLst/>
          </a:prstGeom>
          <a:noFill/>
        </p:spPr>
        <p:txBody>
          <a:bodyPr wrap="square" rtlCol="0">
            <a:spAutoFit/>
          </a:bodyPr>
          <a:lstStyle/>
          <a:p>
            <a:r>
              <a:rPr lang="it-IT" sz="2400" dirty="0">
                <a:solidFill>
                  <a:srgbClr val="0070C0"/>
                </a:solidFill>
              </a:rPr>
              <a:t>Prevalgono fenomeni di </a:t>
            </a:r>
            <a:r>
              <a:rPr lang="it-IT" sz="2400" b="1" dirty="0">
                <a:solidFill>
                  <a:srgbClr val="0070C0"/>
                </a:solidFill>
              </a:rPr>
              <a:t>DENATURAZIONE</a:t>
            </a:r>
          </a:p>
          <a:p>
            <a:r>
              <a:rPr lang="it-IT" sz="2400" dirty="0">
                <a:solidFill>
                  <a:srgbClr val="0070C0"/>
                </a:solidFill>
              </a:rPr>
              <a:t>Enzimi proteolitici denaturati anch’essi</a:t>
            </a:r>
          </a:p>
        </p:txBody>
      </p:sp>
      <p:sp>
        <p:nvSpPr>
          <p:cNvPr id="7" name="Oval 18">
            <a:extLst>
              <a:ext uri="{FF2B5EF4-FFF2-40B4-BE49-F238E27FC236}">
                <a16:creationId xmlns:a16="http://schemas.microsoft.com/office/drawing/2014/main" id="{35949A1B-B5BB-A192-C23B-045DC3E8EA41}"/>
              </a:ext>
            </a:extLst>
          </p:cNvPr>
          <p:cNvSpPr>
            <a:spLocks noChangeArrowheads="1"/>
          </p:cNvSpPr>
          <p:nvPr/>
        </p:nvSpPr>
        <p:spPr bwMode="auto">
          <a:xfrm rot="18925863">
            <a:off x="7521187" y="2257733"/>
            <a:ext cx="1781175" cy="2117725"/>
          </a:xfrm>
          <a:prstGeom prst="ellipse">
            <a:avLst/>
          </a:prstGeom>
          <a:noFill/>
          <a:ln w="2857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it-IT" altLang="it-IT" sz="1800">
              <a:latin typeface="+mn-lt"/>
            </a:endParaRPr>
          </a:p>
        </p:txBody>
      </p:sp>
      <p:graphicFrame>
        <p:nvGraphicFramePr>
          <p:cNvPr id="8" name="Group 24">
            <a:extLst>
              <a:ext uri="{FF2B5EF4-FFF2-40B4-BE49-F238E27FC236}">
                <a16:creationId xmlns:a16="http://schemas.microsoft.com/office/drawing/2014/main" id="{0DE19D35-5488-5149-5080-0F821A25D228}"/>
              </a:ext>
            </a:extLst>
          </p:cNvPr>
          <p:cNvGraphicFramePr>
            <a:graphicFrameLocks noGrp="1"/>
          </p:cNvGraphicFramePr>
          <p:nvPr/>
        </p:nvGraphicFramePr>
        <p:xfrm>
          <a:off x="6333737" y="5843428"/>
          <a:ext cx="2928249" cy="941388"/>
        </p:xfrm>
        <a:graphic>
          <a:graphicData uri="http://schemas.openxmlformats.org/drawingml/2006/table">
            <a:tbl>
              <a:tblPr/>
              <a:tblGrid>
                <a:gridCol w="2928249">
                  <a:extLst>
                    <a:ext uri="{9D8B030D-6E8A-4147-A177-3AD203B41FA5}">
                      <a16:colId xmlns:a16="http://schemas.microsoft.com/office/drawing/2014/main" val="20000"/>
                    </a:ext>
                  </a:extLst>
                </a:gridCol>
              </a:tblGrid>
              <a:tr h="941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Infarto del rene</a:t>
                      </a:r>
                    </a:p>
                  </a:txBody>
                  <a:tcPr marL="91441" marR="91441" anchor="ctr" horzOverflow="overflow">
                    <a:lnL cap="flat">
                      <a:noFill/>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73D87779-5879-E77C-95DE-0B4923AE7CDA}"/>
              </a:ext>
            </a:extLst>
          </p:cNvPr>
          <p:cNvPicPr>
            <a:picLocks noChangeAspect="1"/>
          </p:cNvPicPr>
          <p:nvPr/>
        </p:nvPicPr>
        <p:blipFill>
          <a:blip r:embed="rId2"/>
          <a:stretch>
            <a:fillRect/>
          </a:stretch>
        </p:blipFill>
        <p:spPr>
          <a:xfrm>
            <a:off x="5908595" y="2356270"/>
            <a:ext cx="5782661" cy="3487158"/>
          </a:xfrm>
          <a:prstGeom prst="rect">
            <a:avLst/>
          </a:prstGeom>
        </p:spPr>
      </p:pic>
    </p:spTree>
    <p:extLst>
      <p:ext uri="{BB962C8B-B14F-4D97-AF65-F5344CB8AC3E}">
        <p14:creationId xmlns:p14="http://schemas.microsoft.com/office/powerpoint/2010/main" val="3557746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trips(downLeft)">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strips(downLeft)">
                                      <p:cBhvr>
                                        <p:cTn id="1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10B9E6AC-5876-6D44-906C-B4AA91EE9706}"/>
              </a:ext>
            </a:extLst>
          </p:cNvPr>
          <p:cNvSpPr txBox="1">
            <a:spLocks noChangeArrowheads="1"/>
          </p:cNvSpPr>
          <p:nvPr/>
        </p:nvSpPr>
        <p:spPr bwMode="auto">
          <a:xfrm>
            <a:off x="8983212" y="1164594"/>
            <a:ext cx="2566532" cy="830997"/>
          </a:xfrm>
          <a:prstGeom prst="rect">
            <a:avLst/>
          </a:prstGeom>
          <a:solidFill>
            <a:schemeClr val="bg1"/>
          </a:solidFill>
          <a:ln w="12700">
            <a:solidFill>
              <a:schemeClr val="tx2"/>
            </a:solidFill>
          </a:ln>
          <a:effec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IT" altLang="it-IT" sz="2400" dirty="0">
                <a:latin typeface="+mn-lt"/>
              </a:rPr>
              <a:t>zona midollare: necrosi ischemica </a:t>
            </a:r>
          </a:p>
        </p:txBody>
      </p:sp>
      <p:graphicFrame>
        <p:nvGraphicFramePr>
          <p:cNvPr id="111619" name="Object 5">
            <a:extLst>
              <a:ext uri="{FF2B5EF4-FFF2-40B4-BE49-F238E27FC236}">
                <a16:creationId xmlns:a16="http://schemas.microsoft.com/office/drawing/2014/main" id="{253E4701-76CB-40D1-9696-0A47889A3834}"/>
              </a:ext>
            </a:extLst>
          </p:cNvPr>
          <p:cNvGraphicFramePr>
            <a:graphicFrameLocks noGrp="1" noChangeAspect="1"/>
          </p:cNvGraphicFramePr>
          <p:nvPr>
            <p:ph/>
            <p:extLst>
              <p:ext uri="{D42A27DB-BD31-4B8C-83A1-F6EECF244321}">
                <p14:modId xmlns:p14="http://schemas.microsoft.com/office/powerpoint/2010/main" val="4176070300"/>
              </p:ext>
            </p:extLst>
          </p:nvPr>
        </p:nvGraphicFramePr>
        <p:xfrm>
          <a:off x="356055" y="538163"/>
          <a:ext cx="3863975" cy="2552700"/>
        </p:xfrm>
        <a:graphic>
          <a:graphicData uri="http://schemas.openxmlformats.org/presentationml/2006/ole">
            <mc:AlternateContent xmlns:mc="http://schemas.openxmlformats.org/markup-compatibility/2006">
              <mc:Choice xmlns:v="urn:schemas-microsoft-com:vml" Requires="v">
                <p:oleObj name="Image" r:id="rId2" imgW="4282386" imgH="2757501" progId="Photoshop.Image.5">
                  <p:embed/>
                </p:oleObj>
              </mc:Choice>
              <mc:Fallback>
                <p:oleObj name="Image" r:id="rId2" imgW="4282386" imgH="2757501" progId="Photoshop.Image.5">
                  <p:embed/>
                  <p:pic>
                    <p:nvPicPr>
                      <p:cNvPr id="111619" name="Object 5">
                        <a:extLst>
                          <a:ext uri="{FF2B5EF4-FFF2-40B4-BE49-F238E27FC236}">
                            <a16:creationId xmlns:a16="http://schemas.microsoft.com/office/drawing/2014/main" id="{253E4701-76CB-40D1-9696-0A47889A3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55" y="538163"/>
                        <a:ext cx="386397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1620" name="Text Box 6">
            <a:extLst>
              <a:ext uri="{FF2B5EF4-FFF2-40B4-BE49-F238E27FC236}">
                <a16:creationId xmlns:a16="http://schemas.microsoft.com/office/drawing/2014/main" id="{2C6C486B-0ADA-4555-9542-1879574BAF38}"/>
              </a:ext>
            </a:extLst>
          </p:cNvPr>
          <p:cNvSpPr txBox="1">
            <a:spLocks noChangeArrowheads="1"/>
          </p:cNvSpPr>
          <p:nvPr/>
        </p:nvSpPr>
        <p:spPr bwMode="auto">
          <a:xfrm>
            <a:off x="6096001" y="6226175"/>
            <a:ext cx="439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it-IT" altLang="it-IT" sz="2400">
              <a:latin typeface="Times New Roman" panose="02020603050405020304" pitchFamily="18" charset="0"/>
            </a:endParaRPr>
          </a:p>
        </p:txBody>
      </p:sp>
      <p:sp>
        <p:nvSpPr>
          <p:cNvPr id="16391" name="Rectangle 7">
            <a:extLst>
              <a:ext uri="{FF2B5EF4-FFF2-40B4-BE49-F238E27FC236}">
                <a16:creationId xmlns:a16="http://schemas.microsoft.com/office/drawing/2014/main" id="{4D5DE0BE-2211-7F4A-9946-8BA3FDEFCE6B}"/>
              </a:ext>
            </a:extLst>
          </p:cNvPr>
          <p:cNvSpPr>
            <a:spLocks noChangeArrowheads="1"/>
          </p:cNvSpPr>
          <p:nvPr/>
        </p:nvSpPr>
        <p:spPr bwMode="auto">
          <a:xfrm>
            <a:off x="344148" y="3296509"/>
            <a:ext cx="3887787" cy="769937"/>
          </a:xfrm>
          <a:prstGeom prst="rect">
            <a:avLst/>
          </a:prstGeom>
          <a:solidFill>
            <a:schemeClr val="bg1"/>
          </a:solidFill>
          <a:ln w="12700">
            <a:solidFill>
              <a:schemeClr val="tx2"/>
            </a:solidFill>
          </a:ln>
          <a:effec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it-IT" altLang="it-IT" sz="2200">
                <a:solidFill>
                  <a:schemeClr val="tx2"/>
                </a:solidFill>
                <a:latin typeface="+mn-lt"/>
              </a:rPr>
              <a:t>sezioni trasversali di tubuli nella zona midollare </a:t>
            </a:r>
            <a:r>
              <a:rPr lang="it-IT" altLang="it-IT" sz="2200" b="1">
                <a:solidFill>
                  <a:schemeClr val="tx2"/>
                </a:solidFill>
                <a:latin typeface="+mn-lt"/>
              </a:rPr>
              <a:t>normale</a:t>
            </a:r>
          </a:p>
        </p:txBody>
      </p:sp>
      <p:sp>
        <p:nvSpPr>
          <p:cNvPr id="11" name="Text Box 11">
            <a:extLst>
              <a:ext uri="{FF2B5EF4-FFF2-40B4-BE49-F238E27FC236}">
                <a16:creationId xmlns:a16="http://schemas.microsoft.com/office/drawing/2014/main" id="{F53AFC41-1D92-9743-973D-980AAFEE0EB1}"/>
              </a:ext>
            </a:extLst>
          </p:cNvPr>
          <p:cNvSpPr txBox="1">
            <a:spLocks noChangeArrowheads="1"/>
          </p:cNvSpPr>
          <p:nvPr/>
        </p:nvSpPr>
        <p:spPr bwMode="auto">
          <a:xfrm>
            <a:off x="8887166" y="4176644"/>
            <a:ext cx="2578099" cy="18620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defRPr/>
            </a:pPr>
            <a:r>
              <a:rPr lang="it-IT" altLang="it-IT" sz="2300" dirty="0">
                <a:latin typeface="+mn-lt"/>
              </a:rPr>
              <a:t>La necrosi è accompagnata da una </a:t>
            </a:r>
            <a:r>
              <a:rPr lang="it-IT" altLang="it-IT" sz="2300" b="1" dirty="0">
                <a:latin typeface="+mn-lt"/>
              </a:rPr>
              <a:t>risposta infiammatoria acuta</a:t>
            </a:r>
          </a:p>
        </p:txBody>
      </p:sp>
      <p:sp>
        <p:nvSpPr>
          <p:cNvPr id="12" name="Text Box 4">
            <a:extLst>
              <a:ext uri="{FF2B5EF4-FFF2-40B4-BE49-F238E27FC236}">
                <a16:creationId xmlns:a16="http://schemas.microsoft.com/office/drawing/2014/main" id="{7FF52BB9-1CF2-8E42-B518-DB564F3A4186}"/>
              </a:ext>
            </a:extLst>
          </p:cNvPr>
          <p:cNvSpPr txBox="1">
            <a:spLocks noChangeArrowheads="1"/>
          </p:cNvSpPr>
          <p:nvPr/>
        </p:nvSpPr>
        <p:spPr bwMode="auto">
          <a:xfrm>
            <a:off x="8887166" y="3429000"/>
            <a:ext cx="1655762" cy="4889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IT" altLang="it-IT" sz="2600" b="1">
                <a:latin typeface="+mn-lt"/>
              </a:rPr>
              <a:t>neutrofili</a:t>
            </a:r>
          </a:p>
        </p:txBody>
      </p:sp>
      <p:pic>
        <p:nvPicPr>
          <p:cNvPr id="4" name="Picture 3">
            <a:extLst>
              <a:ext uri="{FF2B5EF4-FFF2-40B4-BE49-F238E27FC236}">
                <a16:creationId xmlns:a16="http://schemas.microsoft.com/office/drawing/2014/main" id="{8DFFF227-3D5C-0265-AFD4-6D410AE02D90}"/>
              </a:ext>
            </a:extLst>
          </p:cNvPr>
          <p:cNvPicPr>
            <a:picLocks noChangeAspect="1"/>
          </p:cNvPicPr>
          <p:nvPr/>
        </p:nvPicPr>
        <p:blipFill>
          <a:blip r:embed="rId4"/>
          <a:stretch>
            <a:fillRect/>
          </a:stretch>
        </p:blipFill>
        <p:spPr>
          <a:xfrm>
            <a:off x="4586381" y="3404211"/>
            <a:ext cx="4145206" cy="2841623"/>
          </a:xfrm>
          <a:prstGeom prst="rect">
            <a:avLst/>
          </a:prstGeom>
        </p:spPr>
      </p:pic>
      <p:pic>
        <p:nvPicPr>
          <p:cNvPr id="6" name="Picture 5">
            <a:extLst>
              <a:ext uri="{FF2B5EF4-FFF2-40B4-BE49-F238E27FC236}">
                <a16:creationId xmlns:a16="http://schemas.microsoft.com/office/drawing/2014/main" id="{17655EDF-5B72-4688-2AD4-3E63B06AE56A}"/>
              </a:ext>
            </a:extLst>
          </p:cNvPr>
          <p:cNvPicPr>
            <a:picLocks noChangeAspect="1"/>
          </p:cNvPicPr>
          <p:nvPr/>
        </p:nvPicPr>
        <p:blipFill>
          <a:blip r:embed="rId5"/>
          <a:stretch>
            <a:fillRect/>
          </a:stretch>
        </p:blipFill>
        <p:spPr>
          <a:xfrm>
            <a:off x="4626296" y="176665"/>
            <a:ext cx="4105903" cy="3040064"/>
          </a:xfrm>
          <a:prstGeom prst="rect">
            <a:avLst/>
          </a:prstGeom>
        </p:spPr>
      </p:pic>
    </p:spTree>
    <p:extLst>
      <p:ext uri="{BB962C8B-B14F-4D97-AF65-F5344CB8AC3E}">
        <p14:creationId xmlns:p14="http://schemas.microsoft.com/office/powerpoint/2010/main" val="3560752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FAA5DFFA-790D-A34C-BB89-54F2005F107E}"/>
              </a:ext>
            </a:extLst>
          </p:cNvPr>
          <p:cNvSpPr>
            <a:spLocks noGrp="1" noChangeArrowheads="1"/>
          </p:cNvSpPr>
          <p:nvPr>
            <p:ph type="body" idx="1"/>
          </p:nvPr>
        </p:nvSpPr>
        <p:spPr>
          <a:xfrm>
            <a:off x="416888" y="1711868"/>
            <a:ext cx="5323184" cy="3792230"/>
          </a:xfrm>
        </p:spPr>
        <p:txBody>
          <a:bodyPr>
            <a:normAutofit/>
          </a:bodyPr>
          <a:lstStyle/>
          <a:p>
            <a:pPr marL="0" indent="0" algn="just" eaLnBrk="1" hangingPunct="1">
              <a:lnSpc>
                <a:spcPct val="90000"/>
              </a:lnSpc>
              <a:buNone/>
              <a:defRPr/>
            </a:pPr>
            <a:r>
              <a:rPr lang="it-IT" altLang="it-IT" dirty="0"/>
              <a:t>Es. </a:t>
            </a:r>
            <a:r>
              <a:rPr lang="it-IT" altLang="it-IT" b="1" i="1" dirty="0"/>
              <a:t>ascesso</a:t>
            </a:r>
            <a:r>
              <a:rPr lang="it-IT" altLang="it-IT" dirty="0"/>
              <a:t>: enzimi di origine </a:t>
            </a:r>
            <a:r>
              <a:rPr lang="it-IT" altLang="it-IT" u="sng" dirty="0"/>
              <a:t>leucocitaria</a:t>
            </a:r>
            <a:r>
              <a:rPr lang="it-IT" altLang="it-IT" dirty="0"/>
              <a:t> e </a:t>
            </a:r>
            <a:r>
              <a:rPr lang="it-IT" altLang="it-IT" u="sng" dirty="0"/>
              <a:t>batterica</a:t>
            </a:r>
            <a:r>
              <a:rPr lang="it-IT" altLang="it-IT" dirty="0"/>
              <a:t> concorrono alla digestione delle cellule tissutali morte; auto-lisi dei neutrofili, raccolta del </a:t>
            </a:r>
            <a:r>
              <a:rPr lang="it-IT" altLang="it-IT" u="sng" dirty="0"/>
              <a:t>pus in una cavità neoformata</a:t>
            </a:r>
          </a:p>
          <a:p>
            <a:pPr algn="just" eaLnBrk="1" hangingPunct="1">
              <a:lnSpc>
                <a:spcPct val="90000"/>
              </a:lnSpc>
              <a:defRPr/>
            </a:pPr>
            <a:endParaRPr lang="it-IT" altLang="it-IT" u="sng" dirty="0"/>
          </a:p>
        </p:txBody>
      </p:sp>
      <p:sp>
        <p:nvSpPr>
          <p:cNvPr id="4" name="TextBox 3">
            <a:extLst>
              <a:ext uri="{FF2B5EF4-FFF2-40B4-BE49-F238E27FC236}">
                <a16:creationId xmlns:a16="http://schemas.microsoft.com/office/drawing/2014/main" id="{F88C402E-717C-01F5-C096-A37B4863F10F}"/>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COLLIQUATIVA</a:t>
            </a:r>
          </a:p>
        </p:txBody>
      </p:sp>
      <p:sp>
        <p:nvSpPr>
          <p:cNvPr id="5" name="TextBox 4">
            <a:extLst>
              <a:ext uri="{FF2B5EF4-FFF2-40B4-BE49-F238E27FC236}">
                <a16:creationId xmlns:a16="http://schemas.microsoft.com/office/drawing/2014/main" id="{D8E8ABD9-A383-42AE-3CE2-FCC795087467}"/>
              </a:ext>
            </a:extLst>
          </p:cNvPr>
          <p:cNvSpPr txBox="1"/>
          <p:nvPr/>
        </p:nvSpPr>
        <p:spPr>
          <a:xfrm>
            <a:off x="277968" y="881024"/>
            <a:ext cx="6245258" cy="461665"/>
          </a:xfrm>
          <a:prstGeom prst="rect">
            <a:avLst/>
          </a:prstGeom>
          <a:noFill/>
        </p:spPr>
        <p:txBody>
          <a:bodyPr wrap="square" rtlCol="0">
            <a:spAutoFit/>
          </a:bodyPr>
          <a:lstStyle/>
          <a:p>
            <a:r>
              <a:rPr lang="it-IT" sz="2400" dirty="0">
                <a:solidFill>
                  <a:srgbClr val="0070C0"/>
                </a:solidFill>
              </a:rPr>
              <a:t>Prevalgono fenomeni </a:t>
            </a:r>
            <a:r>
              <a:rPr lang="it-IT" sz="2400" b="1" dirty="0">
                <a:solidFill>
                  <a:srgbClr val="0070C0"/>
                </a:solidFill>
              </a:rPr>
              <a:t>PROTEOLITICI</a:t>
            </a:r>
          </a:p>
        </p:txBody>
      </p:sp>
      <p:pic>
        <p:nvPicPr>
          <p:cNvPr id="6" name="Picture 5">
            <a:extLst>
              <a:ext uri="{FF2B5EF4-FFF2-40B4-BE49-F238E27FC236}">
                <a16:creationId xmlns:a16="http://schemas.microsoft.com/office/drawing/2014/main" id="{C7889426-8686-F0BB-5A91-D63932874A52}"/>
              </a:ext>
            </a:extLst>
          </p:cNvPr>
          <p:cNvPicPr>
            <a:picLocks noChangeAspect="1"/>
          </p:cNvPicPr>
          <p:nvPr/>
        </p:nvPicPr>
        <p:blipFill>
          <a:blip r:embed="rId2"/>
          <a:stretch>
            <a:fillRect/>
          </a:stretch>
        </p:blipFill>
        <p:spPr>
          <a:xfrm>
            <a:off x="6299116" y="365571"/>
            <a:ext cx="5522770" cy="4127295"/>
          </a:xfrm>
          <a:prstGeom prst="rect">
            <a:avLst/>
          </a:prstGeom>
        </p:spPr>
      </p:pic>
    </p:spTree>
    <p:extLst>
      <p:ext uri="{BB962C8B-B14F-4D97-AF65-F5344CB8AC3E}">
        <p14:creationId xmlns:p14="http://schemas.microsoft.com/office/powerpoint/2010/main" val="418717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strips(downLeft)">
                                      <p:cBhvr>
                                        <p:cTn id="7"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17">
            <a:extLst>
              <a:ext uri="{FF2B5EF4-FFF2-40B4-BE49-F238E27FC236}">
                <a16:creationId xmlns:a16="http://schemas.microsoft.com/office/drawing/2014/main" id="{643C33B1-3CA9-1647-8CF6-851B60E039DE}"/>
              </a:ext>
            </a:extLst>
          </p:cNvPr>
          <p:cNvSpPr txBox="1">
            <a:spLocks noChangeArrowheads="1"/>
          </p:cNvSpPr>
          <p:nvPr/>
        </p:nvSpPr>
        <p:spPr bwMode="auto">
          <a:xfrm>
            <a:off x="511074" y="346177"/>
            <a:ext cx="8785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defRPr/>
            </a:pPr>
            <a:r>
              <a:rPr lang="it-IT" altLang="it-IT" sz="2800" dirty="0">
                <a:latin typeface="+mn-lt"/>
              </a:rPr>
              <a:t>Ascesso cutaneo da piogeni (di solito stafilococchi)</a:t>
            </a:r>
          </a:p>
        </p:txBody>
      </p:sp>
      <p:pic>
        <p:nvPicPr>
          <p:cNvPr id="5" name="Picture 4">
            <a:extLst>
              <a:ext uri="{FF2B5EF4-FFF2-40B4-BE49-F238E27FC236}">
                <a16:creationId xmlns:a16="http://schemas.microsoft.com/office/drawing/2014/main" id="{7A83FA9B-8521-3203-485A-FAC11910885D}"/>
              </a:ext>
            </a:extLst>
          </p:cNvPr>
          <p:cNvPicPr>
            <a:picLocks noChangeAspect="1"/>
          </p:cNvPicPr>
          <p:nvPr/>
        </p:nvPicPr>
        <p:blipFill>
          <a:blip r:embed="rId2"/>
          <a:stretch>
            <a:fillRect/>
          </a:stretch>
        </p:blipFill>
        <p:spPr>
          <a:xfrm>
            <a:off x="374605" y="1706470"/>
            <a:ext cx="4790665" cy="3248707"/>
          </a:xfrm>
          <a:prstGeom prst="rect">
            <a:avLst/>
          </a:prstGeom>
        </p:spPr>
      </p:pic>
      <p:pic>
        <p:nvPicPr>
          <p:cNvPr id="7" name="Picture 6">
            <a:extLst>
              <a:ext uri="{FF2B5EF4-FFF2-40B4-BE49-F238E27FC236}">
                <a16:creationId xmlns:a16="http://schemas.microsoft.com/office/drawing/2014/main" id="{3355203E-24F6-E1FB-F8D0-081BF10E15F4}"/>
              </a:ext>
            </a:extLst>
          </p:cNvPr>
          <p:cNvPicPr>
            <a:picLocks noChangeAspect="1"/>
          </p:cNvPicPr>
          <p:nvPr/>
        </p:nvPicPr>
        <p:blipFill>
          <a:blip r:embed="rId3"/>
          <a:stretch>
            <a:fillRect/>
          </a:stretch>
        </p:blipFill>
        <p:spPr>
          <a:xfrm>
            <a:off x="5708595" y="1706470"/>
            <a:ext cx="4029637" cy="3572374"/>
          </a:xfrm>
          <a:prstGeom prst="rect">
            <a:avLst/>
          </a:prstGeom>
        </p:spPr>
      </p:pic>
    </p:spTree>
    <p:extLst>
      <p:ext uri="{BB962C8B-B14F-4D97-AF65-F5344CB8AC3E}">
        <p14:creationId xmlns:p14="http://schemas.microsoft.com/office/powerpoint/2010/main" val="1515921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arn(inVertical)">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4464B2-9157-61B1-3C74-5474E23C56CD}"/>
              </a:ext>
            </a:extLst>
          </p:cNvPr>
          <p:cNvSpPr txBox="1"/>
          <p:nvPr/>
        </p:nvSpPr>
        <p:spPr>
          <a:xfrm>
            <a:off x="1881893" y="6383101"/>
            <a:ext cx="10058399" cy="369332"/>
          </a:xfrm>
          <a:prstGeom prst="rect">
            <a:avLst/>
          </a:prstGeom>
          <a:noFill/>
        </p:spPr>
        <p:txBody>
          <a:bodyPr wrap="square" rtlCol="0">
            <a:spAutoFit/>
          </a:bodyPr>
          <a:lstStyle/>
          <a:p>
            <a:r>
              <a:rPr lang="en-US" b="0" i="0" dirty="0" err="1">
                <a:solidFill>
                  <a:srgbClr val="212121"/>
                </a:solidFill>
                <a:effectLst/>
                <a:latin typeface="BlinkMacSystemFont"/>
              </a:rPr>
              <a:t>Dudea</a:t>
            </a:r>
            <a:r>
              <a:rPr lang="en-US" b="0" i="0" dirty="0">
                <a:solidFill>
                  <a:srgbClr val="212121"/>
                </a:solidFill>
                <a:effectLst/>
                <a:latin typeface="BlinkMacSystemFont"/>
              </a:rPr>
              <a:t> SM. Ultrasonography of superficial lymph nodes: benign vs. malignant. Med </a:t>
            </a:r>
            <a:r>
              <a:rPr lang="en-US" b="0" i="0" dirty="0" err="1">
                <a:solidFill>
                  <a:srgbClr val="212121"/>
                </a:solidFill>
                <a:effectLst/>
                <a:latin typeface="BlinkMacSystemFont"/>
              </a:rPr>
              <a:t>Ultrason</a:t>
            </a:r>
            <a:r>
              <a:rPr lang="en-US" b="0" i="0" dirty="0">
                <a:solidFill>
                  <a:srgbClr val="212121"/>
                </a:solidFill>
                <a:effectLst/>
                <a:latin typeface="BlinkMacSystemFont"/>
              </a:rPr>
              <a:t>. 2012</a:t>
            </a:r>
            <a:endParaRPr lang="it-IT" dirty="0"/>
          </a:p>
        </p:txBody>
      </p:sp>
      <p:sp>
        <p:nvSpPr>
          <p:cNvPr id="5" name="TextBox 4">
            <a:extLst>
              <a:ext uri="{FF2B5EF4-FFF2-40B4-BE49-F238E27FC236}">
                <a16:creationId xmlns:a16="http://schemas.microsoft.com/office/drawing/2014/main" id="{AF163041-E0AE-C811-8640-5C19BB92EC93}"/>
              </a:ext>
            </a:extLst>
          </p:cNvPr>
          <p:cNvSpPr txBox="1"/>
          <p:nvPr/>
        </p:nvSpPr>
        <p:spPr>
          <a:xfrm>
            <a:off x="1999881" y="5108841"/>
            <a:ext cx="2648811" cy="369332"/>
          </a:xfrm>
          <a:prstGeom prst="rect">
            <a:avLst/>
          </a:prstGeom>
          <a:noFill/>
        </p:spPr>
        <p:txBody>
          <a:bodyPr wrap="square" rtlCol="0">
            <a:spAutoFit/>
          </a:bodyPr>
          <a:lstStyle/>
          <a:p>
            <a:r>
              <a:rPr lang="it-IT" dirty="0"/>
              <a:t>Tumore, TB …</a:t>
            </a:r>
          </a:p>
        </p:txBody>
      </p:sp>
      <p:sp>
        <p:nvSpPr>
          <p:cNvPr id="6" name="TextBox 5">
            <a:extLst>
              <a:ext uri="{FF2B5EF4-FFF2-40B4-BE49-F238E27FC236}">
                <a16:creationId xmlns:a16="http://schemas.microsoft.com/office/drawing/2014/main" id="{F9DA5F53-F5E0-2C2C-5ED8-16DA049A8C3D}"/>
              </a:ext>
            </a:extLst>
          </p:cNvPr>
          <p:cNvSpPr txBox="1"/>
          <p:nvPr/>
        </p:nvSpPr>
        <p:spPr>
          <a:xfrm>
            <a:off x="6989752" y="5108841"/>
            <a:ext cx="2648811" cy="646331"/>
          </a:xfrm>
          <a:prstGeom prst="rect">
            <a:avLst/>
          </a:prstGeom>
          <a:noFill/>
        </p:spPr>
        <p:txBody>
          <a:bodyPr wrap="square" rtlCol="0">
            <a:spAutoFit/>
          </a:bodyPr>
          <a:lstStyle/>
          <a:p>
            <a:r>
              <a:rPr lang="it-IT" dirty="0"/>
              <a:t>Metastasi tumorale, infezione </a:t>
            </a:r>
            <a:r>
              <a:rPr lang="it-IT" dirty="0" err="1"/>
              <a:t>ascessualizzata</a:t>
            </a:r>
            <a:endParaRPr lang="it-IT" dirty="0"/>
          </a:p>
        </p:txBody>
      </p:sp>
      <p:pic>
        <p:nvPicPr>
          <p:cNvPr id="7" name="Picture 6">
            <a:extLst>
              <a:ext uri="{FF2B5EF4-FFF2-40B4-BE49-F238E27FC236}">
                <a16:creationId xmlns:a16="http://schemas.microsoft.com/office/drawing/2014/main" id="{A8F3034C-C041-2B3A-5B4C-92A8FBFFE079}"/>
              </a:ext>
            </a:extLst>
          </p:cNvPr>
          <p:cNvPicPr>
            <a:picLocks noChangeAspect="1"/>
          </p:cNvPicPr>
          <p:nvPr/>
        </p:nvPicPr>
        <p:blipFill>
          <a:blip r:embed="rId2"/>
          <a:stretch>
            <a:fillRect/>
          </a:stretch>
        </p:blipFill>
        <p:spPr>
          <a:xfrm>
            <a:off x="1036288" y="320857"/>
            <a:ext cx="9830399" cy="4441642"/>
          </a:xfrm>
          <a:prstGeom prst="rect">
            <a:avLst/>
          </a:prstGeom>
        </p:spPr>
      </p:pic>
    </p:spTree>
    <p:extLst>
      <p:ext uri="{BB962C8B-B14F-4D97-AF65-F5344CB8AC3E}">
        <p14:creationId xmlns:p14="http://schemas.microsoft.com/office/powerpoint/2010/main" val="39889774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E9430-AAA5-3379-7F26-0B62F3CB16B3}"/>
              </a:ext>
            </a:extLst>
          </p:cNvPr>
          <p:cNvPicPr>
            <a:picLocks noChangeAspect="1"/>
          </p:cNvPicPr>
          <p:nvPr/>
        </p:nvPicPr>
        <p:blipFill>
          <a:blip r:embed="rId2"/>
          <a:stretch>
            <a:fillRect/>
          </a:stretch>
        </p:blipFill>
        <p:spPr>
          <a:xfrm>
            <a:off x="319915" y="134643"/>
            <a:ext cx="2283052" cy="1611566"/>
          </a:xfrm>
          <a:prstGeom prst="rect">
            <a:avLst/>
          </a:prstGeom>
        </p:spPr>
      </p:pic>
      <p:sp>
        <p:nvSpPr>
          <p:cNvPr id="4" name="TextBox 3">
            <a:extLst>
              <a:ext uri="{FF2B5EF4-FFF2-40B4-BE49-F238E27FC236}">
                <a16:creationId xmlns:a16="http://schemas.microsoft.com/office/drawing/2014/main" id="{C58FCFD2-A292-4FDA-73CE-61C0CD4C02E0}"/>
              </a:ext>
            </a:extLst>
          </p:cNvPr>
          <p:cNvSpPr txBox="1"/>
          <p:nvPr/>
        </p:nvSpPr>
        <p:spPr>
          <a:xfrm>
            <a:off x="3026368" y="430652"/>
            <a:ext cx="8654355" cy="1200329"/>
          </a:xfrm>
          <a:prstGeom prst="rect">
            <a:avLst/>
          </a:prstGeom>
          <a:noFill/>
        </p:spPr>
        <p:txBody>
          <a:bodyPr wrap="square" rtlCol="0">
            <a:spAutoFit/>
          </a:bodyPr>
          <a:lstStyle/>
          <a:p>
            <a:r>
              <a:rPr lang="it-IT" sz="2400" b="1" dirty="0"/>
              <a:t>ASCESSI A PING PONG</a:t>
            </a:r>
          </a:p>
          <a:p>
            <a:r>
              <a:rPr lang="it-IT" sz="2400" dirty="0"/>
              <a:t>STAFILOCOCCO produttore di tossina leucocidina </a:t>
            </a:r>
            <a:r>
              <a:rPr lang="it-IT" sz="2400" dirty="0" err="1"/>
              <a:t>Pantom</a:t>
            </a:r>
            <a:r>
              <a:rPr lang="it-IT" sz="2400" dirty="0"/>
              <a:t> Valentine</a:t>
            </a:r>
          </a:p>
          <a:p>
            <a:r>
              <a:rPr lang="it-IT" sz="2400" dirty="0"/>
              <a:t>(codificata da batteriofago)</a:t>
            </a:r>
          </a:p>
        </p:txBody>
      </p:sp>
      <p:sp>
        <p:nvSpPr>
          <p:cNvPr id="6" name="TextBox 5">
            <a:extLst>
              <a:ext uri="{FF2B5EF4-FFF2-40B4-BE49-F238E27FC236}">
                <a16:creationId xmlns:a16="http://schemas.microsoft.com/office/drawing/2014/main" id="{EC703449-40F4-4B28-D613-3F59ADFA70E0}"/>
              </a:ext>
            </a:extLst>
          </p:cNvPr>
          <p:cNvSpPr txBox="1"/>
          <p:nvPr/>
        </p:nvSpPr>
        <p:spPr>
          <a:xfrm>
            <a:off x="373117" y="1988083"/>
            <a:ext cx="11435255" cy="4401205"/>
          </a:xfrm>
          <a:prstGeom prst="rect">
            <a:avLst/>
          </a:prstGeom>
          <a:noFill/>
        </p:spPr>
        <p:txBody>
          <a:bodyPr wrap="square" rtlCol="0">
            <a:spAutoFit/>
          </a:bodyPr>
          <a:lstStyle/>
          <a:p>
            <a:r>
              <a:rPr lang="it-IT" sz="2800" dirty="0"/>
              <a:t>ascessi rapidamente evolutivi a livello cutaneo (che possono spesso richiedere chirurgia) - </a:t>
            </a:r>
            <a:r>
              <a:rPr lang="en-US" sz="2800" dirty="0" err="1">
                <a:solidFill>
                  <a:srgbClr val="212121"/>
                </a:solidFill>
              </a:rPr>
              <a:t>raramente</a:t>
            </a:r>
            <a:r>
              <a:rPr lang="en-US" sz="2800" dirty="0">
                <a:solidFill>
                  <a:srgbClr val="212121"/>
                </a:solidFill>
              </a:rPr>
              <a:t> </a:t>
            </a:r>
            <a:r>
              <a:rPr lang="en-US" sz="2800" dirty="0" err="1">
                <a:solidFill>
                  <a:srgbClr val="212121"/>
                </a:solidFill>
              </a:rPr>
              <a:t>infezioni</a:t>
            </a:r>
            <a:r>
              <a:rPr lang="en-US" sz="2800" dirty="0">
                <a:solidFill>
                  <a:srgbClr val="212121"/>
                </a:solidFill>
              </a:rPr>
              <a:t> invasive</a:t>
            </a:r>
          </a:p>
          <a:p>
            <a:endParaRPr lang="en-US" sz="2800" dirty="0">
              <a:solidFill>
                <a:srgbClr val="212121"/>
              </a:solidFill>
            </a:endParaRPr>
          </a:p>
          <a:p>
            <a:pPr marL="342900" indent="-342900">
              <a:buFontTx/>
              <a:buChar char="-"/>
            </a:pPr>
            <a:r>
              <a:rPr lang="en-US" sz="2800" dirty="0" err="1">
                <a:solidFill>
                  <a:srgbClr val="212121"/>
                </a:solidFill>
              </a:rPr>
              <a:t>Presenza</a:t>
            </a:r>
            <a:r>
              <a:rPr lang="en-US" sz="2800" dirty="0">
                <a:solidFill>
                  <a:srgbClr val="212121"/>
                </a:solidFill>
              </a:rPr>
              <a:t> di </a:t>
            </a:r>
            <a:r>
              <a:rPr lang="en-US" sz="2800" dirty="0" err="1">
                <a:solidFill>
                  <a:srgbClr val="212121"/>
                </a:solidFill>
              </a:rPr>
              <a:t>portatori</a:t>
            </a:r>
            <a:r>
              <a:rPr lang="en-US" sz="2800" dirty="0">
                <a:solidFill>
                  <a:srgbClr val="212121"/>
                </a:solidFill>
              </a:rPr>
              <a:t> </a:t>
            </a:r>
            <a:r>
              <a:rPr lang="en-US" sz="2800" dirty="0" err="1">
                <a:solidFill>
                  <a:srgbClr val="212121"/>
                </a:solidFill>
              </a:rPr>
              <a:t>sani</a:t>
            </a:r>
            <a:r>
              <a:rPr lang="en-US" sz="2800" dirty="0">
                <a:solidFill>
                  <a:srgbClr val="212121"/>
                </a:solidFill>
              </a:rPr>
              <a:t> intra-</a:t>
            </a:r>
            <a:r>
              <a:rPr lang="en-US" sz="2800" dirty="0" err="1">
                <a:solidFill>
                  <a:srgbClr val="212121"/>
                </a:solidFill>
              </a:rPr>
              <a:t>familiari</a:t>
            </a:r>
            <a:endParaRPr lang="en-US" sz="2800" dirty="0">
              <a:solidFill>
                <a:srgbClr val="212121"/>
              </a:solidFill>
            </a:endParaRPr>
          </a:p>
          <a:p>
            <a:pPr marL="342900" indent="-342900">
              <a:buFontTx/>
              <a:buChar char="-"/>
            </a:pPr>
            <a:r>
              <a:rPr lang="en-US" sz="2800" dirty="0" err="1">
                <a:solidFill>
                  <a:srgbClr val="212121"/>
                </a:solidFill>
              </a:rPr>
              <a:t>Fattori</a:t>
            </a:r>
            <a:r>
              <a:rPr lang="en-US" sz="2800" dirty="0">
                <a:solidFill>
                  <a:srgbClr val="212121"/>
                </a:solidFill>
              </a:rPr>
              <a:t> di </a:t>
            </a:r>
            <a:r>
              <a:rPr lang="en-US" sz="2800" dirty="0" err="1">
                <a:solidFill>
                  <a:srgbClr val="212121"/>
                </a:solidFill>
              </a:rPr>
              <a:t>trasmissione</a:t>
            </a:r>
            <a:r>
              <a:rPr lang="en-US" sz="2800" dirty="0">
                <a:solidFill>
                  <a:srgbClr val="212121"/>
                </a:solidFill>
              </a:rPr>
              <a:t> e </a:t>
            </a:r>
            <a:r>
              <a:rPr lang="en-US" sz="2800" dirty="0" err="1">
                <a:solidFill>
                  <a:srgbClr val="212121"/>
                </a:solidFill>
              </a:rPr>
              <a:t>suscettibilità</a:t>
            </a:r>
            <a:r>
              <a:rPr lang="en-US" sz="2800" dirty="0">
                <a:solidFill>
                  <a:srgbClr val="212121"/>
                </a:solidFill>
              </a:rPr>
              <a:t> “</a:t>
            </a:r>
            <a:r>
              <a:rPr lang="en-US" sz="2800" dirty="0" err="1">
                <a:solidFill>
                  <a:srgbClr val="212121"/>
                </a:solidFill>
              </a:rPr>
              <a:t>episodica</a:t>
            </a:r>
            <a:r>
              <a:rPr lang="en-US" sz="2800" dirty="0">
                <a:solidFill>
                  <a:srgbClr val="212121"/>
                </a:solidFill>
              </a:rPr>
              <a:t>” (a se </a:t>
            </a:r>
            <a:r>
              <a:rPr lang="en-US" sz="2800" dirty="0" err="1">
                <a:solidFill>
                  <a:srgbClr val="212121"/>
                </a:solidFill>
              </a:rPr>
              <a:t>stessi</a:t>
            </a:r>
            <a:r>
              <a:rPr lang="en-US" sz="2800" dirty="0">
                <a:solidFill>
                  <a:srgbClr val="212121"/>
                </a:solidFill>
              </a:rPr>
              <a:t> o </a:t>
            </a:r>
            <a:r>
              <a:rPr lang="en-US" sz="2800" dirty="0" err="1">
                <a:solidFill>
                  <a:srgbClr val="212121"/>
                </a:solidFill>
              </a:rPr>
              <a:t>altri</a:t>
            </a:r>
            <a:r>
              <a:rPr lang="en-US" sz="2800" dirty="0">
                <a:solidFill>
                  <a:srgbClr val="212121"/>
                </a:solidFill>
              </a:rPr>
              <a:t>) </a:t>
            </a:r>
            <a:r>
              <a:rPr lang="en-US" sz="2800" dirty="0" err="1">
                <a:solidFill>
                  <a:srgbClr val="212121"/>
                </a:solidFill>
              </a:rPr>
              <a:t>ignoti</a:t>
            </a:r>
            <a:endParaRPr lang="en-US" sz="2800" dirty="0">
              <a:solidFill>
                <a:srgbClr val="212121"/>
              </a:solidFill>
            </a:endParaRPr>
          </a:p>
          <a:p>
            <a:pPr marL="342900" indent="-342900">
              <a:buFontTx/>
              <a:buChar char="-"/>
            </a:pPr>
            <a:r>
              <a:rPr lang="en-US" sz="2800" dirty="0" err="1">
                <a:solidFill>
                  <a:srgbClr val="212121"/>
                </a:solidFill>
              </a:rPr>
              <a:t>Rapida</a:t>
            </a:r>
            <a:r>
              <a:rPr lang="en-US" sz="2800" dirty="0">
                <a:solidFill>
                  <a:srgbClr val="212121"/>
                </a:solidFill>
              </a:rPr>
              <a:t> </a:t>
            </a:r>
            <a:r>
              <a:rPr lang="en-US" sz="2800" dirty="0" err="1">
                <a:solidFill>
                  <a:srgbClr val="212121"/>
                </a:solidFill>
              </a:rPr>
              <a:t>evoluzione</a:t>
            </a:r>
            <a:r>
              <a:rPr lang="en-US" sz="2800" dirty="0">
                <a:solidFill>
                  <a:srgbClr val="212121"/>
                </a:solidFill>
              </a:rPr>
              <a:t> </a:t>
            </a:r>
            <a:r>
              <a:rPr lang="en-US" sz="2800" dirty="0" err="1">
                <a:solidFill>
                  <a:srgbClr val="212121"/>
                </a:solidFill>
              </a:rPr>
              <a:t>colliquativa</a:t>
            </a:r>
            <a:r>
              <a:rPr lang="en-US" sz="2800" dirty="0">
                <a:solidFill>
                  <a:srgbClr val="212121"/>
                </a:solidFill>
              </a:rPr>
              <a:t> (</a:t>
            </a:r>
            <a:r>
              <a:rPr lang="en-US" sz="2800" dirty="0" err="1">
                <a:solidFill>
                  <a:srgbClr val="212121"/>
                </a:solidFill>
              </a:rPr>
              <a:t>dalla</a:t>
            </a:r>
            <a:r>
              <a:rPr lang="en-US" sz="2800" dirty="0">
                <a:solidFill>
                  <a:srgbClr val="212121"/>
                </a:solidFill>
              </a:rPr>
              <a:t> </a:t>
            </a:r>
            <a:r>
              <a:rPr lang="en-US" sz="2800" dirty="0" err="1">
                <a:solidFill>
                  <a:srgbClr val="212121"/>
                </a:solidFill>
              </a:rPr>
              <a:t>fase</a:t>
            </a:r>
            <a:r>
              <a:rPr lang="en-US" sz="2800" dirty="0">
                <a:solidFill>
                  <a:srgbClr val="212121"/>
                </a:solidFill>
              </a:rPr>
              <a:t> </a:t>
            </a:r>
            <a:r>
              <a:rPr lang="en-US" sz="2800" dirty="0" err="1">
                <a:solidFill>
                  <a:srgbClr val="212121"/>
                </a:solidFill>
              </a:rPr>
              <a:t>dell’ascesso</a:t>
            </a:r>
            <a:r>
              <a:rPr lang="en-US" sz="2800" dirty="0">
                <a:solidFill>
                  <a:srgbClr val="212121"/>
                </a:solidFill>
              </a:rPr>
              <a:t> </a:t>
            </a:r>
            <a:r>
              <a:rPr lang="en-US" sz="2800" dirty="0" err="1">
                <a:solidFill>
                  <a:srgbClr val="212121"/>
                </a:solidFill>
              </a:rPr>
              <a:t>duro</a:t>
            </a:r>
            <a:r>
              <a:rPr lang="en-US" sz="2800" dirty="0">
                <a:solidFill>
                  <a:srgbClr val="212121"/>
                </a:solidFill>
              </a:rPr>
              <a:t> </a:t>
            </a:r>
            <a:r>
              <a:rPr lang="en-US" sz="2800" dirty="0" err="1">
                <a:solidFill>
                  <a:srgbClr val="212121"/>
                </a:solidFill>
              </a:rPr>
              <a:t>alla</a:t>
            </a:r>
            <a:r>
              <a:rPr lang="en-US" sz="2800" dirty="0">
                <a:solidFill>
                  <a:srgbClr val="212121"/>
                </a:solidFill>
              </a:rPr>
              <a:t> </a:t>
            </a:r>
            <a:r>
              <a:rPr lang="en-US" sz="2800" dirty="0" err="1">
                <a:solidFill>
                  <a:srgbClr val="212121"/>
                </a:solidFill>
              </a:rPr>
              <a:t>palpazione</a:t>
            </a:r>
            <a:r>
              <a:rPr lang="en-US" sz="2800" dirty="0">
                <a:solidFill>
                  <a:srgbClr val="212121"/>
                </a:solidFill>
              </a:rPr>
              <a:t> a </a:t>
            </a:r>
            <a:r>
              <a:rPr lang="en-US" sz="2800" dirty="0" err="1">
                <a:solidFill>
                  <a:srgbClr val="212121"/>
                </a:solidFill>
              </a:rPr>
              <a:t>quello</a:t>
            </a:r>
            <a:r>
              <a:rPr lang="en-US" sz="2800" dirty="0">
                <a:solidFill>
                  <a:srgbClr val="212121"/>
                </a:solidFill>
              </a:rPr>
              <a:t> </a:t>
            </a:r>
            <a:r>
              <a:rPr lang="en-US" sz="2800" dirty="0" err="1">
                <a:solidFill>
                  <a:srgbClr val="212121"/>
                </a:solidFill>
              </a:rPr>
              <a:t>fluttuante</a:t>
            </a:r>
            <a:r>
              <a:rPr lang="en-US" sz="2800" dirty="0">
                <a:solidFill>
                  <a:srgbClr val="212121"/>
                </a:solidFill>
              </a:rPr>
              <a:t>, con </a:t>
            </a:r>
            <a:r>
              <a:rPr lang="en-US" sz="2800" dirty="0" err="1">
                <a:solidFill>
                  <a:srgbClr val="212121"/>
                </a:solidFill>
              </a:rPr>
              <a:t>assotigliamento</a:t>
            </a:r>
            <a:r>
              <a:rPr lang="en-US" sz="2800" dirty="0">
                <a:solidFill>
                  <a:srgbClr val="212121"/>
                </a:solidFill>
              </a:rPr>
              <a:t> </a:t>
            </a:r>
            <a:r>
              <a:rPr lang="en-US" sz="2800" dirty="0" err="1">
                <a:solidFill>
                  <a:srgbClr val="212121"/>
                </a:solidFill>
              </a:rPr>
              <a:t>della</a:t>
            </a:r>
            <a:r>
              <a:rPr lang="en-US" sz="2800" dirty="0">
                <a:solidFill>
                  <a:srgbClr val="212121"/>
                </a:solidFill>
              </a:rPr>
              <a:t> cute </a:t>
            </a:r>
            <a:r>
              <a:rPr lang="en-US" sz="2800" dirty="0" err="1">
                <a:solidFill>
                  <a:srgbClr val="212121"/>
                </a:solidFill>
              </a:rPr>
              <a:t>sovrastante</a:t>
            </a:r>
            <a:r>
              <a:rPr lang="en-US" sz="2800" dirty="0">
                <a:solidFill>
                  <a:srgbClr val="212121"/>
                </a:solidFill>
              </a:rPr>
              <a:t>, </a:t>
            </a:r>
            <a:r>
              <a:rPr lang="en-US" sz="2800" dirty="0" err="1">
                <a:solidFill>
                  <a:srgbClr val="212121"/>
                </a:solidFill>
              </a:rPr>
              <a:t>fino</a:t>
            </a:r>
            <a:r>
              <a:rPr lang="en-US" sz="2800" dirty="0">
                <a:solidFill>
                  <a:srgbClr val="212121"/>
                </a:solidFill>
              </a:rPr>
              <a:t> al </a:t>
            </a:r>
            <a:r>
              <a:rPr lang="en-US" sz="2800" dirty="0" err="1">
                <a:solidFill>
                  <a:srgbClr val="212121"/>
                </a:solidFill>
              </a:rPr>
              <a:t>gemizio</a:t>
            </a:r>
            <a:r>
              <a:rPr lang="en-US" sz="2800" dirty="0">
                <a:solidFill>
                  <a:srgbClr val="212121"/>
                </a:solidFill>
              </a:rPr>
              <a:t> di pus)</a:t>
            </a:r>
          </a:p>
          <a:p>
            <a:pPr marL="342900" indent="-342900">
              <a:buFontTx/>
              <a:buChar char="-"/>
            </a:pPr>
            <a:r>
              <a:rPr lang="en-US" sz="2800" dirty="0" err="1">
                <a:solidFill>
                  <a:srgbClr val="212121"/>
                </a:solidFill>
              </a:rPr>
              <a:t>Guarisce</a:t>
            </a:r>
            <a:r>
              <a:rPr lang="en-US" sz="2800" dirty="0">
                <a:solidFill>
                  <a:srgbClr val="212121"/>
                </a:solidFill>
              </a:rPr>
              <a:t> con il </a:t>
            </a:r>
            <a:r>
              <a:rPr lang="en-US" sz="2800" dirty="0" err="1">
                <a:solidFill>
                  <a:srgbClr val="212121"/>
                </a:solidFill>
              </a:rPr>
              <a:t>drenaggio</a:t>
            </a:r>
            <a:r>
              <a:rPr lang="en-US" sz="2800" dirty="0">
                <a:solidFill>
                  <a:srgbClr val="212121"/>
                </a:solidFill>
              </a:rPr>
              <a:t>. </a:t>
            </a:r>
            <a:r>
              <a:rPr lang="en-US" sz="2800" dirty="0" err="1">
                <a:solidFill>
                  <a:srgbClr val="212121"/>
                </a:solidFill>
              </a:rPr>
              <a:t>Discusso</a:t>
            </a:r>
            <a:r>
              <a:rPr lang="en-US" sz="2800" dirty="0">
                <a:solidFill>
                  <a:srgbClr val="212121"/>
                </a:solidFill>
              </a:rPr>
              <a:t> </a:t>
            </a:r>
            <a:r>
              <a:rPr lang="en-US" sz="2800" dirty="0" err="1">
                <a:solidFill>
                  <a:srgbClr val="212121"/>
                </a:solidFill>
              </a:rPr>
              <a:t>ruolo</a:t>
            </a:r>
            <a:r>
              <a:rPr lang="en-US" sz="2800" dirty="0">
                <a:solidFill>
                  <a:srgbClr val="212121"/>
                </a:solidFill>
              </a:rPr>
              <a:t> </a:t>
            </a:r>
            <a:r>
              <a:rPr lang="en-US" sz="2800" dirty="0" err="1">
                <a:solidFill>
                  <a:srgbClr val="212121"/>
                </a:solidFill>
              </a:rPr>
              <a:t>dell’antobiotico</a:t>
            </a:r>
            <a:r>
              <a:rPr lang="en-US" sz="2800" dirty="0">
                <a:solidFill>
                  <a:srgbClr val="212121"/>
                </a:solidFill>
              </a:rPr>
              <a:t> (sempre </a:t>
            </a:r>
            <a:r>
              <a:rPr lang="en-US" sz="2800" dirty="0" err="1">
                <a:solidFill>
                  <a:srgbClr val="212121"/>
                </a:solidFill>
              </a:rPr>
              <a:t>su</a:t>
            </a:r>
            <a:r>
              <a:rPr lang="en-US" sz="2800" dirty="0">
                <a:solidFill>
                  <a:srgbClr val="212121"/>
                </a:solidFill>
              </a:rPr>
              <a:t> </a:t>
            </a:r>
            <a:r>
              <a:rPr lang="en-US" sz="2800" dirty="0" err="1">
                <a:solidFill>
                  <a:srgbClr val="212121"/>
                </a:solidFill>
              </a:rPr>
              <a:t>antibiogramma</a:t>
            </a:r>
            <a:r>
              <a:rPr lang="en-US" sz="2800" dirty="0">
                <a:solidFill>
                  <a:srgbClr val="212121"/>
                </a:solidFill>
              </a:rPr>
              <a:t>)</a:t>
            </a:r>
            <a:endParaRPr lang="it-IT" sz="2800" dirty="0"/>
          </a:p>
        </p:txBody>
      </p:sp>
    </p:spTree>
    <p:extLst>
      <p:ext uri="{BB962C8B-B14F-4D97-AF65-F5344CB8AC3E}">
        <p14:creationId xmlns:p14="http://schemas.microsoft.com/office/powerpoint/2010/main" val="2390783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95F62706-2A67-438A-9D8B-C014ACF1F63C}"/>
              </a:ext>
            </a:extLst>
          </p:cNvPr>
          <p:cNvSpPr>
            <a:spLocks noGrp="1" noChangeArrowheads="1"/>
          </p:cNvSpPr>
          <p:nvPr>
            <p:ph type="body" idx="1"/>
          </p:nvPr>
        </p:nvSpPr>
        <p:spPr>
          <a:xfrm>
            <a:off x="372511" y="1039342"/>
            <a:ext cx="5939800" cy="3600450"/>
          </a:xfrm>
        </p:spPr>
        <p:txBody>
          <a:bodyPr/>
          <a:lstStyle/>
          <a:p>
            <a:pPr eaLnBrk="1" hangingPunct="1"/>
            <a:r>
              <a:rPr lang="it-IT" altLang="it-IT" dirty="0"/>
              <a:t>necrosi </a:t>
            </a:r>
            <a:r>
              <a:rPr lang="it-IT" altLang="it-IT" b="1" dirty="0"/>
              <a:t>coagulativa</a:t>
            </a:r>
            <a:r>
              <a:rPr lang="it-IT" altLang="it-IT" dirty="0"/>
              <a:t> “</a:t>
            </a:r>
            <a:r>
              <a:rPr lang="it-IT" altLang="it-IT" dirty="0" err="1"/>
              <a:t>astrutturata</a:t>
            </a:r>
            <a:r>
              <a:rPr lang="it-IT" altLang="it-IT" dirty="0"/>
              <a:t>” </a:t>
            </a:r>
          </a:p>
          <a:p>
            <a:pPr algn="just" eaLnBrk="1" hangingPunct="1"/>
            <a:r>
              <a:rPr lang="it-IT" altLang="it-IT" dirty="0"/>
              <a:t>caratteristica della zona centrale dei </a:t>
            </a:r>
            <a:r>
              <a:rPr lang="it-IT" altLang="it-IT" b="1" u="sng" dirty="0"/>
              <a:t>granulomi tubercolari</a:t>
            </a:r>
            <a:r>
              <a:rPr lang="it-IT" altLang="it-IT" dirty="0"/>
              <a:t>; la consistenza friabile e molle della massa necrotica è dovuta in parte alla componente lipidica della parete dei micobatteri </a:t>
            </a:r>
          </a:p>
        </p:txBody>
      </p:sp>
      <p:sp>
        <p:nvSpPr>
          <p:cNvPr id="4" name="TextBox 3">
            <a:extLst>
              <a:ext uri="{FF2B5EF4-FFF2-40B4-BE49-F238E27FC236}">
                <a16:creationId xmlns:a16="http://schemas.microsoft.com/office/drawing/2014/main" id="{E61F6D06-7E66-6980-9B35-A02E5C5CD3DB}"/>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CASEOSA</a:t>
            </a:r>
          </a:p>
        </p:txBody>
      </p:sp>
      <p:pic>
        <p:nvPicPr>
          <p:cNvPr id="3" name="Picture 2">
            <a:extLst>
              <a:ext uri="{FF2B5EF4-FFF2-40B4-BE49-F238E27FC236}">
                <a16:creationId xmlns:a16="http://schemas.microsoft.com/office/drawing/2014/main" id="{9C696C8C-314D-96D2-6730-95ABA903DF4C}"/>
              </a:ext>
            </a:extLst>
          </p:cNvPr>
          <p:cNvPicPr>
            <a:picLocks noChangeAspect="1"/>
          </p:cNvPicPr>
          <p:nvPr/>
        </p:nvPicPr>
        <p:blipFill>
          <a:blip r:embed="rId2"/>
          <a:stretch>
            <a:fillRect/>
          </a:stretch>
        </p:blipFill>
        <p:spPr>
          <a:xfrm>
            <a:off x="7404080" y="657959"/>
            <a:ext cx="3911620" cy="3004884"/>
          </a:xfrm>
          <a:prstGeom prst="rect">
            <a:avLst/>
          </a:prstGeom>
        </p:spPr>
      </p:pic>
    </p:spTree>
    <p:extLst>
      <p:ext uri="{BB962C8B-B14F-4D97-AF65-F5344CB8AC3E}">
        <p14:creationId xmlns:p14="http://schemas.microsoft.com/office/powerpoint/2010/main" val="2046800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strips(downLeft)">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strips(downLeft)">
                                      <p:cBhvr>
                                        <p:cTn id="12" dur="5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21">
            <a:extLst>
              <a:ext uri="{FF2B5EF4-FFF2-40B4-BE49-F238E27FC236}">
                <a16:creationId xmlns:a16="http://schemas.microsoft.com/office/drawing/2014/main" id="{FF023FA7-6A0A-4D58-8D48-AB4A7D9364F3}"/>
              </a:ext>
            </a:extLst>
          </p:cNvPr>
          <p:cNvSpPr>
            <a:spLocks noChangeArrowheads="1"/>
          </p:cNvSpPr>
          <p:nvPr/>
        </p:nvSpPr>
        <p:spPr bwMode="auto">
          <a:xfrm>
            <a:off x="7660142" y="4935312"/>
            <a:ext cx="3217862" cy="461963"/>
          </a:xfrm>
          <a:prstGeom prst="rect">
            <a:avLst/>
          </a:prstGeom>
          <a:solidFill>
            <a:schemeClr val="bg1"/>
          </a:solidFill>
          <a:ln w="19050">
            <a:solidFill>
              <a:srgbClr val="00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a:t>tubercolosi polmonare</a:t>
            </a:r>
          </a:p>
        </p:txBody>
      </p:sp>
      <p:grpSp>
        <p:nvGrpSpPr>
          <p:cNvPr id="116741" name="Gruppo 1">
            <a:extLst>
              <a:ext uri="{FF2B5EF4-FFF2-40B4-BE49-F238E27FC236}">
                <a16:creationId xmlns:a16="http://schemas.microsoft.com/office/drawing/2014/main" id="{5F26C44F-B771-4D52-9C9D-93C2D1BBE526}"/>
              </a:ext>
            </a:extLst>
          </p:cNvPr>
          <p:cNvGrpSpPr>
            <a:grpSpLocks/>
          </p:cNvGrpSpPr>
          <p:nvPr/>
        </p:nvGrpSpPr>
        <p:grpSpPr bwMode="auto">
          <a:xfrm>
            <a:off x="287793" y="512537"/>
            <a:ext cx="3240087" cy="4321175"/>
            <a:chOff x="2740618" y="116632"/>
            <a:chExt cx="3227318" cy="4924677"/>
          </a:xfrm>
        </p:grpSpPr>
        <p:pic>
          <p:nvPicPr>
            <p:cNvPr id="116745" name="Picture 3">
              <a:extLst>
                <a:ext uri="{FF2B5EF4-FFF2-40B4-BE49-F238E27FC236}">
                  <a16:creationId xmlns:a16="http://schemas.microsoft.com/office/drawing/2014/main" id="{4A592733-27E6-467B-A292-43C57A15E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07704" y="981077"/>
              <a:ext cx="4893146" cy="3227318"/>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Rectangle 21">
              <a:extLst>
                <a:ext uri="{FF2B5EF4-FFF2-40B4-BE49-F238E27FC236}">
                  <a16:creationId xmlns:a16="http://schemas.microsoft.com/office/drawing/2014/main" id="{A36D9C20-6730-4876-AED8-61986BE97123}"/>
                </a:ext>
              </a:extLst>
            </p:cNvPr>
            <p:cNvSpPr>
              <a:spLocks noChangeArrowheads="1"/>
            </p:cNvSpPr>
            <p:nvPr/>
          </p:nvSpPr>
          <p:spPr bwMode="auto">
            <a:xfrm>
              <a:off x="2741546" y="116632"/>
              <a:ext cx="3226390" cy="526227"/>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a:t>polmone normale</a:t>
              </a:r>
            </a:p>
          </p:txBody>
        </p:sp>
      </p:grpSp>
      <p:pic>
        <p:nvPicPr>
          <p:cNvPr id="4" name="Picture 3">
            <a:extLst>
              <a:ext uri="{FF2B5EF4-FFF2-40B4-BE49-F238E27FC236}">
                <a16:creationId xmlns:a16="http://schemas.microsoft.com/office/drawing/2014/main" id="{14E772A7-A87E-46B6-083E-9C5521214250}"/>
              </a:ext>
            </a:extLst>
          </p:cNvPr>
          <p:cNvPicPr>
            <a:picLocks noChangeAspect="1"/>
          </p:cNvPicPr>
          <p:nvPr/>
        </p:nvPicPr>
        <p:blipFill>
          <a:blip r:embed="rId3"/>
          <a:stretch>
            <a:fillRect/>
          </a:stretch>
        </p:blipFill>
        <p:spPr>
          <a:xfrm>
            <a:off x="4583124" y="388482"/>
            <a:ext cx="6335009" cy="4258269"/>
          </a:xfrm>
          <a:prstGeom prst="rect">
            <a:avLst/>
          </a:prstGeom>
        </p:spPr>
      </p:pic>
    </p:spTree>
    <p:extLst>
      <p:ext uri="{BB962C8B-B14F-4D97-AF65-F5344CB8AC3E}">
        <p14:creationId xmlns:p14="http://schemas.microsoft.com/office/powerpoint/2010/main" val="1103518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FEBB21-AD09-1159-4382-D22F2AFF3475}"/>
              </a:ext>
            </a:extLst>
          </p:cNvPr>
          <p:cNvSpPr txBox="1"/>
          <p:nvPr/>
        </p:nvSpPr>
        <p:spPr>
          <a:xfrm>
            <a:off x="2667495" y="952432"/>
            <a:ext cx="6857010" cy="2677656"/>
          </a:xfrm>
          <a:prstGeom prst="rect">
            <a:avLst/>
          </a:prstGeom>
          <a:noFill/>
        </p:spPr>
        <p:txBody>
          <a:bodyPr wrap="square" rtlCol="0">
            <a:spAutoFit/>
          </a:bodyPr>
          <a:lstStyle/>
          <a:p>
            <a:r>
              <a:rPr lang="it-IT" sz="2800" dirty="0"/>
              <a:t>LA PATOLOGIA COMINCIA IN SEGUITO AD ALTERAZIONI DELL’OMEOSTASI </a:t>
            </a:r>
            <a:br>
              <a:rPr lang="it-IT" sz="2800" dirty="0"/>
            </a:br>
            <a:r>
              <a:rPr lang="it-IT" sz="2800" dirty="0"/>
              <a:t>- Associate a danno transitorio o permanente di funzioni cellulari</a:t>
            </a:r>
          </a:p>
          <a:p>
            <a:r>
              <a:rPr lang="it-IT" sz="2800" dirty="0"/>
              <a:t>- Associate ad un mancato recupero dell’equilibrio iniziale</a:t>
            </a:r>
          </a:p>
        </p:txBody>
      </p:sp>
      <p:sp>
        <p:nvSpPr>
          <p:cNvPr id="2" name="TextBox 1">
            <a:extLst>
              <a:ext uri="{FF2B5EF4-FFF2-40B4-BE49-F238E27FC236}">
                <a16:creationId xmlns:a16="http://schemas.microsoft.com/office/drawing/2014/main" id="{791D647F-12C5-F965-7E80-FEEE4B442F44}"/>
              </a:ext>
            </a:extLst>
          </p:cNvPr>
          <p:cNvSpPr txBox="1"/>
          <p:nvPr/>
        </p:nvSpPr>
        <p:spPr>
          <a:xfrm>
            <a:off x="1518834" y="5013702"/>
            <a:ext cx="9461715" cy="523220"/>
          </a:xfrm>
          <a:prstGeom prst="rect">
            <a:avLst/>
          </a:prstGeom>
          <a:noFill/>
        </p:spPr>
        <p:txBody>
          <a:bodyPr wrap="square" rtlCol="0">
            <a:spAutoFit/>
          </a:bodyPr>
          <a:lstStyle/>
          <a:p>
            <a:r>
              <a:rPr lang="it-IT" sz="2800" dirty="0"/>
              <a:t>Non sempre il confine tra adattamento e patologia è netto</a:t>
            </a:r>
          </a:p>
        </p:txBody>
      </p:sp>
    </p:spTree>
    <p:extLst>
      <p:ext uri="{BB962C8B-B14F-4D97-AF65-F5344CB8AC3E}">
        <p14:creationId xmlns:p14="http://schemas.microsoft.com/office/powerpoint/2010/main" val="18278951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7E46511-242D-48A1-A311-68596789EE6D}"/>
              </a:ext>
            </a:extLst>
          </p:cNvPr>
          <p:cNvSpPr>
            <a:spLocks noGrp="1" noChangeArrowheads="1"/>
          </p:cNvSpPr>
          <p:nvPr>
            <p:ph type="body" idx="1"/>
          </p:nvPr>
        </p:nvSpPr>
        <p:spPr>
          <a:xfrm>
            <a:off x="361828" y="778625"/>
            <a:ext cx="9144000" cy="1150937"/>
          </a:xfrm>
        </p:spPr>
        <p:txBody>
          <a:bodyPr>
            <a:normAutofit fontScale="77500" lnSpcReduction="20000"/>
          </a:bodyPr>
          <a:lstStyle/>
          <a:p>
            <a:pPr marL="0" indent="0" algn="just" eaLnBrk="1" hangingPunct="1">
              <a:buNone/>
            </a:pPr>
            <a:r>
              <a:rPr lang="it-IT" altLang="it-IT" dirty="0"/>
              <a:t>Non è una tipologia </a:t>
            </a:r>
            <a:r>
              <a:rPr lang="it-IT" altLang="it-IT" dirty="0" err="1"/>
              <a:t>specificia</a:t>
            </a:r>
            <a:r>
              <a:rPr lang="it-IT" altLang="it-IT" dirty="0"/>
              <a:t> di necrosi</a:t>
            </a:r>
          </a:p>
          <a:p>
            <a:pPr algn="just" eaLnBrk="1" hangingPunct="1"/>
            <a:r>
              <a:rPr lang="it-IT" altLang="it-IT" dirty="0"/>
              <a:t>Zone focali di distruzione lipidica (precipitazione di acidi grassi con calcio)</a:t>
            </a:r>
          </a:p>
          <a:p>
            <a:pPr algn="just" eaLnBrk="1" hangingPunct="1"/>
            <a:r>
              <a:rPr lang="it-IT" altLang="it-IT" dirty="0"/>
              <a:t>Es. rilascio di lipasi pancreatiche nella pancreatite </a:t>
            </a:r>
          </a:p>
        </p:txBody>
      </p:sp>
      <p:sp>
        <p:nvSpPr>
          <p:cNvPr id="4" name="TextBox 3">
            <a:extLst>
              <a:ext uri="{FF2B5EF4-FFF2-40B4-BE49-F238E27FC236}">
                <a16:creationId xmlns:a16="http://schemas.microsoft.com/office/drawing/2014/main" id="{D8E5414F-3410-1D61-6DC2-FA7A8FA71099}"/>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STEATONECROSI</a:t>
            </a:r>
          </a:p>
        </p:txBody>
      </p:sp>
      <p:pic>
        <p:nvPicPr>
          <p:cNvPr id="5" name="Picture 4">
            <a:extLst>
              <a:ext uri="{FF2B5EF4-FFF2-40B4-BE49-F238E27FC236}">
                <a16:creationId xmlns:a16="http://schemas.microsoft.com/office/drawing/2014/main" id="{F6450308-9F36-AA23-E2BC-7338738AB900}"/>
              </a:ext>
            </a:extLst>
          </p:cNvPr>
          <p:cNvPicPr>
            <a:picLocks noChangeAspect="1"/>
          </p:cNvPicPr>
          <p:nvPr/>
        </p:nvPicPr>
        <p:blipFill>
          <a:blip r:embed="rId2"/>
          <a:stretch>
            <a:fillRect/>
          </a:stretch>
        </p:blipFill>
        <p:spPr>
          <a:xfrm>
            <a:off x="2633244" y="2012127"/>
            <a:ext cx="6465030" cy="4241715"/>
          </a:xfrm>
          <a:prstGeom prst="rect">
            <a:avLst/>
          </a:prstGeom>
        </p:spPr>
      </p:pic>
    </p:spTree>
    <p:extLst>
      <p:ext uri="{BB962C8B-B14F-4D97-AF65-F5344CB8AC3E}">
        <p14:creationId xmlns:p14="http://schemas.microsoft.com/office/powerpoint/2010/main" val="19835681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a:extLst>
              <a:ext uri="{FF2B5EF4-FFF2-40B4-BE49-F238E27FC236}">
                <a16:creationId xmlns:a16="http://schemas.microsoft.com/office/drawing/2014/main" id="{1342392C-5B54-3145-85C8-7FEF8E009B28}"/>
              </a:ext>
            </a:extLst>
          </p:cNvPr>
          <p:cNvSpPr>
            <a:spLocks noChangeArrowheads="1"/>
          </p:cNvSpPr>
          <p:nvPr/>
        </p:nvSpPr>
        <p:spPr bwMode="auto">
          <a:xfrm>
            <a:off x="310033" y="1016667"/>
            <a:ext cx="7005167"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defRPr/>
            </a:pPr>
            <a:r>
              <a:rPr lang="it-IT" altLang="it-IT" sz="2800" dirty="0"/>
              <a:t>Necrosi di tipo </a:t>
            </a:r>
            <a:r>
              <a:rPr lang="it-IT" altLang="it-IT" sz="2800" b="1" dirty="0"/>
              <a:t>simil-coagulativo</a:t>
            </a:r>
            <a:r>
              <a:rPr lang="it-IT" altLang="it-IT" sz="2800" dirty="0"/>
              <a:t> che colpisce gli arti inferiori (gangrena </a:t>
            </a:r>
            <a:r>
              <a:rPr lang="it-IT" altLang="it-IT" sz="2800" b="1" dirty="0"/>
              <a:t>secca</a:t>
            </a:r>
            <a:r>
              <a:rPr lang="it-IT" altLang="it-IT" sz="2800" dirty="0"/>
              <a:t>; ischemia, diabete: )</a:t>
            </a:r>
          </a:p>
          <a:p>
            <a:pPr algn="just" eaLnBrk="1" hangingPunct="1">
              <a:defRPr/>
            </a:pPr>
            <a:endParaRPr lang="it-IT" altLang="it-IT" sz="1000" dirty="0"/>
          </a:p>
          <a:p>
            <a:pPr algn="just" eaLnBrk="1" hangingPunct="1">
              <a:defRPr/>
            </a:pPr>
            <a:r>
              <a:rPr lang="it-IT" altLang="it-IT" sz="2800" dirty="0"/>
              <a:t>In seguito ad infezione batterica può colliquare con formazione di pus (gangrena </a:t>
            </a:r>
            <a:r>
              <a:rPr lang="it-IT" altLang="it-IT" sz="2800" b="1" dirty="0"/>
              <a:t>umida</a:t>
            </a:r>
            <a:r>
              <a:rPr lang="it-IT" altLang="it-IT" sz="2800" dirty="0"/>
              <a:t>); in presenza di </a:t>
            </a:r>
            <a:r>
              <a:rPr lang="it-IT" altLang="it-IT" sz="2800" i="1" dirty="0"/>
              <a:t>C. </a:t>
            </a:r>
            <a:r>
              <a:rPr lang="it-IT" altLang="it-IT" sz="2800" i="1" dirty="0" err="1"/>
              <a:t>perfrigens</a:t>
            </a:r>
            <a:r>
              <a:rPr lang="it-IT" altLang="it-IT" sz="2800" i="1" dirty="0"/>
              <a:t>, </a:t>
            </a:r>
            <a:r>
              <a:rPr lang="it-IT" altLang="it-IT" sz="2800" dirty="0"/>
              <a:t>produttore di CO</a:t>
            </a:r>
            <a:r>
              <a:rPr lang="it-IT" altLang="it-IT" sz="2800" baseline="-25000" dirty="0"/>
              <a:t>2</a:t>
            </a:r>
            <a:r>
              <a:rPr lang="it-IT" altLang="it-IT" sz="2800" dirty="0"/>
              <a:t>, diviene g. </a:t>
            </a:r>
            <a:r>
              <a:rPr lang="it-IT" altLang="it-IT" sz="2800" b="1" dirty="0"/>
              <a:t>gassosa</a:t>
            </a:r>
            <a:r>
              <a:rPr lang="it-IT" altLang="it-IT" sz="2800" dirty="0"/>
              <a:t>) </a:t>
            </a:r>
          </a:p>
        </p:txBody>
      </p:sp>
      <p:sp>
        <p:nvSpPr>
          <p:cNvPr id="4" name="TextBox 3">
            <a:extLst>
              <a:ext uri="{FF2B5EF4-FFF2-40B4-BE49-F238E27FC236}">
                <a16:creationId xmlns:a16="http://schemas.microsoft.com/office/drawing/2014/main" id="{D8E5414F-3410-1D61-6DC2-FA7A8FA71099}"/>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GANGRENOSA</a:t>
            </a:r>
          </a:p>
        </p:txBody>
      </p:sp>
      <p:pic>
        <p:nvPicPr>
          <p:cNvPr id="5" name="Picture 4">
            <a:extLst>
              <a:ext uri="{FF2B5EF4-FFF2-40B4-BE49-F238E27FC236}">
                <a16:creationId xmlns:a16="http://schemas.microsoft.com/office/drawing/2014/main" id="{043C0391-4CAB-7D1E-0B2B-8B572FC7C0E5}"/>
              </a:ext>
            </a:extLst>
          </p:cNvPr>
          <p:cNvPicPr>
            <a:picLocks noChangeAspect="1"/>
          </p:cNvPicPr>
          <p:nvPr/>
        </p:nvPicPr>
        <p:blipFill>
          <a:blip r:embed="rId3"/>
          <a:stretch>
            <a:fillRect/>
          </a:stretch>
        </p:blipFill>
        <p:spPr>
          <a:xfrm>
            <a:off x="7732054" y="657958"/>
            <a:ext cx="4051732" cy="5415421"/>
          </a:xfrm>
          <a:prstGeom prst="rect">
            <a:avLst/>
          </a:prstGeom>
        </p:spPr>
      </p:pic>
    </p:spTree>
    <p:extLst>
      <p:ext uri="{BB962C8B-B14F-4D97-AF65-F5344CB8AC3E}">
        <p14:creationId xmlns:p14="http://schemas.microsoft.com/office/powerpoint/2010/main" val="881172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779F60-3737-91FA-3854-E33D36D130E9}"/>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EVOLUZIONE DELLA NECROSI</a:t>
            </a:r>
          </a:p>
        </p:txBody>
      </p:sp>
      <p:sp>
        <p:nvSpPr>
          <p:cNvPr id="3" name="TextBox 2">
            <a:extLst>
              <a:ext uri="{FF2B5EF4-FFF2-40B4-BE49-F238E27FC236}">
                <a16:creationId xmlns:a16="http://schemas.microsoft.com/office/drawing/2014/main" id="{F462AC5A-137B-AF32-10F8-7CACEC74613D}"/>
              </a:ext>
            </a:extLst>
          </p:cNvPr>
          <p:cNvSpPr txBox="1"/>
          <p:nvPr/>
        </p:nvSpPr>
        <p:spPr>
          <a:xfrm>
            <a:off x="440267" y="1253067"/>
            <a:ext cx="10625666" cy="3970318"/>
          </a:xfrm>
          <a:prstGeom prst="rect">
            <a:avLst/>
          </a:prstGeom>
          <a:noFill/>
        </p:spPr>
        <p:txBody>
          <a:bodyPr wrap="square" rtlCol="0">
            <a:spAutoFit/>
          </a:bodyPr>
          <a:lstStyle/>
          <a:p>
            <a:r>
              <a:rPr lang="it-IT" sz="2800" dirty="0"/>
              <a:t>Flogosi circostante</a:t>
            </a:r>
          </a:p>
          <a:p>
            <a:r>
              <a:rPr lang="it-IT" sz="2800" dirty="0"/>
              <a:t>Digestione del materiale e riassorbimento</a:t>
            </a:r>
          </a:p>
          <a:p>
            <a:r>
              <a:rPr lang="it-IT" sz="2800" dirty="0"/>
              <a:t>Organizzazione connettivale ----- Rigenerazione </a:t>
            </a:r>
          </a:p>
          <a:p>
            <a:endParaRPr lang="it-IT" sz="2800" dirty="0"/>
          </a:p>
          <a:p>
            <a:r>
              <a:rPr lang="it-IT" sz="2800" b="1" dirty="0"/>
              <a:t>Calcificazione</a:t>
            </a:r>
            <a:r>
              <a:rPr lang="it-IT" sz="2800" dirty="0"/>
              <a:t> (ateromi, cancro, TBC, valvole cardiache)</a:t>
            </a:r>
          </a:p>
          <a:p>
            <a:r>
              <a:rPr lang="it-IT" sz="2800" dirty="0"/>
              <a:t> (dipende da concentrazione di Ca, Fosfato e collagene)</a:t>
            </a:r>
          </a:p>
          <a:p>
            <a:endParaRPr lang="it-IT" sz="2800" dirty="0"/>
          </a:p>
          <a:p>
            <a:endParaRPr lang="it-IT" sz="2800" dirty="0"/>
          </a:p>
          <a:p>
            <a:r>
              <a:rPr lang="it-IT" sz="2800" dirty="0"/>
              <a:t>Ossificazione</a:t>
            </a:r>
          </a:p>
        </p:txBody>
      </p:sp>
      <p:sp>
        <p:nvSpPr>
          <p:cNvPr id="5" name="TextBox 4">
            <a:extLst>
              <a:ext uri="{FF2B5EF4-FFF2-40B4-BE49-F238E27FC236}">
                <a16:creationId xmlns:a16="http://schemas.microsoft.com/office/drawing/2014/main" id="{5DE79F6A-AF67-DFC5-1C80-B8395D5B1511}"/>
              </a:ext>
            </a:extLst>
          </p:cNvPr>
          <p:cNvSpPr txBox="1"/>
          <p:nvPr/>
        </p:nvSpPr>
        <p:spPr>
          <a:xfrm>
            <a:off x="5571581" y="3959938"/>
            <a:ext cx="4944534" cy="830997"/>
          </a:xfrm>
          <a:prstGeom prst="rect">
            <a:avLst/>
          </a:prstGeom>
          <a:noFill/>
        </p:spPr>
        <p:txBody>
          <a:bodyPr wrap="square" rtlCol="0">
            <a:spAutoFit/>
          </a:bodyPr>
          <a:lstStyle/>
          <a:p>
            <a:r>
              <a:rPr lang="it-IT" sz="2400" dirty="0"/>
              <a:t>Aggregati di aspetto amorfo basofili intra-extra-cellulari. Opachi agli Rx</a:t>
            </a:r>
          </a:p>
        </p:txBody>
      </p:sp>
      <p:pic>
        <p:nvPicPr>
          <p:cNvPr id="7" name="Picture 6">
            <a:extLst>
              <a:ext uri="{FF2B5EF4-FFF2-40B4-BE49-F238E27FC236}">
                <a16:creationId xmlns:a16="http://schemas.microsoft.com/office/drawing/2014/main" id="{7FA843FE-A7DA-5545-5D5B-DDF722074363}"/>
              </a:ext>
            </a:extLst>
          </p:cNvPr>
          <p:cNvPicPr>
            <a:picLocks noChangeAspect="1"/>
          </p:cNvPicPr>
          <p:nvPr/>
        </p:nvPicPr>
        <p:blipFill>
          <a:blip r:embed="rId2"/>
          <a:stretch>
            <a:fillRect/>
          </a:stretch>
        </p:blipFill>
        <p:spPr>
          <a:xfrm>
            <a:off x="9177761" y="321393"/>
            <a:ext cx="2166489" cy="350791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A7C0B-70E8-4542-92CF-F07F45887F82}"/>
            </a:ext>
          </a:extLst>
        </p:cNvPr>
        <p:cNvGrpSpPr/>
        <p:nvPr/>
      </p:nvGrpSpPr>
      <p:grpSpPr>
        <a:xfrm>
          <a:off x="0" y="0"/>
          <a:ext cx="0" cy="0"/>
          <a:chOff x="0" y="0"/>
          <a:chExt cx="0" cy="0"/>
        </a:xfrm>
      </p:grpSpPr>
      <p:sp>
        <p:nvSpPr>
          <p:cNvPr id="51201" name="Rectangle 2">
            <a:extLst>
              <a:ext uri="{FF2B5EF4-FFF2-40B4-BE49-F238E27FC236}">
                <a16:creationId xmlns:a16="http://schemas.microsoft.com/office/drawing/2014/main" id="{356645BB-3B5D-4EFA-7BD5-B2336CE1AAC3}"/>
              </a:ext>
            </a:extLst>
          </p:cNvPr>
          <p:cNvSpPr>
            <a:spLocks noGrp="1" noChangeArrowheads="1"/>
          </p:cNvSpPr>
          <p:nvPr>
            <p:ph type="title" idx="4294967295"/>
          </p:nvPr>
        </p:nvSpPr>
        <p:spPr>
          <a:xfrm>
            <a:off x="2208214" y="215901"/>
            <a:ext cx="7788275" cy="765175"/>
          </a:xfrm>
          <a:ln w="12700">
            <a:noFill/>
            <a:miter lim="800000"/>
            <a:headEnd/>
            <a:tailEnd/>
          </a:ln>
        </p:spPr>
        <p:txBody>
          <a:bodyPr/>
          <a:lstStyle/>
          <a:p>
            <a:r>
              <a:rPr lang="en-US" altLang="en-US" sz="4200">
                <a:latin typeface="Arial" panose="020B0604020202020204" pitchFamily="34" charset="0"/>
                <a:cs typeface="Arial" panose="020B0604020202020204" pitchFamily="34" charset="0"/>
              </a:rPr>
              <a:t>Riparazione del danno tissutale</a:t>
            </a:r>
          </a:p>
        </p:txBody>
      </p:sp>
      <p:sp>
        <p:nvSpPr>
          <p:cNvPr id="607235" name="Rectangle 3">
            <a:extLst>
              <a:ext uri="{FF2B5EF4-FFF2-40B4-BE49-F238E27FC236}">
                <a16:creationId xmlns:a16="http://schemas.microsoft.com/office/drawing/2014/main" id="{4495F7F0-8030-DFEF-5251-24EE069CDF63}"/>
              </a:ext>
            </a:extLst>
          </p:cNvPr>
          <p:cNvSpPr>
            <a:spLocks noGrp="1" noChangeArrowheads="1"/>
          </p:cNvSpPr>
          <p:nvPr>
            <p:ph type="body" idx="4294967295"/>
          </p:nvPr>
        </p:nvSpPr>
        <p:spPr>
          <a:xfrm>
            <a:off x="1593850" y="1268413"/>
            <a:ext cx="9074150" cy="3168650"/>
          </a:xfrm>
        </p:spPr>
        <p:txBody>
          <a:bodyPr/>
          <a:lstStyle/>
          <a:p>
            <a:pPr algn="just"/>
            <a:r>
              <a:rPr lang="en-US" altLang="en-US" dirty="0">
                <a:latin typeface="Arial" panose="020B0604020202020204" pitchFamily="34" charset="0"/>
                <a:cs typeface="Arial" panose="020B0604020202020204" pitchFamily="34" charset="0"/>
              </a:rPr>
              <a:t>Due </a:t>
            </a:r>
            <a:r>
              <a:rPr lang="en-US" altLang="en-US" dirty="0" err="1">
                <a:latin typeface="Arial" panose="020B0604020202020204" pitchFamily="34" charset="0"/>
                <a:cs typeface="Arial" panose="020B0604020202020204" pitchFamily="34" charset="0"/>
              </a:rPr>
              <a:t>principali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modalità</a:t>
            </a:r>
            <a:r>
              <a:rPr lang="en-US" altLang="en-US" dirty="0">
                <a:latin typeface="Arial" panose="020B0604020202020204" pitchFamily="34" charset="0"/>
                <a:cs typeface="Arial" panose="020B0604020202020204" pitchFamily="34" charset="0"/>
              </a:rPr>
              <a:t>:</a:t>
            </a:r>
          </a:p>
          <a:p>
            <a:pPr algn="just"/>
            <a:endParaRPr lang="en-US" altLang="en-US" u="sng" dirty="0">
              <a:latin typeface="Arial" panose="020B0604020202020204" pitchFamily="34" charset="0"/>
              <a:cs typeface="Arial" panose="020B0604020202020204" pitchFamily="34" charset="0"/>
            </a:endParaRPr>
          </a:p>
          <a:p>
            <a:pPr lvl="1" algn="just"/>
            <a:r>
              <a:rPr lang="en-US" altLang="en-US" sz="3200" dirty="0" err="1">
                <a:latin typeface="Arial" panose="020B0604020202020204" pitchFamily="34" charset="0"/>
                <a:cs typeface="Arial" panose="020B0604020202020204" pitchFamily="34" charset="0"/>
              </a:rPr>
              <a:t>Rigenerazione</a:t>
            </a:r>
            <a:endParaRPr lang="en-US" altLang="en-US" sz="3200" dirty="0">
              <a:latin typeface="Arial" panose="020B0604020202020204" pitchFamily="34" charset="0"/>
              <a:cs typeface="Arial" panose="020B0604020202020204" pitchFamily="34" charset="0"/>
            </a:endParaRPr>
          </a:p>
          <a:p>
            <a:pPr algn="just"/>
            <a:endParaRPr lang="en-US" altLang="en-US" sz="2000" dirty="0">
              <a:latin typeface="Arial" panose="020B0604020202020204" pitchFamily="34" charset="0"/>
              <a:cs typeface="Arial" panose="020B0604020202020204" pitchFamily="34" charset="0"/>
            </a:endParaRPr>
          </a:p>
          <a:p>
            <a:pPr algn="just"/>
            <a:endParaRPr lang="en-US" altLang="en-US" sz="2000" dirty="0">
              <a:latin typeface="Arial" panose="020B0604020202020204" pitchFamily="34" charset="0"/>
              <a:cs typeface="Arial" panose="020B0604020202020204" pitchFamily="34" charset="0"/>
            </a:endParaRPr>
          </a:p>
          <a:p>
            <a:pPr lvl="1" algn="just"/>
            <a:r>
              <a:rPr lang="it-IT" altLang="en-US" sz="3200" dirty="0">
                <a:latin typeface="Arial" panose="020B0604020202020204" pitchFamily="34" charset="0"/>
                <a:cs typeface="Arial" panose="020B0604020202020204" pitchFamily="34" charset="0"/>
              </a:rPr>
              <a:t>Sostituzione</a:t>
            </a:r>
            <a:endParaRPr lang="en-US" altLang="en-US" sz="3200" dirty="0">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04ADF288-D0C4-EA6C-8C88-664A20C051C4}"/>
              </a:ext>
            </a:extLst>
          </p:cNvPr>
          <p:cNvSpPr txBox="1"/>
          <p:nvPr/>
        </p:nvSpPr>
        <p:spPr>
          <a:xfrm>
            <a:off x="1595439" y="4652963"/>
            <a:ext cx="9001125" cy="1693862"/>
          </a:xfrm>
          <a:prstGeom prst="rect">
            <a:avLst/>
          </a:prstGeom>
          <a:solidFill>
            <a:schemeClr val="accent3">
              <a:lumMod val="20000"/>
              <a:lumOff val="80000"/>
            </a:schemeClr>
          </a:solidFill>
        </p:spPr>
        <p:txBody>
          <a:bodyPr>
            <a:spAutoFit/>
          </a:bodyPr>
          <a:lstStyle/>
          <a:p>
            <a:pPr algn="just">
              <a:defRPr/>
            </a:pPr>
            <a:r>
              <a:rPr lang="it-IT" sz="2600" dirty="0">
                <a:solidFill>
                  <a:srgbClr val="00001A"/>
                </a:solidFill>
                <a:latin typeface="Arial" panose="020B0604020202020204" pitchFamily="34" charset="0"/>
                <a:cs typeface="Arial" panose="020B0604020202020204" pitchFamily="34" charset="0"/>
              </a:rPr>
              <a:t>Per entrambe le modalità è previsto l’intervento di cellule (soprattutto </a:t>
            </a:r>
            <a:r>
              <a:rPr lang="it-IT" sz="2600" b="1" dirty="0">
                <a:solidFill>
                  <a:srgbClr val="FF0000"/>
                </a:solidFill>
                <a:latin typeface="Arial" panose="020B0604020202020204" pitchFamily="34" charset="0"/>
                <a:cs typeface="Arial" panose="020B0604020202020204" pitchFamily="34" charset="0"/>
              </a:rPr>
              <a:t>macrofagi</a:t>
            </a:r>
            <a:r>
              <a:rPr lang="it-IT" sz="2600" dirty="0">
                <a:solidFill>
                  <a:srgbClr val="00001A"/>
                </a:solidFill>
                <a:latin typeface="Arial" panose="020B0604020202020204" pitchFamily="34" charset="0"/>
                <a:cs typeface="Arial" panose="020B0604020202020204" pitchFamily="34" charset="0"/>
              </a:rPr>
              <a:t> e </a:t>
            </a:r>
            <a:r>
              <a:rPr lang="it-IT" sz="2600" b="1" dirty="0">
                <a:solidFill>
                  <a:srgbClr val="FF0000"/>
                </a:solidFill>
                <a:latin typeface="Arial" panose="020B0604020202020204" pitchFamily="34" charset="0"/>
                <a:cs typeface="Arial" panose="020B0604020202020204" pitchFamily="34" charset="0"/>
              </a:rPr>
              <a:t>fibroblasti</a:t>
            </a:r>
            <a:r>
              <a:rPr lang="it-IT" sz="2600" dirty="0">
                <a:solidFill>
                  <a:srgbClr val="00001A"/>
                </a:solidFill>
                <a:latin typeface="Arial" panose="020B0604020202020204" pitchFamily="34" charset="0"/>
                <a:cs typeface="Arial" panose="020B0604020202020204" pitchFamily="34" charset="0"/>
              </a:rPr>
              <a:t>) che coordinano la riparazione tramite la produzione e il rilascio di </a:t>
            </a:r>
            <a:r>
              <a:rPr lang="it-IT" sz="2600" b="1" dirty="0">
                <a:solidFill>
                  <a:srgbClr val="FF0000"/>
                </a:solidFill>
                <a:latin typeface="Arial" panose="020B0604020202020204" pitchFamily="34" charset="0"/>
                <a:cs typeface="Arial" panose="020B0604020202020204" pitchFamily="34" charset="0"/>
              </a:rPr>
              <a:t>citochine</a:t>
            </a:r>
            <a:r>
              <a:rPr lang="it-IT" sz="2600" dirty="0">
                <a:solidFill>
                  <a:srgbClr val="00001A"/>
                </a:solidFill>
                <a:latin typeface="Arial" panose="020B0604020202020204" pitchFamily="34" charset="0"/>
                <a:cs typeface="Arial" panose="020B0604020202020204" pitchFamily="34" charset="0"/>
              </a:rPr>
              <a:t> e </a:t>
            </a:r>
            <a:r>
              <a:rPr lang="it-IT" sz="2600" b="1" dirty="0">
                <a:solidFill>
                  <a:srgbClr val="FF0000"/>
                </a:solidFill>
                <a:latin typeface="Arial" panose="020B0604020202020204" pitchFamily="34" charset="0"/>
                <a:cs typeface="Arial" panose="020B0604020202020204" pitchFamily="34" charset="0"/>
              </a:rPr>
              <a:t>fattori di crescita</a:t>
            </a:r>
          </a:p>
        </p:txBody>
      </p:sp>
    </p:spTree>
    <p:extLst>
      <p:ext uri="{BB962C8B-B14F-4D97-AF65-F5344CB8AC3E}">
        <p14:creationId xmlns:p14="http://schemas.microsoft.com/office/powerpoint/2010/main" val="723556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07235">
                                            <p:txEl>
                                              <p:pRg st="2" end="2"/>
                                            </p:txEl>
                                          </p:spTgt>
                                        </p:tgtEl>
                                        <p:attrNameLst>
                                          <p:attrName>style.visibility</p:attrName>
                                        </p:attrNameLst>
                                      </p:cBhvr>
                                      <p:to>
                                        <p:strVal val="visible"/>
                                      </p:to>
                                    </p:set>
                                    <p:animEffect transition="in" filter="strips(downLeft)">
                                      <p:cBhvr>
                                        <p:cTn id="7" dur="500"/>
                                        <p:tgtEl>
                                          <p:spTgt spid="60723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607235">
                                            <p:txEl>
                                              <p:pRg st="5" end="5"/>
                                            </p:txEl>
                                          </p:spTgt>
                                        </p:tgtEl>
                                        <p:attrNameLst>
                                          <p:attrName>style.visibility</p:attrName>
                                        </p:attrNameLst>
                                      </p:cBhvr>
                                      <p:to>
                                        <p:strVal val="visible"/>
                                      </p:to>
                                    </p:set>
                                    <p:animEffect transition="in" filter="strips(downLeft)">
                                      <p:cBhvr>
                                        <p:cTn id="12" dur="500"/>
                                        <p:tgtEl>
                                          <p:spTgt spid="607235">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ED7E7-3ACF-63D6-CE78-296897E676F7}"/>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D16BD028-DCC0-C0BD-B7DE-71741E6E730D}"/>
              </a:ext>
            </a:extLst>
          </p:cNvPr>
          <p:cNvSpPr>
            <a:spLocks noGrp="1" noRot="1" noChangeArrowheads="1"/>
          </p:cNvSpPr>
          <p:nvPr>
            <p:ph type="title"/>
          </p:nvPr>
        </p:nvSpPr>
        <p:spPr>
          <a:xfrm>
            <a:off x="1998663" y="188913"/>
            <a:ext cx="8229600" cy="863600"/>
          </a:xfrm>
        </p:spPr>
        <p:txBody>
          <a:bodyPr/>
          <a:lstStyle/>
          <a:p>
            <a:r>
              <a:rPr lang="it-IT" altLang="it-IT" sz="4800" dirty="0">
                <a:latin typeface="+mn-lt"/>
                <a:cs typeface="Arial" panose="020B0604020202020204" pitchFamily="34" charset="0"/>
              </a:rPr>
              <a:t>Rigenerazione </a:t>
            </a:r>
          </a:p>
        </p:txBody>
      </p:sp>
      <p:sp>
        <p:nvSpPr>
          <p:cNvPr id="37890" name="Rectangle 3">
            <a:extLst>
              <a:ext uri="{FF2B5EF4-FFF2-40B4-BE49-F238E27FC236}">
                <a16:creationId xmlns:a16="http://schemas.microsoft.com/office/drawing/2014/main" id="{EEBF58F3-1BE7-CACB-1C86-C070F84120EA}"/>
              </a:ext>
            </a:extLst>
          </p:cNvPr>
          <p:cNvSpPr>
            <a:spLocks noGrp="1" noChangeArrowheads="1"/>
          </p:cNvSpPr>
          <p:nvPr>
            <p:ph type="body" idx="1"/>
          </p:nvPr>
        </p:nvSpPr>
        <p:spPr>
          <a:xfrm>
            <a:off x="1631951" y="1196976"/>
            <a:ext cx="8964613" cy="4608513"/>
          </a:xfrm>
        </p:spPr>
        <p:txBody>
          <a:bodyPr/>
          <a:lstStyle/>
          <a:p>
            <a:pPr algn="just"/>
            <a:r>
              <a:rPr lang="it-IT" altLang="it-IT" sz="3000" dirty="0">
                <a:cs typeface="Arial" panose="020B0604020202020204" pitchFamily="34" charset="0"/>
              </a:rPr>
              <a:t>Si verifica nei </a:t>
            </a:r>
            <a:r>
              <a:rPr lang="it-IT" altLang="it-IT" sz="3000" b="1" dirty="0">
                <a:cs typeface="Arial" panose="020B0604020202020204" pitchFamily="34" charset="0"/>
              </a:rPr>
              <a:t>tessuti labili </a:t>
            </a:r>
            <a:r>
              <a:rPr lang="it-IT" altLang="it-IT" dirty="0">
                <a:cs typeface="Arial" panose="020B0604020202020204" pitchFamily="34" charset="0"/>
              </a:rPr>
              <a:t>(epiteli) </a:t>
            </a:r>
            <a:r>
              <a:rPr lang="it-IT" altLang="it-IT" sz="3000" b="1" dirty="0">
                <a:cs typeface="Arial" panose="020B0604020202020204" pitchFamily="34" charset="0"/>
              </a:rPr>
              <a:t>e stabili </a:t>
            </a:r>
            <a:r>
              <a:rPr lang="it-IT" altLang="it-IT" dirty="0">
                <a:cs typeface="Arial" panose="020B0604020202020204" pitchFamily="34" charset="0"/>
              </a:rPr>
              <a:t>(epatociti, pneumociti,  epitelio dei tubuli renali)</a:t>
            </a:r>
          </a:p>
          <a:p>
            <a:pPr algn="just"/>
            <a:endParaRPr lang="it-IT" altLang="it-IT" dirty="0">
              <a:cs typeface="Arial" panose="020B0604020202020204" pitchFamily="34" charset="0"/>
            </a:endParaRPr>
          </a:p>
          <a:p>
            <a:pPr algn="just"/>
            <a:r>
              <a:rPr lang="it-IT" altLang="it-IT" sz="3000" dirty="0">
                <a:cs typeface="Arial" panose="020B0604020202020204" pitchFamily="34" charset="0"/>
              </a:rPr>
              <a:t> La lesione tessutale non ha intaccato profondamente il tessuto connettivo di supporto (per es., ferite superficiali)</a:t>
            </a:r>
          </a:p>
          <a:p>
            <a:pPr algn="just"/>
            <a:endParaRPr lang="it-IT" altLang="it-IT" sz="3000" dirty="0">
              <a:cs typeface="Arial" panose="020B0604020202020204" pitchFamily="34" charset="0"/>
            </a:endParaRPr>
          </a:p>
          <a:p>
            <a:pPr algn="just"/>
            <a:r>
              <a:rPr lang="it-IT" altLang="it-IT" sz="3000" dirty="0">
                <a:cs typeface="Arial" panose="020B0604020202020204" pitchFamily="34" charset="0"/>
              </a:rPr>
              <a:t>I tessuti vengono ricostruiti da cellule uguali o molto simili a quelle danneggiate</a:t>
            </a:r>
          </a:p>
        </p:txBody>
      </p:sp>
    </p:spTree>
    <p:extLst>
      <p:ext uri="{BB962C8B-B14F-4D97-AF65-F5344CB8AC3E}">
        <p14:creationId xmlns:p14="http://schemas.microsoft.com/office/powerpoint/2010/main" val="691709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strips(downLeft)">
                                      <p:cBhvr>
                                        <p:cTn id="7" dur="500"/>
                                        <p:tgtEl>
                                          <p:spTgt spid="378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7890">
                                            <p:txEl>
                                              <p:pRg st="2" end="2"/>
                                            </p:txEl>
                                          </p:spTgt>
                                        </p:tgtEl>
                                        <p:attrNameLst>
                                          <p:attrName>style.visibility</p:attrName>
                                        </p:attrNameLst>
                                      </p:cBhvr>
                                      <p:to>
                                        <p:strVal val="visible"/>
                                      </p:to>
                                    </p:set>
                                    <p:animEffect transition="in" filter="strips(downLeft)">
                                      <p:cBhvr>
                                        <p:cTn id="12" dur="500"/>
                                        <p:tgtEl>
                                          <p:spTgt spid="3789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7890">
                                            <p:txEl>
                                              <p:pRg st="4" end="4"/>
                                            </p:txEl>
                                          </p:spTgt>
                                        </p:tgtEl>
                                        <p:attrNameLst>
                                          <p:attrName>style.visibility</p:attrName>
                                        </p:attrNameLst>
                                      </p:cBhvr>
                                      <p:to>
                                        <p:strVal val="visible"/>
                                      </p:to>
                                    </p:set>
                                    <p:animEffect transition="in" filter="strips(downLeft)">
                                      <p:cBhvr>
                                        <p:cTn id="17" dur="500"/>
                                        <p:tgtEl>
                                          <p:spTgt spid="378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209F3-7076-0E44-7EF6-2CA14F6D27C9}"/>
            </a:ext>
          </a:extLst>
        </p:cNvPr>
        <p:cNvGrpSpPr/>
        <p:nvPr/>
      </p:nvGrpSpPr>
      <p:grpSpPr>
        <a:xfrm>
          <a:off x="0" y="0"/>
          <a:ext cx="0" cy="0"/>
          <a:chOff x="0" y="0"/>
          <a:chExt cx="0" cy="0"/>
        </a:xfrm>
      </p:grpSpPr>
      <p:sp>
        <p:nvSpPr>
          <p:cNvPr id="61441" name="Rectangle 2">
            <a:extLst>
              <a:ext uri="{FF2B5EF4-FFF2-40B4-BE49-F238E27FC236}">
                <a16:creationId xmlns:a16="http://schemas.microsoft.com/office/drawing/2014/main" id="{A15A7656-9F71-EB09-A642-25FEF6A7BCD4}"/>
              </a:ext>
            </a:extLst>
          </p:cNvPr>
          <p:cNvSpPr>
            <a:spLocks noGrp="1" noRot="1" noChangeArrowheads="1"/>
          </p:cNvSpPr>
          <p:nvPr>
            <p:ph type="title"/>
          </p:nvPr>
        </p:nvSpPr>
        <p:spPr>
          <a:xfrm>
            <a:off x="233055" y="200793"/>
            <a:ext cx="7263255" cy="1441450"/>
          </a:xfrm>
        </p:spPr>
        <p:txBody>
          <a:bodyPr>
            <a:normAutofit fontScale="90000"/>
          </a:bodyPr>
          <a:lstStyle/>
          <a:p>
            <a:pPr algn="l"/>
            <a:r>
              <a:rPr lang="it-IT" altLang="it-IT" sz="3600" b="1" dirty="0">
                <a:solidFill>
                  <a:srgbClr val="0070C0"/>
                </a:solidFill>
                <a:latin typeface="+mn-lt"/>
              </a:rPr>
              <a:t>Ruolo della </a:t>
            </a:r>
            <a:r>
              <a:rPr lang="it-IT" altLang="it-IT" sz="3600" b="1" u="sng" dirty="0">
                <a:solidFill>
                  <a:srgbClr val="0070C0"/>
                </a:solidFill>
                <a:latin typeface="+mn-lt"/>
              </a:rPr>
              <a:t>risposta infiammatoria</a:t>
            </a:r>
            <a:r>
              <a:rPr lang="it-IT" altLang="it-IT" sz="3600" b="1" dirty="0">
                <a:solidFill>
                  <a:srgbClr val="0070C0"/>
                </a:solidFill>
                <a:latin typeface="+mn-lt"/>
              </a:rPr>
              <a:t> nel processo multifasico di guarigione</a:t>
            </a:r>
          </a:p>
        </p:txBody>
      </p:sp>
      <p:sp>
        <p:nvSpPr>
          <p:cNvPr id="78851" name="Rectangle 3">
            <a:extLst>
              <a:ext uri="{FF2B5EF4-FFF2-40B4-BE49-F238E27FC236}">
                <a16:creationId xmlns:a16="http://schemas.microsoft.com/office/drawing/2014/main" id="{EF8C56A8-29B8-6D19-4870-1D2CC04DD3CB}"/>
              </a:ext>
            </a:extLst>
          </p:cNvPr>
          <p:cNvSpPr>
            <a:spLocks noGrp="1" noChangeArrowheads="1"/>
          </p:cNvSpPr>
          <p:nvPr>
            <p:ph type="body" idx="1"/>
          </p:nvPr>
        </p:nvSpPr>
        <p:spPr>
          <a:xfrm>
            <a:off x="607422" y="2426336"/>
            <a:ext cx="5070158" cy="3960813"/>
          </a:xfrm>
        </p:spPr>
        <p:txBody>
          <a:bodyPr>
            <a:normAutofit/>
          </a:bodyPr>
          <a:lstStyle/>
          <a:p>
            <a:pPr algn="just">
              <a:defRPr/>
            </a:pPr>
            <a:r>
              <a:rPr lang="it-IT" altLang="it-IT" dirty="0"/>
              <a:t>Rimozione del tessuto danneggiato</a:t>
            </a:r>
          </a:p>
          <a:p>
            <a:pPr marL="0" indent="0" algn="just">
              <a:buNone/>
              <a:defRPr/>
            </a:pPr>
            <a:r>
              <a:rPr lang="it-IT" altLang="it-IT" dirty="0"/>
              <a:t> </a:t>
            </a:r>
          </a:p>
          <a:p>
            <a:pPr algn="just">
              <a:defRPr/>
            </a:pPr>
            <a:r>
              <a:rPr lang="it-IT" altLang="it-IT" dirty="0"/>
              <a:t>Rilascio di mediatori: formazione del «</a:t>
            </a:r>
            <a:r>
              <a:rPr lang="it-IT" altLang="it-IT" b="1" dirty="0"/>
              <a:t>tessuto» di granulazione</a:t>
            </a:r>
            <a:r>
              <a:rPr lang="it-IT" altLang="it-IT" dirty="0"/>
              <a:t> che precede e favorisce il definitivo processo di cicatrizzazione</a:t>
            </a:r>
          </a:p>
        </p:txBody>
      </p:sp>
      <p:pic>
        <p:nvPicPr>
          <p:cNvPr id="3" name="Picture 2">
            <a:extLst>
              <a:ext uri="{FF2B5EF4-FFF2-40B4-BE49-F238E27FC236}">
                <a16:creationId xmlns:a16="http://schemas.microsoft.com/office/drawing/2014/main" id="{93A530E0-D251-E922-7642-0C63026F2CF1}"/>
              </a:ext>
            </a:extLst>
          </p:cNvPr>
          <p:cNvPicPr>
            <a:picLocks noChangeAspect="1"/>
          </p:cNvPicPr>
          <p:nvPr/>
        </p:nvPicPr>
        <p:blipFill>
          <a:blip r:embed="rId2"/>
          <a:stretch>
            <a:fillRect/>
          </a:stretch>
        </p:blipFill>
        <p:spPr>
          <a:xfrm>
            <a:off x="7196054" y="307783"/>
            <a:ext cx="4388523" cy="6200197"/>
          </a:xfrm>
          <a:prstGeom prst="rect">
            <a:avLst/>
          </a:prstGeom>
        </p:spPr>
      </p:pic>
    </p:spTree>
    <p:extLst>
      <p:ext uri="{BB962C8B-B14F-4D97-AF65-F5344CB8AC3E}">
        <p14:creationId xmlns:p14="http://schemas.microsoft.com/office/powerpoint/2010/main" val="2211833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8851">
                                            <p:txEl>
                                              <p:pRg st="2" end="2"/>
                                            </p:txEl>
                                          </p:spTgt>
                                        </p:tgtEl>
                                        <p:attrNameLst>
                                          <p:attrName>style.visibility</p:attrName>
                                        </p:attrNameLst>
                                      </p:cBhvr>
                                      <p:to>
                                        <p:strVal val="visible"/>
                                      </p:to>
                                    </p:set>
                                    <p:animEffect transition="in" filter="strips(downLeft)">
                                      <p:cBhvr>
                                        <p:cTn id="7"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CBB442-DF67-748C-3C61-1FB2C5206B00}"/>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8CEA2E3C-8055-DEE3-9859-BC87F94C1602}"/>
              </a:ext>
            </a:extLst>
          </p:cNvPr>
          <p:cNvSpPr txBox="1"/>
          <p:nvPr/>
        </p:nvSpPr>
        <p:spPr>
          <a:xfrm>
            <a:off x="391886" y="1001485"/>
            <a:ext cx="10760529" cy="4832092"/>
          </a:xfrm>
          <a:prstGeom prst="rect">
            <a:avLst/>
          </a:prstGeom>
          <a:noFill/>
        </p:spPr>
        <p:txBody>
          <a:bodyPr wrap="square" rtlCol="0">
            <a:spAutoFit/>
          </a:bodyPr>
          <a:lstStyle/>
          <a:p>
            <a:r>
              <a:rPr lang="it-IT" sz="2800" b="1" dirty="0"/>
              <a:t>Qual è stata l’importanza degli studi di Virchow per la patologia?</a:t>
            </a:r>
          </a:p>
          <a:p>
            <a:endParaRPr lang="it-IT" sz="2800" dirty="0"/>
          </a:p>
          <a:p>
            <a:pPr marL="457200" indent="-457200">
              <a:buFont typeface="Wingdings" panose="05000000000000000000" pitchFamily="2" charset="2"/>
              <a:buChar char="q"/>
            </a:pPr>
            <a:r>
              <a:rPr lang="it-IT" sz="2800" dirty="0"/>
              <a:t>Comprendere che la patologia è la perturbazione di una somma di stati stazionari (omeostasi)</a:t>
            </a:r>
          </a:p>
          <a:p>
            <a:pPr marL="457200" indent="-457200">
              <a:buFont typeface="Wingdings" panose="05000000000000000000" pitchFamily="2" charset="2"/>
              <a:buChar char="q"/>
            </a:pPr>
            <a:r>
              <a:rPr lang="it-IT" sz="2800" dirty="0"/>
              <a:t>Comprendere che la cellula è l’unità di base della vita e anche della malattia </a:t>
            </a:r>
          </a:p>
          <a:p>
            <a:pPr marL="457200" indent="-457200">
              <a:buFont typeface="Wingdings" panose="05000000000000000000" pitchFamily="2" charset="2"/>
              <a:buChar char="q"/>
            </a:pPr>
            <a:r>
              <a:rPr lang="it-IT" sz="2800" dirty="0"/>
              <a:t>Capire che l’autofagia si sviluppa solo quando non basta più l’apoptosi</a:t>
            </a:r>
          </a:p>
          <a:p>
            <a:pPr marL="457200" indent="-457200">
              <a:buFont typeface="Wingdings" panose="05000000000000000000" pitchFamily="2" charset="2"/>
              <a:buChar char="q"/>
            </a:pPr>
            <a:r>
              <a:rPr lang="it-IT" sz="2800" dirty="0"/>
              <a:t>Capire che non esiste malattia che non passi dalla perdita delle cellule malate per necrosi </a:t>
            </a:r>
          </a:p>
          <a:p>
            <a:pPr marL="457200" indent="-457200">
              <a:buFont typeface="Wingdings" panose="05000000000000000000" pitchFamily="2" charset="2"/>
              <a:buChar char="q"/>
            </a:pPr>
            <a:endParaRPr lang="it-IT" sz="2800" dirty="0"/>
          </a:p>
          <a:p>
            <a:endParaRPr lang="it-IT" sz="2800" dirty="0"/>
          </a:p>
        </p:txBody>
      </p:sp>
    </p:spTree>
    <p:extLst>
      <p:ext uri="{BB962C8B-B14F-4D97-AF65-F5344CB8AC3E}">
        <p14:creationId xmlns:p14="http://schemas.microsoft.com/office/powerpoint/2010/main" val="32256838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B91F-DC98-5358-18D1-6DE3CCC7C2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D91B7F-3DFA-2E38-4F66-0433329097C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FB50C079-676A-8325-1833-1B0EFEB3B86A}"/>
              </a:ext>
            </a:extLst>
          </p:cNvPr>
          <p:cNvSpPr txBox="1"/>
          <p:nvPr/>
        </p:nvSpPr>
        <p:spPr>
          <a:xfrm>
            <a:off x="391886" y="1001485"/>
            <a:ext cx="10760529" cy="5262979"/>
          </a:xfrm>
          <a:prstGeom prst="rect">
            <a:avLst/>
          </a:prstGeom>
          <a:noFill/>
        </p:spPr>
        <p:txBody>
          <a:bodyPr wrap="square" rtlCol="0">
            <a:spAutoFit/>
          </a:bodyPr>
          <a:lstStyle/>
          <a:p>
            <a:r>
              <a:rPr lang="it-IT" sz="2800" b="1" dirty="0"/>
              <a:t>Lo studio della patologia è essenziale per tutti i seguenti tranne uno. Quale?</a:t>
            </a:r>
          </a:p>
          <a:p>
            <a:endParaRPr lang="it-IT" sz="2800" dirty="0"/>
          </a:p>
          <a:p>
            <a:pPr marL="457200" indent="-457200">
              <a:buFont typeface="Wingdings" panose="05000000000000000000" pitchFamily="2" charset="2"/>
              <a:buChar char="q"/>
            </a:pPr>
            <a:r>
              <a:rPr lang="it-IT" sz="2800" dirty="0"/>
              <a:t>Comprendere i fenomeni che collegano le cause alle malattie in modo da proporre interventi preventivi</a:t>
            </a:r>
          </a:p>
          <a:p>
            <a:pPr marL="457200" indent="-457200">
              <a:buFont typeface="Wingdings" panose="05000000000000000000" pitchFamily="2" charset="2"/>
              <a:buChar char="q"/>
            </a:pPr>
            <a:r>
              <a:rPr lang="it-IT" sz="2800" dirty="0"/>
              <a:t>Conoscere i marcatori dei processi patogenetici in modo da facilitare la diagnosi di una malattia</a:t>
            </a:r>
          </a:p>
          <a:p>
            <a:pPr marL="457200" indent="-457200">
              <a:buFont typeface="Wingdings" panose="05000000000000000000" pitchFamily="2" charset="2"/>
              <a:buChar char="q"/>
            </a:pPr>
            <a:r>
              <a:rPr lang="it-IT" sz="2800" dirty="0"/>
              <a:t>Prevedere la probabilità che si venga a contatto con un fattore eziologico</a:t>
            </a:r>
          </a:p>
          <a:p>
            <a:pPr marL="457200" indent="-457200">
              <a:buFont typeface="Wingdings" panose="05000000000000000000" pitchFamily="2" charset="2"/>
              <a:buChar char="q"/>
            </a:pPr>
            <a:r>
              <a:rPr lang="it-IT" sz="2800" dirty="0"/>
              <a:t>Identificare possibili bersagli di terapia importanti nel processo patogenetico che conduce ad una determinata malattia</a:t>
            </a:r>
          </a:p>
          <a:p>
            <a:endParaRPr lang="it-IT" sz="2800" dirty="0"/>
          </a:p>
        </p:txBody>
      </p:sp>
    </p:spTree>
    <p:extLst>
      <p:ext uri="{BB962C8B-B14F-4D97-AF65-F5344CB8AC3E}">
        <p14:creationId xmlns:p14="http://schemas.microsoft.com/office/powerpoint/2010/main" val="26871085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A1EA8-EDDF-ABF5-14F1-AE04202338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97F38F-0AA0-9C04-8668-98291E136F47}"/>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D00682F1-5A3B-0C53-253F-4CEF6433FBFC}"/>
              </a:ext>
            </a:extLst>
          </p:cNvPr>
          <p:cNvSpPr txBox="1"/>
          <p:nvPr/>
        </p:nvSpPr>
        <p:spPr>
          <a:xfrm>
            <a:off x="391886" y="1001485"/>
            <a:ext cx="10760529" cy="4401205"/>
          </a:xfrm>
          <a:prstGeom prst="rect">
            <a:avLst/>
          </a:prstGeom>
          <a:noFill/>
        </p:spPr>
        <p:txBody>
          <a:bodyPr wrap="square" rtlCol="0">
            <a:spAutoFit/>
          </a:bodyPr>
          <a:lstStyle/>
          <a:p>
            <a:r>
              <a:rPr lang="it-IT" sz="2800" b="1" dirty="0"/>
              <a:t>Quale delle seguenti affermazioni sulla necrosi NON è corretta?</a:t>
            </a:r>
          </a:p>
          <a:p>
            <a:endParaRPr lang="it-IT" sz="2800" dirty="0"/>
          </a:p>
          <a:p>
            <a:pPr marL="457200" indent="-457200">
              <a:buFont typeface="Wingdings" panose="05000000000000000000" pitchFamily="2" charset="2"/>
              <a:buChar char="q"/>
            </a:pPr>
            <a:r>
              <a:rPr lang="it-IT" sz="2800" dirty="0"/>
              <a:t>Un ascesso è caratterizzato da necrosi colliquativa</a:t>
            </a:r>
          </a:p>
          <a:p>
            <a:pPr marL="457200" indent="-457200">
              <a:buFont typeface="Wingdings" panose="05000000000000000000" pitchFamily="2" charset="2"/>
              <a:buChar char="q"/>
            </a:pPr>
            <a:r>
              <a:rPr lang="it-IT" sz="2800" dirty="0"/>
              <a:t>La necrosi colliquativa è legata ad una prevalenza di fenomeni di digestione enzimatica del materiale necrotico</a:t>
            </a:r>
          </a:p>
          <a:p>
            <a:pPr marL="457200" indent="-457200">
              <a:buFont typeface="Wingdings" panose="05000000000000000000" pitchFamily="2" charset="2"/>
              <a:buChar char="q"/>
            </a:pPr>
            <a:r>
              <a:rPr lang="it-IT" sz="2800" dirty="0"/>
              <a:t>Un infarto tessutale è di solito caratterizzato da denaturazione proteica e necrosi coagulativa</a:t>
            </a:r>
          </a:p>
          <a:p>
            <a:pPr marL="457200" indent="-457200">
              <a:buFont typeface="Wingdings" panose="05000000000000000000" pitchFamily="2" charset="2"/>
              <a:buChar char="q"/>
            </a:pPr>
            <a:r>
              <a:rPr lang="it-IT" sz="2800" dirty="0"/>
              <a:t>La necrosi caseosa, tipica della tubercolosi, è caratterizzata da fenomeni prevalentemente colliquativi, ma </a:t>
            </a:r>
            <a:r>
              <a:rPr lang="it-IT" sz="2800" dirty="0" err="1"/>
              <a:t>astrutturati</a:t>
            </a:r>
            <a:endParaRPr lang="it-IT" sz="2800" dirty="0"/>
          </a:p>
          <a:p>
            <a:pPr marL="457200" indent="-457200">
              <a:buFont typeface="Wingdings" panose="05000000000000000000" pitchFamily="2" charset="2"/>
              <a:buChar char="q"/>
            </a:pPr>
            <a:endParaRPr lang="it-IT" sz="2800" dirty="0"/>
          </a:p>
        </p:txBody>
      </p:sp>
    </p:spTree>
    <p:extLst>
      <p:ext uri="{BB962C8B-B14F-4D97-AF65-F5344CB8AC3E}">
        <p14:creationId xmlns:p14="http://schemas.microsoft.com/office/powerpoint/2010/main" val="808228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ACD9A-5C7D-E116-CEA2-0FED5A59B902}"/>
              </a:ext>
            </a:extLst>
          </p:cNvPr>
          <p:cNvSpPr txBox="1"/>
          <p:nvPr/>
        </p:nvSpPr>
        <p:spPr>
          <a:xfrm>
            <a:off x="5390623" y="835333"/>
            <a:ext cx="6094520" cy="2308324"/>
          </a:xfrm>
          <a:prstGeom prst="rect">
            <a:avLst/>
          </a:prstGeom>
          <a:noFill/>
        </p:spPr>
        <p:txBody>
          <a:bodyPr wrap="square">
            <a:spAutoFit/>
          </a:bodyPr>
          <a:lstStyle/>
          <a:p>
            <a:pPr>
              <a:buFont typeface="+mj-lt"/>
              <a:buAutoNum type="arabicPeriod"/>
            </a:pPr>
            <a:r>
              <a:rPr lang="it-IT" b="1" dirty="0"/>
              <a:t>Stimolo:</a:t>
            </a:r>
            <a:r>
              <a:rPr lang="it-IT" dirty="0"/>
              <a:t> Pressione ripetuta sulla pelle</a:t>
            </a:r>
          </a:p>
          <a:p>
            <a:pPr>
              <a:buFont typeface="+mj-lt"/>
              <a:buAutoNum type="arabicPeriod"/>
            </a:pPr>
            <a:r>
              <a:rPr lang="it-IT" b="1" dirty="0"/>
              <a:t>Riconoscimento:</a:t>
            </a:r>
            <a:r>
              <a:rPr lang="it-IT" dirty="0"/>
              <a:t> Le cellule "sentono" lo stress meccanico</a:t>
            </a:r>
          </a:p>
          <a:p>
            <a:pPr>
              <a:buFont typeface="+mj-lt"/>
              <a:buAutoNum type="arabicPeriod"/>
            </a:pPr>
            <a:r>
              <a:rPr lang="it-IT" b="1" dirty="0"/>
              <a:t>Adattamento:</a:t>
            </a:r>
            <a:r>
              <a:rPr lang="it-IT" dirty="0"/>
              <a:t> Ispessimento dello strato corneo</a:t>
            </a:r>
          </a:p>
          <a:p>
            <a:pPr>
              <a:buFont typeface="+mj-lt"/>
              <a:buAutoNum type="arabicPeriod"/>
            </a:pPr>
            <a:r>
              <a:rPr lang="it-IT" b="1" dirty="0"/>
              <a:t>Risultato:</a:t>
            </a:r>
            <a:r>
              <a:rPr lang="it-IT" dirty="0"/>
              <a:t> Adattamento. Protezione efficace</a:t>
            </a:r>
          </a:p>
          <a:p>
            <a:pPr>
              <a:buNone/>
            </a:pPr>
            <a:endParaRPr lang="it-IT" b="1" dirty="0"/>
          </a:p>
          <a:p>
            <a:pPr>
              <a:buNone/>
            </a:pPr>
            <a:r>
              <a:rPr lang="it-IT" b="1" dirty="0"/>
              <a:t>Messaggio chiave:</a:t>
            </a:r>
            <a:r>
              <a:rPr lang="it-IT" dirty="0"/>
              <a:t> Il tuo corpo "capisce" la pressione ripetuta e ispessisce la pelle. È un adattamento intelligente, non un errore!</a:t>
            </a:r>
          </a:p>
        </p:txBody>
      </p:sp>
      <p:sp>
        <p:nvSpPr>
          <p:cNvPr id="5" name="TextBox 4">
            <a:extLst>
              <a:ext uri="{FF2B5EF4-FFF2-40B4-BE49-F238E27FC236}">
                <a16:creationId xmlns:a16="http://schemas.microsoft.com/office/drawing/2014/main" id="{BF474AC9-A188-1D40-BDA7-706383E8D2BD}"/>
              </a:ext>
            </a:extLst>
          </p:cNvPr>
          <p:cNvSpPr txBox="1"/>
          <p:nvPr/>
        </p:nvSpPr>
        <p:spPr>
          <a:xfrm>
            <a:off x="321814" y="192635"/>
            <a:ext cx="8884329" cy="461665"/>
          </a:xfrm>
          <a:prstGeom prst="rect">
            <a:avLst/>
          </a:prstGeom>
          <a:noFill/>
        </p:spPr>
        <p:txBody>
          <a:bodyPr wrap="square">
            <a:spAutoFit/>
          </a:bodyPr>
          <a:lstStyle/>
          <a:p>
            <a:pPr>
              <a:buNone/>
            </a:pPr>
            <a:r>
              <a:rPr lang="it-IT" sz="2400" b="1" dirty="0">
                <a:solidFill>
                  <a:srgbClr val="0070C0"/>
                </a:solidFill>
              </a:rPr>
              <a:t>Per riguadagnare l’omeostasi le nostre cellule compiono adattamenti</a:t>
            </a:r>
          </a:p>
        </p:txBody>
      </p:sp>
      <p:pic>
        <p:nvPicPr>
          <p:cNvPr id="7" name="Picture 6">
            <a:extLst>
              <a:ext uri="{FF2B5EF4-FFF2-40B4-BE49-F238E27FC236}">
                <a16:creationId xmlns:a16="http://schemas.microsoft.com/office/drawing/2014/main" id="{DACD5A64-D5F3-9BC1-5C29-29C6B436D189}"/>
              </a:ext>
            </a:extLst>
          </p:cNvPr>
          <p:cNvPicPr>
            <a:picLocks noChangeAspect="1"/>
          </p:cNvPicPr>
          <p:nvPr/>
        </p:nvPicPr>
        <p:blipFill>
          <a:blip r:embed="rId2"/>
          <a:stretch>
            <a:fillRect/>
          </a:stretch>
        </p:blipFill>
        <p:spPr>
          <a:xfrm>
            <a:off x="321815" y="927191"/>
            <a:ext cx="4817421" cy="2216466"/>
          </a:xfrm>
          <a:prstGeom prst="rect">
            <a:avLst/>
          </a:prstGeom>
        </p:spPr>
      </p:pic>
      <p:pic>
        <p:nvPicPr>
          <p:cNvPr id="9" name="Picture 8">
            <a:extLst>
              <a:ext uri="{FF2B5EF4-FFF2-40B4-BE49-F238E27FC236}">
                <a16:creationId xmlns:a16="http://schemas.microsoft.com/office/drawing/2014/main" id="{37E8B431-BF38-2AF2-CFC6-2E2861BFF63E}"/>
              </a:ext>
            </a:extLst>
          </p:cNvPr>
          <p:cNvPicPr>
            <a:picLocks noChangeAspect="1"/>
          </p:cNvPicPr>
          <p:nvPr/>
        </p:nvPicPr>
        <p:blipFill>
          <a:blip r:embed="rId3"/>
          <a:stretch>
            <a:fillRect/>
          </a:stretch>
        </p:blipFill>
        <p:spPr>
          <a:xfrm>
            <a:off x="684822" y="4620699"/>
            <a:ext cx="2227054" cy="2044666"/>
          </a:xfrm>
          <a:prstGeom prst="rect">
            <a:avLst/>
          </a:prstGeom>
        </p:spPr>
      </p:pic>
      <p:sp>
        <p:nvSpPr>
          <p:cNvPr id="11" name="TextBox 10">
            <a:extLst>
              <a:ext uri="{FF2B5EF4-FFF2-40B4-BE49-F238E27FC236}">
                <a16:creationId xmlns:a16="http://schemas.microsoft.com/office/drawing/2014/main" id="{31737D91-B77A-2B78-D92D-16A950B78F65}"/>
              </a:ext>
            </a:extLst>
          </p:cNvPr>
          <p:cNvSpPr txBox="1"/>
          <p:nvPr/>
        </p:nvSpPr>
        <p:spPr>
          <a:xfrm>
            <a:off x="321814" y="3429000"/>
            <a:ext cx="10970582" cy="923330"/>
          </a:xfrm>
          <a:prstGeom prst="rect">
            <a:avLst/>
          </a:prstGeom>
          <a:noFill/>
        </p:spPr>
        <p:txBody>
          <a:bodyPr wrap="square">
            <a:spAutoFit/>
          </a:bodyPr>
          <a:lstStyle/>
          <a:p>
            <a:pPr>
              <a:buNone/>
            </a:pPr>
            <a:r>
              <a:rPr lang="it-IT" b="1" dirty="0"/>
              <a:t>"Quando l'adattamento non basta"</a:t>
            </a:r>
          </a:p>
          <a:p>
            <a:pPr>
              <a:buFont typeface="Arial" panose="020B0604020202020204" pitchFamily="34" charset="0"/>
              <a:buChar char="•"/>
            </a:pPr>
            <a:r>
              <a:rPr lang="it-IT" dirty="0"/>
              <a:t> Strofinamento intenso → Vescica (danno reversibile)</a:t>
            </a:r>
          </a:p>
          <a:p>
            <a:pPr>
              <a:buFont typeface="Arial" panose="020B0604020202020204" pitchFamily="34" charset="0"/>
              <a:buChar char="•"/>
            </a:pPr>
            <a:r>
              <a:rPr lang="it-IT" dirty="0"/>
              <a:t>Strofinamento estremo → Ferita aperta, piaga (danno non sempre completamente reversibile)</a:t>
            </a:r>
          </a:p>
        </p:txBody>
      </p:sp>
      <p:pic>
        <p:nvPicPr>
          <p:cNvPr id="13" name="Picture 12">
            <a:extLst>
              <a:ext uri="{FF2B5EF4-FFF2-40B4-BE49-F238E27FC236}">
                <a16:creationId xmlns:a16="http://schemas.microsoft.com/office/drawing/2014/main" id="{A2A60DE3-C36B-0528-C3A5-D39B2E356830}"/>
              </a:ext>
            </a:extLst>
          </p:cNvPr>
          <p:cNvPicPr>
            <a:picLocks noChangeAspect="1"/>
          </p:cNvPicPr>
          <p:nvPr/>
        </p:nvPicPr>
        <p:blipFill>
          <a:blip r:embed="rId4"/>
          <a:stretch>
            <a:fillRect/>
          </a:stretch>
        </p:blipFill>
        <p:spPr>
          <a:xfrm>
            <a:off x="3440819" y="4506664"/>
            <a:ext cx="4096322" cy="2143424"/>
          </a:xfrm>
          <a:prstGeom prst="rect">
            <a:avLst/>
          </a:prstGeom>
        </p:spPr>
      </p:pic>
    </p:spTree>
    <p:extLst>
      <p:ext uri="{BB962C8B-B14F-4D97-AF65-F5344CB8AC3E}">
        <p14:creationId xmlns:p14="http://schemas.microsoft.com/office/powerpoint/2010/main" val="3182955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2173</TotalTime>
  <Words>4241</Words>
  <Application>Microsoft Office PowerPoint</Application>
  <PresentationFormat>Widescreen</PresentationFormat>
  <Paragraphs>610</Paragraphs>
  <Slides>88</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100" baseType="lpstr">
      <vt:lpstr>ＭＳ Ｐゴシック</vt:lpstr>
      <vt:lpstr>Arial</vt:lpstr>
      <vt:lpstr>BlinkMacSystemFont</vt:lpstr>
      <vt:lpstr>Calibri</vt:lpstr>
      <vt:lpstr>Calibri Light</vt:lpstr>
      <vt:lpstr>Comic Sans MS</vt:lpstr>
      <vt:lpstr>Frutiger Neue</vt:lpstr>
      <vt:lpstr>Times</vt:lpstr>
      <vt:lpstr>Times New Roman</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Risposte adattative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Riparazione del danno tissutale</vt:lpstr>
      <vt:lpstr>Rigenerazione </vt:lpstr>
      <vt:lpstr>Ruolo della risposta infiammatoria nel processo multifasico di guarigione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100</cp:revision>
  <dcterms:created xsi:type="dcterms:W3CDTF">2021-01-24T09:29:02Z</dcterms:created>
  <dcterms:modified xsi:type="dcterms:W3CDTF">2026-03-15T18:51:45Z</dcterms:modified>
</cp:coreProperties>
</file>