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48" r:id="rId2"/>
    <p:sldId id="1191" r:id="rId3"/>
    <p:sldId id="899" r:id="rId4"/>
    <p:sldId id="900" r:id="rId5"/>
    <p:sldId id="523" r:id="rId6"/>
    <p:sldId id="460" r:id="rId7"/>
    <p:sldId id="510" r:id="rId8"/>
    <p:sldId id="547" r:id="rId9"/>
    <p:sldId id="901" r:id="rId10"/>
    <p:sldId id="528" r:id="rId11"/>
    <p:sldId id="1018" r:id="rId12"/>
    <p:sldId id="1019" r:id="rId13"/>
    <p:sldId id="1020" r:id="rId14"/>
    <p:sldId id="1021" r:id="rId15"/>
    <p:sldId id="1022" r:id="rId16"/>
    <p:sldId id="1023" r:id="rId17"/>
    <p:sldId id="1132" r:id="rId18"/>
    <p:sldId id="1025" r:id="rId19"/>
    <p:sldId id="1133" r:id="rId20"/>
    <p:sldId id="1027" r:id="rId21"/>
    <p:sldId id="1029" r:id="rId22"/>
    <p:sldId id="525" r:id="rId23"/>
    <p:sldId id="53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Tommasini" initials="AT" lastIdx="2" clrIdx="0">
    <p:extLst>
      <p:ext uri="{19B8F6BF-5375-455C-9EA6-DF929625EA0E}">
        <p15:presenceInfo xmlns:p15="http://schemas.microsoft.com/office/powerpoint/2012/main" userId="4ed976f799c97d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05" autoAdjust="0"/>
    <p:restoredTop sz="94980" autoAdjust="0"/>
  </p:normalViewPr>
  <p:slideViewPr>
    <p:cSldViewPr snapToGrid="0">
      <p:cViewPr varScale="1">
        <p:scale>
          <a:sx n="113" d="100"/>
          <a:sy n="113" d="100"/>
        </p:scale>
        <p:origin x="10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FFEC56FB-C4B4-4ECA-BBA1-40D40875A65C}"/>
    <pc:docChg chg="custSel delSld modSld">
      <pc:chgData name="TOMMASINI ALBERTO" userId="8c013d22-ceb2-4014-ae73-ac062752c54f" providerId="ADAL" clId="{FFEC56FB-C4B4-4ECA-BBA1-40D40875A65C}" dt="2026-03-15T21:43:50.574" v="4" actId="47"/>
      <pc:docMkLst>
        <pc:docMk/>
      </pc:docMkLst>
      <pc:sldChg chg="delSp modSp mod">
        <pc:chgData name="TOMMASINI ALBERTO" userId="8c013d22-ceb2-4014-ae73-ac062752c54f" providerId="ADAL" clId="{FFEC56FB-C4B4-4ECA-BBA1-40D40875A65C}" dt="2026-03-15T21:42:52.167" v="2" actId="6549"/>
        <pc:sldMkLst>
          <pc:docMk/>
          <pc:sldMk cId="432074977" sldId="510"/>
        </pc:sldMkLst>
        <pc:spChg chg="del">
          <ac:chgData name="TOMMASINI ALBERTO" userId="8c013d22-ceb2-4014-ae73-ac062752c54f" providerId="ADAL" clId="{FFEC56FB-C4B4-4ECA-BBA1-40D40875A65C}" dt="2026-03-15T21:42:42.081" v="0" actId="478"/>
          <ac:spMkLst>
            <pc:docMk/>
            <pc:sldMk cId="432074977" sldId="510"/>
            <ac:spMk id="4" creationId="{0ED0211E-F70E-30A9-81E5-06151161D2DD}"/>
          </ac:spMkLst>
        </pc:spChg>
        <pc:spChg chg="mod">
          <ac:chgData name="TOMMASINI ALBERTO" userId="8c013d22-ceb2-4014-ae73-ac062752c54f" providerId="ADAL" clId="{FFEC56FB-C4B4-4ECA-BBA1-40D40875A65C}" dt="2026-03-15T21:42:52.167" v="2" actId="6549"/>
          <ac:spMkLst>
            <pc:docMk/>
            <pc:sldMk cId="432074977" sldId="510"/>
            <ac:spMk id="5" creationId="{C4EDB2A1-64E7-A93A-7C92-FD889E0D7A6A}"/>
          </ac:spMkLst>
        </pc:spChg>
      </pc:sldChg>
      <pc:sldChg chg="del">
        <pc:chgData name="TOMMASINI ALBERTO" userId="8c013d22-ceb2-4014-ae73-ac062752c54f" providerId="ADAL" clId="{FFEC56FB-C4B4-4ECA-BBA1-40D40875A65C}" dt="2026-03-15T21:43:50.574" v="4" actId="47"/>
        <pc:sldMkLst>
          <pc:docMk/>
          <pc:sldMk cId="3466866639" sldId="514"/>
        </pc:sldMkLst>
      </pc:sldChg>
      <pc:sldChg chg="del">
        <pc:chgData name="TOMMASINI ALBERTO" userId="8c013d22-ceb2-4014-ae73-ac062752c54f" providerId="ADAL" clId="{FFEC56FB-C4B4-4ECA-BBA1-40D40875A65C}" dt="2026-03-15T21:43:38.193" v="3" actId="47"/>
        <pc:sldMkLst>
          <pc:docMk/>
          <pc:sldMk cId="0" sldId="11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B457C-BFDD-48CD-8ECD-CBDDBC2D4E1E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D3972-1BAF-4870-8D69-05E9CA4EEE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75895-1BD5-4167-8F8C-8183AEF826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262C-ED3E-4EB6-B9A1-51681746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D5C9D-94F2-49DD-8409-FB4B44BFE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CC023-129F-4845-9131-E47BE8DF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A9CE-7F25-44FD-A150-3886F1F3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15EA3-A78B-48C5-9AE5-07E89C15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1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E883-27EA-4FF9-94D5-07DC3A9B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DB27E-8C75-4427-B14A-0C38206CC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C496-B303-4C35-B5A0-AE71F3C9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E00C-9266-4F41-8D5F-95511E4B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7CA02-3611-420B-B740-1C49477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C1974-1395-4428-AFFB-655813308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AE611-3F67-43F3-A0FE-26A8BC00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8EED-6A96-496D-BFA6-2798597D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B7A5-10B5-4636-AADD-42DFC9F6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F7D10-AFC2-45B0-A47F-5377F977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83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7CE-A28A-4E76-9F3C-7B3AADCF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453A-0BEE-4AE8-978E-24F4A504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A8DD-C761-49D4-B1D3-985E1379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EEB0-5914-42FE-BEDE-D23D15CB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610E-8056-4812-9150-CE5B57B1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3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0304-FE3D-4242-B10C-8C9B98D3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F44C9-B021-4053-AA20-444AA16E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0809-C831-4F47-AB61-E860EA06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729C5-844C-46D0-9015-C745A02B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1FB0-2077-49A9-A79D-9082FCEE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8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27F3-E3A2-488E-B15A-297605AD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127A-93C7-4936-8CFD-85AEC241B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6582F-03D9-452C-8FFC-57DE3427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BB572-B33A-4ED1-902A-D7C67A37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D17F3-64B8-424A-BA89-8713CD62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4BBA0-B489-40A7-885A-DD20B8F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3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26D2-84FA-4039-83A0-7598E705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CB3B6-A693-47E1-AE44-11FB21B5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C975F-C2D5-4CD3-B17F-25F0123AD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D1673-D909-4CE2-9882-FE0012E1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00C96-F6D0-4EBB-A67F-AAE46E818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ADCCB-25DE-4826-8E6A-FEFFC82A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9DDEB-8500-49C2-9328-1A918CD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88531-5FA5-455D-A8E0-A078BEAB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26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2A57-44B7-47F8-8E5F-5F145D9D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3E17E-96DC-4F76-8DA7-5A69EF62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C667A-0EF9-456A-A353-549360FC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D2AE2-9DD0-4FB7-BB72-A21D3A8A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0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3EFBD-E07E-4750-BEC1-63B88B5A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6E8B7-9C36-45F4-829B-16D4E241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8FE94-AE16-4407-83C1-BB2CBCC0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E90A-EAEB-4BF3-A283-9EBAE2E6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DE45-B9EF-4E5F-8DD7-06A1A976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9F6AF-BF9B-4740-8200-4232E067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996B4-8126-4DB8-BA4B-B6F6F203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8AA5-5492-4051-AACC-903A5557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FD5A9-05E3-4FEF-AF6C-F221365E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89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1A64-A256-4A0D-BAD5-8F19E8DB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108C0-8887-4158-ABE6-458FF2CB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29FE7-FFF0-4446-B6ED-AACE87203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77890-BC79-4DFD-907A-F055FF2C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84AA8-A2DD-439D-AB01-1745BE0D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2BE5-4667-4A65-9766-DDCF6064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4D6E4-55BA-4759-8E16-84513966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2052D-1DEA-41CE-8F20-4F78A844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D6B5-728B-402A-8C13-A20A5625D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3E83-5B70-478A-811F-D68EF46544F0}" type="datetimeFigureOut">
              <a:rPr lang="it-IT" smtClean="0"/>
              <a:t>15/03/2026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3A8FD-C903-4A89-8E3B-F97652A5E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77CF-C2CB-47D4-AA2B-2815B088D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7FEEC9-1C93-4E2E-A7CE-69BFB8E84306}"/>
              </a:ext>
            </a:extLst>
          </p:cNvPr>
          <p:cNvSpPr txBox="1">
            <a:spLocks/>
          </p:cNvSpPr>
          <p:nvPr/>
        </p:nvSpPr>
        <p:spPr bwMode="auto">
          <a:xfrm>
            <a:off x="185816" y="140504"/>
            <a:ext cx="4722941" cy="4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SUDORE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9DA56C-5E77-4C9B-A694-5B83F8750A0D}"/>
              </a:ext>
            </a:extLst>
          </p:cNvPr>
          <p:cNvSpPr txBox="1">
            <a:spLocks/>
          </p:cNvSpPr>
          <p:nvPr/>
        </p:nvSpPr>
        <p:spPr bwMode="auto">
          <a:xfrm>
            <a:off x="304071" y="167384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it-IT" altLang="it-IT" dirty="0"/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Elevate concentrazioni di cloro e sodio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/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Alcalosi metabolica </a:t>
            </a:r>
            <a:r>
              <a:rPr lang="it-IT" altLang="it-IT" dirty="0" err="1"/>
              <a:t>ipocloremica</a:t>
            </a:r>
            <a:r>
              <a:rPr lang="it-IT" altLang="it-IT" dirty="0"/>
              <a:t> cronica (inappetenza, vomito, torpore/agitazione, arresto della crescita) 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/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Sindrome da perdita di sali (estate)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A84E6-DC8E-4D6B-A429-91C8685D7E60}"/>
              </a:ext>
            </a:extLst>
          </p:cNvPr>
          <p:cNvSpPr txBox="1"/>
          <p:nvPr/>
        </p:nvSpPr>
        <p:spPr>
          <a:xfrm>
            <a:off x="5839692" y="348286"/>
            <a:ext cx="6096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"Guai a quel bambino che quando baciato sulla fronte sa di salato. Egli è stregato e presto dovrà morire".</a:t>
            </a:r>
            <a:r>
              <a:rPr lang="it-IT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(Da un adagio del folklore nord europeo).</a:t>
            </a:r>
            <a:br>
              <a:rPr lang="it-IT" dirty="0"/>
            </a:br>
            <a:endParaRPr lang="it-IT" dirty="0"/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B1A15AFD-A59C-492C-929A-2BCB6382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23598"/>
          <a:stretch>
            <a:fillRect/>
          </a:stretch>
        </p:blipFill>
        <p:spPr bwMode="auto">
          <a:xfrm>
            <a:off x="8754122" y="2795794"/>
            <a:ext cx="16764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22">
            <a:extLst>
              <a:ext uri="{FF2B5EF4-FFF2-40B4-BE49-F238E27FC236}">
                <a16:creationId xmlns:a16="http://schemas.microsoft.com/office/drawing/2014/main" id="{148ECF06-D8EC-4495-A6D1-736077EEDC0A}"/>
              </a:ext>
            </a:extLst>
          </p:cNvPr>
          <p:cNvSpPr/>
          <p:nvPr/>
        </p:nvSpPr>
        <p:spPr>
          <a:xfrm>
            <a:off x="8754122" y="5091559"/>
            <a:ext cx="2097088" cy="8255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it-IT" altLang="it-IT" sz="2600" b="1" dirty="0"/>
              <a:t>Shock </a:t>
            </a:r>
            <a:r>
              <a:rPr lang="it-IT" altLang="it-IT" sz="2600" b="1" dirty="0" err="1"/>
              <a:t>ipocloremico</a:t>
            </a:r>
            <a:endParaRPr lang="en-GB" alt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26934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C55C3A-E170-AD7B-DB16-FF17F10E8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80" y="622699"/>
            <a:ext cx="8702440" cy="57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2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">
            <a:extLst>
              <a:ext uri="{FF2B5EF4-FFF2-40B4-BE49-F238E27FC236}">
                <a16:creationId xmlns:a16="http://schemas.microsoft.com/office/drawing/2014/main" id="{C50BA5CA-6547-4AEE-8CC5-993ED6B6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661025"/>
            <a:ext cx="3671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333399"/>
                </a:solidFill>
                <a:latin typeface="Verdana" panose="020B0604030504040204" pitchFamily="34" charset="0"/>
              </a:rPr>
              <a:t>Struttura della proteina CFTR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1D5BF-2FD7-43C2-8CD0-0D1AAA7B34DA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000" b="1">
                <a:solidFill>
                  <a:srgbClr val="CC3300"/>
                </a:solidFill>
              </a:rPr>
              <a:t> </a:t>
            </a:r>
            <a:r>
              <a:rPr lang="it-IT" altLang="it-IT" sz="2000" b="1">
                <a:solidFill>
                  <a:schemeClr val="accent2"/>
                </a:solidFill>
              </a:rPr>
              <a:t>LA FIBROSI CISTICA (1)</a:t>
            </a:r>
          </a:p>
        </p:txBody>
      </p:sp>
      <p:pic>
        <p:nvPicPr>
          <p:cNvPr id="4" name="Picture 5" descr="FC3">
            <a:extLst>
              <a:ext uri="{FF2B5EF4-FFF2-40B4-BE49-F238E27FC236}">
                <a16:creationId xmlns:a16="http://schemas.microsoft.com/office/drawing/2014/main" id="{1DFAD03A-2FFB-46A0-829A-E3695617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8001"/>
          </a:xfrm>
          <a:prstGeom prst="rect">
            <a:avLst/>
          </a:prstGeom>
        </p:spPr>
      </p:pic>
      <p:sp>
        <p:nvSpPr>
          <p:cNvPr id="5" name="Oval 11">
            <a:extLst>
              <a:ext uri="{FF2B5EF4-FFF2-40B4-BE49-F238E27FC236}">
                <a16:creationId xmlns:a16="http://schemas.microsoft.com/office/drawing/2014/main" id="{10522C32-FD58-45A5-A9E4-4A453CE0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1876425"/>
            <a:ext cx="1871663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CBB43976-5E84-4CD1-ABAF-06A88442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2578100"/>
            <a:ext cx="2519362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4A3B55F0-3E18-4FC0-B783-2C87D889F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2486025"/>
            <a:ext cx="2555875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BBF5CB64-C479-4384-A307-DAB0C43AE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1800225"/>
            <a:ext cx="1755775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30D58F-BEC7-4BC4-A31D-EDAA71930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1700213"/>
            <a:ext cx="576262" cy="2889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71BC87A2-C563-4C89-89D9-BBD1A78D1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1916113"/>
            <a:ext cx="1079500" cy="72231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E8E0BCE6-51F9-44A1-9AD2-1538AF1745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4163" y="1773238"/>
            <a:ext cx="1008062" cy="9366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38645A32-55FD-4114-9C4C-C071A80246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4163" y="1700213"/>
            <a:ext cx="647700" cy="2889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A4541440-146C-40FD-8C70-B7B0F045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25" y="87313"/>
            <a:ext cx="1944688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dirty="0">
                <a:solidFill>
                  <a:srgbClr val="333399"/>
                </a:solidFill>
                <a:ea typeface="ＭＳ Ｐゴシック" pitchFamily="1" charset="-128"/>
                <a:cs typeface="ＭＳ Ｐゴシック" pitchFamily="1" charset="-128"/>
              </a:rPr>
              <a:t> Polmoni colpiti </a:t>
            </a:r>
            <a:r>
              <a:rPr lang="it-IT" dirty="0" err="1">
                <a:solidFill>
                  <a:srgbClr val="333399"/>
                </a:solidFill>
                <a:ea typeface="ＭＳ Ｐゴシック" pitchFamily="1" charset="-128"/>
                <a:cs typeface="ＭＳ Ｐゴシック" pitchFamily="1" charset="-128"/>
              </a:rPr>
              <a:t>invariabilmente,quadro</a:t>
            </a:r>
            <a:r>
              <a:rPr lang="it-IT" dirty="0">
                <a:solidFill>
                  <a:srgbClr val="333399"/>
                </a:solidFill>
                <a:ea typeface="ＭＳ Ｐゴシック" pitchFamily="1" charset="-128"/>
                <a:cs typeface="ＭＳ Ｐゴシック" pitchFamily="1" charset="-128"/>
              </a:rPr>
              <a:t> ostruttivo e infezioni croniche batteriche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785FC099-483E-48DF-8C5B-3F91CAEE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3243263"/>
            <a:ext cx="2520950" cy="517525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" name="Oval 23">
            <a:extLst>
              <a:ext uri="{FF2B5EF4-FFF2-40B4-BE49-F238E27FC236}">
                <a16:creationId xmlns:a16="http://schemas.microsoft.com/office/drawing/2014/main" id="{92256E20-F889-4C67-9142-A8CB2B1E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3929063"/>
            <a:ext cx="2520950" cy="519112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2C0A60AB-07FA-4CD4-88B2-80890D0561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3213100"/>
            <a:ext cx="863600" cy="2159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6558BDCB-F255-4C41-A912-2680134A1F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3284538"/>
            <a:ext cx="1150937" cy="7921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1162750A-7C9D-4E2C-A17F-4A945CB6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561" y="3880643"/>
            <a:ext cx="2016125" cy="915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Insufficienza pancreatica esocrina (85%)</a:t>
            </a:r>
          </a:p>
        </p:txBody>
      </p:sp>
      <p:sp>
        <p:nvSpPr>
          <p:cNvPr id="19" name="Oval 31">
            <a:extLst>
              <a:ext uri="{FF2B5EF4-FFF2-40B4-BE49-F238E27FC236}">
                <a16:creationId xmlns:a16="http://schemas.microsoft.com/office/drawing/2014/main" id="{C31602E2-D459-4811-AD9C-4FFDA58D2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4375"/>
            <a:ext cx="2700338" cy="519113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20" name="Line 32">
            <a:extLst>
              <a:ext uri="{FF2B5EF4-FFF2-40B4-BE49-F238E27FC236}">
                <a16:creationId xmlns:a16="http://schemas.microsoft.com/office/drawing/2014/main" id="{84E4DBD3-C435-4C98-A1D8-AB9EE8247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4437063"/>
            <a:ext cx="863600" cy="3603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3EA4CA0F-5C3F-402A-BC22-A6797879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74" y="5264082"/>
            <a:ext cx="1943100" cy="915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99FF33"/>
                </a:solidFill>
                <a:ea typeface="ＭＳ Ｐゴシック" pitchFamily="1" charset="-128"/>
                <a:cs typeface="ＭＳ Ｐゴシック" pitchFamily="1" charset="-128"/>
              </a:rPr>
              <a:t>Tipico quadro di esordio neonatale</a:t>
            </a:r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F0682E81-73F4-4BCF-B788-8631F795F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745163"/>
            <a:ext cx="2987675" cy="519112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23" name="Oval 36">
            <a:extLst>
              <a:ext uri="{FF2B5EF4-FFF2-40B4-BE49-F238E27FC236}">
                <a16:creationId xmlns:a16="http://schemas.microsoft.com/office/drawing/2014/main" id="{DE19D481-FE76-4691-A593-DE22C908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017963"/>
            <a:ext cx="2808287" cy="519112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24" name="Line 37">
            <a:extLst>
              <a:ext uri="{FF2B5EF4-FFF2-40B4-BE49-F238E27FC236}">
                <a16:creationId xmlns:a16="http://schemas.microsoft.com/office/drawing/2014/main" id="{092367FD-FFE9-46B5-9447-BDB530D9E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675" y="4076700"/>
            <a:ext cx="576263" cy="143986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25" name="Line 38">
            <a:extLst>
              <a:ext uri="{FF2B5EF4-FFF2-40B4-BE49-F238E27FC236}">
                <a16:creationId xmlns:a16="http://schemas.microsoft.com/office/drawing/2014/main" id="{EF5DF905-C4C6-4588-9607-E1A63D5798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8625" y="4076700"/>
            <a:ext cx="863600" cy="12969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3CE22E73-2B5A-410E-8966-E57B277A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7" y="1800656"/>
            <a:ext cx="2519363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Sindrome da perdita di sali.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Le modificazioni del secreto delle ghiandole sudoripare  sono la base del test del sudore</a:t>
            </a:r>
          </a:p>
        </p:txBody>
      </p:sp>
    </p:spTree>
    <p:extLst>
      <p:ext uri="{BB962C8B-B14F-4D97-AF65-F5344CB8AC3E}">
        <p14:creationId xmlns:p14="http://schemas.microsoft.com/office/powerpoint/2010/main" val="40144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3">
            <a:extLst>
              <a:ext uri="{FF2B5EF4-FFF2-40B4-BE49-F238E27FC236}">
                <a16:creationId xmlns:a16="http://schemas.microsoft.com/office/drawing/2014/main" id="{86162596-ACDE-4271-A458-62C03936C93A}"/>
              </a:ext>
            </a:extLst>
          </p:cNvPr>
          <p:cNvSpPr/>
          <p:nvPr/>
        </p:nvSpPr>
        <p:spPr>
          <a:xfrm>
            <a:off x="2785983" y="5089016"/>
            <a:ext cx="1993900" cy="82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it-IT" altLang="it-IT" sz="2600" b="1" dirty="0"/>
              <a:t>Occlusione intestinale nel neonato</a:t>
            </a:r>
            <a:endParaRPr lang="en-GB" altLang="it-IT" sz="2600" b="1" dirty="0"/>
          </a:p>
        </p:txBody>
      </p:sp>
      <p:sp>
        <p:nvSpPr>
          <p:cNvPr id="4" name="Rettangolo 28">
            <a:extLst>
              <a:ext uri="{FF2B5EF4-FFF2-40B4-BE49-F238E27FC236}">
                <a16:creationId xmlns:a16="http://schemas.microsoft.com/office/drawing/2014/main" id="{60A89BCA-CE01-4F6D-B255-5CEF5DA1797E}"/>
              </a:ext>
            </a:extLst>
          </p:cNvPr>
          <p:cNvSpPr/>
          <p:nvPr/>
        </p:nvSpPr>
        <p:spPr>
          <a:xfrm>
            <a:off x="8827742" y="5786567"/>
            <a:ext cx="3145458" cy="8255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600" b="1" dirty="0"/>
              <a:t>Prolasso rettale nei primi anni di vita</a:t>
            </a:r>
            <a:endParaRPr lang="en-GB" altLang="it-IT" sz="2600" b="1" dirty="0"/>
          </a:p>
        </p:txBody>
      </p:sp>
      <p:sp>
        <p:nvSpPr>
          <p:cNvPr id="5" name="Rettangolo 13">
            <a:extLst>
              <a:ext uri="{FF2B5EF4-FFF2-40B4-BE49-F238E27FC236}">
                <a16:creationId xmlns:a16="http://schemas.microsoft.com/office/drawing/2014/main" id="{60018B31-4D23-4670-BBAA-919E9CA57B96}"/>
              </a:ext>
            </a:extLst>
          </p:cNvPr>
          <p:cNvSpPr/>
          <p:nvPr/>
        </p:nvSpPr>
        <p:spPr>
          <a:xfrm>
            <a:off x="4511329" y="5710366"/>
            <a:ext cx="4316413" cy="8255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600" b="1"/>
              <a:t>Lattante edematoso con ipoprotidemia</a:t>
            </a:r>
            <a:endParaRPr lang="en-GB" altLang="it-IT" sz="2600" b="1"/>
          </a:p>
        </p:txBody>
      </p:sp>
      <p:pic>
        <p:nvPicPr>
          <p:cNvPr id="9" name="Picture 12" descr="Cattura2">
            <a:extLst>
              <a:ext uri="{FF2B5EF4-FFF2-40B4-BE49-F238E27FC236}">
                <a16:creationId xmlns:a16="http://schemas.microsoft.com/office/drawing/2014/main" id="{046D0AFC-231A-4127-905A-4BA1F37D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r="14003"/>
          <a:stretch>
            <a:fillRect/>
          </a:stretch>
        </p:blipFill>
        <p:spPr bwMode="auto">
          <a:xfrm>
            <a:off x="6769931" y="3868993"/>
            <a:ext cx="1608137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BC46F6-582D-2E59-C5A8-CEFD7F27AAF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b="1" dirty="0">
                <a:solidFill>
                  <a:srgbClr val="0070C0"/>
                </a:solidFill>
                <a:latin typeface="+mn-lt"/>
              </a:rPr>
              <a:t>PANCREAS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6BF213F-B3B6-9C1C-8334-8CB52B55BA21}"/>
              </a:ext>
            </a:extLst>
          </p:cNvPr>
          <p:cNvSpPr txBox="1">
            <a:spLocks/>
          </p:cNvSpPr>
          <p:nvPr/>
        </p:nvSpPr>
        <p:spPr>
          <a:xfrm>
            <a:off x="492538" y="1025940"/>
            <a:ext cx="10934023" cy="2246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dirty="0"/>
              <a:t>Insufficienza pancreatica </a:t>
            </a:r>
            <a:r>
              <a:rPr lang="it-IT" altLang="it-IT" dirty="0">
                <a:sym typeface="Symbol" panose="05050102010706020507" pitchFamily="18" charset="2"/>
              </a:rPr>
              <a:t>  steatorrea: 90%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Ileo da meconio, ostruzione intestinale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Malnutrizione (arresto della crescita, </a:t>
            </a:r>
            <a:r>
              <a:rPr lang="it-IT" altLang="it-IT" dirty="0" err="1">
                <a:sym typeface="Symbol" panose="05050102010706020507" pitchFamily="18" charset="2"/>
              </a:rPr>
              <a:t>ipoprotidemia</a:t>
            </a:r>
            <a:r>
              <a:rPr lang="it-IT" altLang="it-IT" dirty="0">
                <a:sym typeface="Symbol" panose="05050102010706020507" pitchFamily="18" charset="2"/>
              </a:rPr>
              <a:t>, carenza vitamine, </a:t>
            </a:r>
            <a:r>
              <a:rPr lang="it-IT" altLang="it-IT" dirty="0" err="1">
                <a:sym typeface="Symbol" panose="05050102010706020507" pitchFamily="18" charset="2"/>
              </a:rPr>
              <a:t>ipocolesterolemia,ecc</a:t>
            </a:r>
            <a:r>
              <a:rPr lang="it-IT" altLang="it-IT" dirty="0">
                <a:sym typeface="Symbol" panose="05050102010706020507" pitchFamily="18" charset="2"/>
              </a:rPr>
              <a:t>.)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Diabete: 20% entro i 20 anni; 50% dopo i 40 aa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Pancreatite</a:t>
            </a: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FD3887-F843-6353-3DC7-C5234F62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0" y="4015400"/>
            <a:ext cx="1914792" cy="2162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65CF3E-EF85-1B51-553A-E486AB73B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59066"/>
            <a:ext cx="1991003" cy="2191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F88434-5366-75B9-CE84-82896E997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758" y="3637379"/>
            <a:ext cx="2505425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13C52E-4E3D-49DE-8216-8C27E87578CF}"/>
              </a:ext>
            </a:extLst>
          </p:cNvPr>
          <p:cNvSpPr txBox="1"/>
          <p:nvPr/>
        </p:nvSpPr>
        <p:spPr>
          <a:xfrm>
            <a:off x="158514" y="1369412"/>
            <a:ext cx="150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Arresto di crescita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62C1D7-5EFA-B91C-1A29-A9B67E6D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88" y="502044"/>
            <a:ext cx="9200081" cy="6006215"/>
          </a:xfrm>
          <a:prstGeom prst="rect">
            <a:avLst/>
          </a:prstGeom>
        </p:spPr>
      </p:pic>
      <p:sp>
        <p:nvSpPr>
          <p:cNvPr id="18" name="Rettangolo arrotondato 32">
            <a:extLst>
              <a:ext uri="{FF2B5EF4-FFF2-40B4-BE49-F238E27FC236}">
                <a16:creationId xmlns:a16="http://schemas.microsoft.com/office/drawing/2014/main" id="{A1D5F007-C05F-431E-B47A-67CDE9AD59E3}"/>
              </a:ext>
            </a:extLst>
          </p:cNvPr>
          <p:cNvSpPr/>
          <p:nvPr/>
        </p:nvSpPr>
        <p:spPr>
          <a:xfrm>
            <a:off x="3251806" y="513165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rgbClr val="FFFFFF"/>
                </a:solidFill>
                <a:ea typeface="ＭＳ Ｐゴシック" pitchFamily="1" charset="-128"/>
                <a:cs typeface="ＭＳ Ｐゴシック" pitchFamily="1" charset="-128"/>
              </a:rPr>
              <a:t>FC</a:t>
            </a:r>
          </a:p>
        </p:txBody>
      </p:sp>
      <p:sp>
        <p:nvSpPr>
          <p:cNvPr id="19" name="Rettangolo arrotondato 33">
            <a:extLst>
              <a:ext uri="{FF2B5EF4-FFF2-40B4-BE49-F238E27FC236}">
                <a16:creationId xmlns:a16="http://schemas.microsoft.com/office/drawing/2014/main" id="{DC60C6BB-083B-4CBC-AEE7-7E6DF2C73108}"/>
              </a:ext>
            </a:extLst>
          </p:cNvPr>
          <p:cNvSpPr/>
          <p:nvPr/>
        </p:nvSpPr>
        <p:spPr>
          <a:xfrm>
            <a:off x="7519006" y="5131650"/>
            <a:ext cx="20574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rgbClr val="FFFFFF"/>
                </a:solidFill>
                <a:ea typeface="ＭＳ Ｐゴシック" pitchFamily="1" charset="-128"/>
                <a:cs typeface="ＭＳ Ｐゴシック" pitchFamily="1" charset="-128"/>
              </a:rPr>
              <a:t>Celiachia</a:t>
            </a:r>
          </a:p>
        </p:txBody>
      </p:sp>
    </p:spTree>
    <p:extLst>
      <p:ext uri="{BB962C8B-B14F-4D97-AF65-F5344CB8AC3E}">
        <p14:creationId xmlns:p14="http://schemas.microsoft.com/office/powerpoint/2010/main" val="33468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5BDBB-7B3B-F82B-9C23-2DB61BB28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8D06857-BB01-241A-D20E-E223D576222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FEGATO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BFA42E6-2EE4-88CB-667F-4CA07297A79C}"/>
              </a:ext>
            </a:extLst>
          </p:cNvPr>
          <p:cNvSpPr txBox="1">
            <a:spLocks/>
          </p:cNvSpPr>
          <p:nvPr/>
        </p:nvSpPr>
        <p:spPr>
          <a:xfrm>
            <a:off x="457200" y="630799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dirty="0"/>
          </a:p>
          <a:p>
            <a:r>
              <a:rPr lang="it-IT" altLang="it-IT" dirty="0"/>
              <a:t>Colestasi</a:t>
            </a:r>
          </a:p>
          <a:p>
            <a:r>
              <a:rPr lang="it-IT" altLang="it-IT" dirty="0"/>
              <a:t>Steatosi</a:t>
            </a:r>
          </a:p>
          <a:p>
            <a:r>
              <a:rPr lang="it-IT" altLang="it-IT" dirty="0"/>
              <a:t>Cirrosi biliare</a:t>
            </a:r>
          </a:p>
          <a:p>
            <a:r>
              <a:rPr lang="it-IT" altLang="it-IT" dirty="0"/>
              <a:t>Litiasi biliare</a:t>
            </a:r>
          </a:p>
          <a:p>
            <a:endParaRPr lang="it-IT" altLang="it-IT" dirty="0"/>
          </a:p>
        </p:txBody>
      </p:sp>
      <p:pic>
        <p:nvPicPr>
          <p:cNvPr id="4" name="Picture 4" descr="fegato">
            <a:extLst>
              <a:ext uri="{FF2B5EF4-FFF2-40B4-BE49-F238E27FC236}">
                <a16:creationId xmlns:a16="http://schemas.microsoft.com/office/drawing/2014/main" id="{A67A186E-736D-55DA-DB6F-C32F0D18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11" y="274638"/>
            <a:ext cx="24923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593920FC-7561-C1B3-8CCA-903B66FF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882" y="2224649"/>
            <a:ext cx="1358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800" dirty="0"/>
              <a:t>25%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F4940DB-1922-8A66-C5D9-4BD6183F94A6}"/>
              </a:ext>
            </a:extLst>
          </p:cNvPr>
          <p:cNvSpPr txBox="1">
            <a:spLocks/>
          </p:cNvSpPr>
          <p:nvPr/>
        </p:nvSpPr>
        <p:spPr>
          <a:xfrm>
            <a:off x="6456064" y="375675"/>
            <a:ext cx="489857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APPARATO GENITALE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5591538-7E9C-BB5F-CB22-A4B628A668FA}"/>
              </a:ext>
            </a:extLst>
          </p:cNvPr>
          <p:cNvSpPr txBox="1">
            <a:spLocks/>
          </p:cNvSpPr>
          <p:nvPr/>
        </p:nvSpPr>
        <p:spPr>
          <a:xfrm>
            <a:off x="6456064" y="1701238"/>
            <a:ext cx="5638800" cy="1349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/>
              <a:t>Azoospermia ostruttiva nei maschi</a:t>
            </a:r>
          </a:p>
          <a:p>
            <a:r>
              <a:rPr lang="it-IT" altLang="it-IT" dirty="0"/>
              <a:t>Ridotta fertilità nelle femmine</a:t>
            </a:r>
          </a:p>
          <a:p>
            <a:endParaRPr lang="it-IT" altLang="it-IT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B683FA1-C7DF-D7E3-D2FA-79C458328DCC}"/>
              </a:ext>
            </a:extLst>
          </p:cNvPr>
          <p:cNvSpPr txBox="1">
            <a:spLocks/>
          </p:cNvSpPr>
          <p:nvPr/>
        </p:nvSpPr>
        <p:spPr>
          <a:xfrm>
            <a:off x="247157" y="3801502"/>
            <a:ext cx="4579224" cy="490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APP. OSTEO-ARTICOLARE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BF4AFA6-AB1C-0337-12E5-B23058F21881}"/>
              </a:ext>
            </a:extLst>
          </p:cNvPr>
          <p:cNvSpPr txBox="1">
            <a:spLocks/>
          </p:cNvSpPr>
          <p:nvPr/>
        </p:nvSpPr>
        <p:spPr>
          <a:xfrm>
            <a:off x="457200" y="4482723"/>
            <a:ext cx="5799221" cy="155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 err="1"/>
              <a:t>Ippocratismo</a:t>
            </a:r>
            <a:r>
              <a:rPr lang="it-IT" altLang="it-IT" dirty="0"/>
              <a:t> digitale</a:t>
            </a:r>
          </a:p>
          <a:p>
            <a:r>
              <a:rPr lang="it-IT" altLang="it-IT" dirty="0" err="1"/>
              <a:t>Osteopenia</a:t>
            </a:r>
            <a:r>
              <a:rPr lang="it-IT" altLang="it-IT" dirty="0"/>
              <a:t>/osteoporosi</a:t>
            </a:r>
            <a:r>
              <a:rPr lang="it-IT" altLang="it-IT" dirty="0">
                <a:sym typeface="Symbol" panose="05050102010706020507" pitchFamily="18" charset="2"/>
              </a:rPr>
              <a:t> fratture</a:t>
            </a:r>
          </a:p>
          <a:p>
            <a:r>
              <a:rPr lang="it-IT" altLang="it-IT" dirty="0">
                <a:sym typeface="Symbol" panose="05050102010706020507" pitchFamily="18" charset="2"/>
              </a:rPr>
              <a:t>Artrite</a:t>
            </a:r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9580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7A42B1-6B9E-733F-AEBA-70BE3DF8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1492718"/>
            <a:ext cx="3754065" cy="5021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673B2C-A6FF-82CF-8E16-6266B59E5405}"/>
              </a:ext>
            </a:extLst>
          </p:cNvPr>
          <p:cNvSpPr txBox="1"/>
          <p:nvPr/>
        </p:nvSpPr>
        <p:spPr>
          <a:xfrm>
            <a:off x="330009" y="233756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APPARATO RESPIRATORIO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4B365-A11B-F1C3-B84C-03DBF4C0F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869" y="1163684"/>
            <a:ext cx="3962953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2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3498F223-A741-41E8-B872-E2B297B71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51" y="520700"/>
            <a:ext cx="4543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A1326-4D10-F9C1-3C4B-0FD80ADE80B9}"/>
              </a:ext>
            </a:extLst>
          </p:cNvPr>
          <p:cNvSpPr txBox="1"/>
          <p:nvPr/>
        </p:nvSpPr>
        <p:spPr>
          <a:xfrm>
            <a:off x="6668932" y="3719477"/>
            <a:ext cx="4833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IL CIRCOLO VIZIOSO DELLE BRONCHIETTASIE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D142E-40D7-DFBE-C746-67BC98A6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1" y="493467"/>
            <a:ext cx="5534955" cy="57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A8C87-7359-44BC-9814-FB18A562A4D3}"/>
              </a:ext>
            </a:extLst>
          </p:cNvPr>
          <p:cNvSpPr txBox="1">
            <a:spLocks/>
          </p:cNvSpPr>
          <p:nvPr/>
        </p:nvSpPr>
        <p:spPr>
          <a:xfrm>
            <a:off x="91964" y="133778"/>
            <a:ext cx="8722659" cy="680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Anton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Yelchin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: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cystic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fibrosis</a:t>
            </a:r>
            <a:endParaRPr lang="it-IT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968FF-A4D8-4512-8673-7059379B459C}"/>
              </a:ext>
            </a:extLst>
          </p:cNvPr>
          <p:cNvSpPr txBox="1"/>
          <p:nvPr/>
        </p:nvSpPr>
        <p:spPr>
          <a:xfrm>
            <a:off x="177065" y="4474065"/>
            <a:ext cx="558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Actor, born in 1989, here in dr. </a:t>
            </a:r>
            <a:r>
              <a:rPr lang="en-US" sz="2400" dirty="0" err="1"/>
              <a:t>Checov</a:t>
            </a:r>
            <a:r>
              <a:rPr lang="en-US" sz="2400" dirty="0"/>
              <a:t> (remake of Star Trek)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A0ACF-68C6-4728-96C7-366FAFAD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827" y="1201460"/>
            <a:ext cx="6123108" cy="4308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F9FBE-2688-448D-906A-5E26E93775C5}"/>
              </a:ext>
            </a:extLst>
          </p:cNvPr>
          <p:cNvSpPr txBox="1"/>
          <p:nvPr/>
        </p:nvSpPr>
        <p:spPr>
          <a:xfrm>
            <a:off x="6826883" y="4392635"/>
            <a:ext cx="3175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Roboto"/>
              </a:rPr>
              <a:t>Dodge JA, </a:t>
            </a:r>
            <a:r>
              <a:rPr lang="fr-FR" sz="1600" dirty="0" err="1">
                <a:solidFill>
                  <a:srgbClr val="002060"/>
                </a:solidFill>
                <a:latin typeface="Roboto"/>
              </a:rPr>
              <a:t>Eur</a:t>
            </a:r>
            <a:r>
              <a:rPr lang="fr-FR" sz="16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Roboto"/>
              </a:rPr>
              <a:t>Respir</a:t>
            </a:r>
            <a:r>
              <a:rPr lang="fr-FR" sz="1600" dirty="0">
                <a:solidFill>
                  <a:srgbClr val="002060"/>
                </a:solidFill>
                <a:latin typeface="Roboto"/>
              </a:rPr>
              <a:t> J 2007</a:t>
            </a:r>
            <a:endParaRPr lang="en-US" sz="1600" dirty="0">
              <a:solidFill>
                <a:srgbClr val="002060"/>
              </a:solidFill>
              <a:latin typeface="Roboto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E26FAE-C571-482F-B7D1-FB031B886523}"/>
              </a:ext>
            </a:extLst>
          </p:cNvPr>
          <p:cNvCxnSpPr/>
          <p:nvPr/>
        </p:nvCxnSpPr>
        <p:spPr>
          <a:xfrm flipH="1">
            <a:off x="8755397" y="1504021"/>
            <a:ext cx="810856" cy="6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BB29B9-6816-4B4C-9F41-6ACA9E4F08FF}"/>
              </a:ext>
            </a:extLst>
          </p:cNvPr>
          <p:cNvSpPr txBox="1"/>
          <p:nvPr/>
        </p:nvSpPr>
        <p:spPr>
          <a:xfrm>
            <a:off x="9071687" y="1014300"/>
            <a:ext cx="313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CF cohort born 1989-91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50491-24B3-4ADB-A154-7CEBCAACA235}"/>
              </a:ext>
            </a:extLst>
          </p:cNvPr>
          <p:cNvSpPr txBox="1"/>
          <p:nvPr/>
        </p:nvSpPr>
        <p:spPr>
          <a:xfrm>
            <a:off x="9805131" y="244332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1980-82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0BC84-64FE-4A7B-A6A5-5569CA921A03}"/>
              </a:ext>
            </a:extLst>
          </p:cNvPr>
          <p:cNvSpPr txBox="1"/>
          <p:nvPr/>
        </p:nvSpPr>
        <p:spPr>
          <a:xfrm>
            <a:off x="177065" y="5458515"/>
            <a:ext cx="1051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222222"/>
                </a:solidFill>
                <a:latin typeface="Roboto-Regular"/>
              </a:rPr>
              <a:t>“The first thing that surprised me was his chronic illness, which he was secretly dealing with throughout his career,” </a:t>
            </a:r>
            <a:r>
              <a:rPr lang="en-US" sz="1867" i="1" dirty="0">
                <a:solidFill>
                  <a:srgbClr val="222222"/>
                </a:solidFill>
                <a:latin typeface="Roboto-Regular"/>
              </a:rPr>
              <a:t>Garret Price</a:t>
            </a:r>
            <a:endParaRPr lang="en-US" sz="1867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1DE33-C880-6C27-2A6C-1D1F301F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85" y="1154747"/>
            <a:ext cx="4758306" cy="30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6E0D88C-5917-4F7B-9E9E-6E2181EB47B0}"/>
              </a:ext>
            </a:extLst>
          </p:cNvPr>
          <p:cNvSpPr txBox="1">
            <a:spLocks/>
          </p:cNvSpPr>
          <p:nvPr/>
        </p:nvSpPr>
        <p:spPr>
          <a:xfrm>
            <a:off x="236255" y="1304165"/>
            <a:ext cx="5263397" cy="5247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Ipertonica: 							+ 3-4%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 err="1">
                <a:solidFill>
                  <a:srgbClr val="000000"/>
                </a:solidFill>
                <a:ea typeface="ＭＳ Ｐゴシック" charset="-128"/>
              </a:rPr>
              <a:t>Pulmozyme</a:t>
            </a: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							+ 7-13%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 err="1">
                <a:solidFill>
                  <a:srgbClr val="000000"/>
                </a:solidFill>
                <a:ea typeface="ＭＳ Ｐゴシック" charset="-128"/>
              </a:rPr>
              <a:t>Tobramicina</a:t>
            </a: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 inalatoria					+ 10%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Azitromicina							+ 6%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Ibuprofene							+ 5% FEV1</a:t>
            </a:r>
          </a:p>
          <a:p>
            <a:pPr>
              <a:buFontTx/>
              <a:buNone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Totale								+ 35% FEV1???</a:t>
            </a:r>
          </a:p>
          <a:p>
            <a:pPr>
              <a:buFont typeface="Arial" charset="0"/>
              <a:buChar char="•"/>
              <a:defRPr/>
            </a:pPr>
            <a:endParaRPr lang="it-IT" altLang="x-none" sz="2400" b="1" dirty="0">
              <a:solidFill>
                <a:srgbClr val="000000"/>
              </a:solidFill>
              <a:ea typeface="ＭＳ Ｐゴシック" charset="-128"/>
            </a:endParaRP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88EE356E-D059-E5B0-D631-EB200BF7FE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2646" y="1545052"/>
          <a:ext cx="4905375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9173357" imgH="5786078" progId="Word.Document.8">
                  <p:embed/>
                </p:oleObj>
              </mc:Choice>
              <mc:Fallback>
                <p:oleObj name="Documento" r:id="rId2" imgW="9173357" imgH="5786078" progId="Word.Document.8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88EE356E-D059-E5B0-D631-EB200BF7FE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646" y="1545052"/>
                        <a:ext cx="4905375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>
            <a:extLst>
              <a:ext uri="{FF2B5EF4-FFF2-40B4-BE49-F238E27FC236}">
                <a16:creationId xmlns:a16="http://schemas.microsoft.com/office/drawing/2014/main" id="{D80EC9C2-66E8-8CCA-D41D-6EDF17AA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071" y="2857914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C3300"/>
                </a:solidFill>
              </a:rPr>
              <a:t>Fisioterapia con PEP mask (1/2h)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13D4620-E5FF-79D5-939C-0DA1D8C5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071" y="6026564"/>
            <a:ext cx="345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C3300"/>
                </a:solidFill>
              </a:rPr>
              <a:t>Fisioterapia con PEP mask (1/2h)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3A53125-E99B-6E8B-3660-4F693A003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071" y="4442239"/>
            <a:ext cx="3240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C3300"/>
                </a:solidFill>
              </a:rPr>
              <a:t>Fisioterapia con PEP mask (1/2h)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596E9E-6135-355E-077A-7570AD0B115E}"/>
              </a:ext>
            </a:extLst>
          </p:cNvPr>
          <p:cNvSpPr txBox="1">
            <a:spLocks/>
          </p:cNvSpPr>
          <p:nvPr/>
        </p:nvSpPr>
        <p:spPr>
          <a:xfrm>
            <a:off x="5971830" y="107537"/>
            <a:ext cx="6061144" cy="165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it-IT" altLang="it-IT" sz="2400" b="1" dirty="0">
                <a:solidFill>
                  <a:srgbClr val="0070C0"/>
                </a:solidFill>
              </a:rPr>
              <a:t>Giornata  tipo di un paziente in benessere a fenotipo lieve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Tempo minimo di terapia giornaliera 2 ORE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F5226-9C8E-CA4C-E86C-9504855F5BFD}"/>
              </a:ext>
            </a:extLst>
          </p:cNvPr>
          <p:cNvSpPr txBox="1"/>
          <p:nvPr/>
        </p:nvSpPr>
        <p:spPr>
          <a:xfrm>
            <a:off x="236254" y="107537"/>
            <a:ext cx="51485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it-IT" altLang="x-none" sz="3200" b="1" dirty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Quale guadagno con le nuove terapie?</a:t>
            </a:r>
          </a:p>
        </p:txBody>
      </p:sp>
    </p:spTree>
    <p:extLst>
      <p:ext uri="{BB962C8B-B14F-4D97-AF65-F5344CB8AC3E}">
        <p14:creationId xmlns:p14="http://schemas.microsoft.com/office/powerpoint/2010/main" val="2827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2AAC40-FA96-290A-8FB1-54E0B9A8D4B5}"/>
              </a:ext>
            </a:extLst>
          </p:cNvPr>
          <p:cNvSpPr txBox="1"/>
          <p:nvPr/>
        </p:nvSpPr>
        <p:spPr>
          <a:xfrm>
            <a:off x="762000" y="495300"/>
            <a:ext cx="1055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QUANDO LA FIBROSI CAUSA ADATTAMENTI SFAVOREVOLI E PROGRESSIVI</a:t>
            </a:r>
          </a:p>
        </p:txBody>
      </p:sp>
    </p:spTree>
    <p:extLst>
      <p:ext uri="{BB962C8B-B14F-4D97-AF65-F5344CB8AC3E}">
        <p14:creationId xmlns:p14="http://schemas.microsoft.com/office/powerpoint/2010/main" val="375414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71CA9B4-1E2D-4DB9-9DDF-5D42E40DA8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655" y="1467468"/>
          <a:ext cx="9318883" cy="458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Home &amp; Student" r:id="rId2" imgW="14761299" imgH="7264295" progId="CorelDRAWHome.Graphic.21">
                  <p:embed/>
                </p:oleObj>
              </mc:Choice>
              <mc:Fallback>
                <p:oleObj name="CorelDRAW Home &amp; Student" r:id="rId2" imgW="14761299" imgH="7264295" progId="CorelDRAWHome.Graphic.2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71CA9B4-1E2D-4DB9-9DDF-5D42E40DA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655" y="1467468"/>
                        <a:ext cx="9318883" cy="458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E8B2D42B-BBAD-480E-9D17-1C091F14650F}"/>
              </a:ext>
            </a:extLst>
          </p:cNvPr>
          <p:cNvSpPr txBox="1">
            <a:spLocks/>
          </p:cNvSpPr>
          <p:nvPr/>
        </p:nvSpPr>
        <p:spPr>
          <a:xfrm>
            <a:off x="395604" y="123183"/>
            <a:ext cx="8722659" cy="680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Anton and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Cystic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Fibrosis</a:t>
            </a:r>
            <a:endParaRPr lang="it-IT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029FA0-0D88-4324-889F-A89090C82B2A}"/>
              </a:ext>
            </a:extLst>
          </p:cNvPr>
          <p:cNvSpPr/>
          <p:nvPr/>
        </p:nvSpPr>
        <p:spPr>
          <a:xfrm>
            <a:off x="3249561" y="3927984"/>
            <a:ext cx="1927123" cy="12781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3B545-FED1-11E6-9172-13B11BCB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124" y="207548"/>
            <a:ext cx="2887679" cy="20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A5876C-752F-FFAD-D86C-BFECFFDC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72" y="1442771"/>
            <a:ext cx="7422224" cy="39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7E530-1E4F-0502-EBD3-1DB19877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>
            <a:extLst>
              <a:ext uri="{FF2B5EF4-FFF2-40B4-BE49-F238E27FC236}">
                <a16:creationId xmlns:a16="http://schemas.microsoft.com/office/drawing/2014/main" id="{F671509D-C230-1953-3B1E-1F86BCD7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65338"/>
            <a:ext cx="605313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5">
            <a:extLst>
              <a:ext uri="{FF2B5EF4-FFF2-40B4-BE49-F238E27FC236}">
                <a16:creationId xmlns:a16="http://schemas.microsoft.com/office/drawing/2014/main" id="{2D8246B8-0417-FE5A-0426-920FEC78A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03" y="2324100"/>
            <a:ext cx="2852737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AC032D92-084C-34B2-0C21-598AF692D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9238"/>
            <a:ext cx="5702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7">
            <a:extLst>
              <a:ext uri="{FF2B5EF4-FFF2-40B4-BE49-F238E27FC236}">
                <a16:creationId xmlns:a16="http://schemas.microsoft.com/office/drawing/2014/main" id="{4298540D-9ABC-A713-4C11-3E27C2B63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49238"/>
            <a:ext cx="2222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2">
            <a:extLst>
              <a:ext uri="{FF2B5EF4-FFF2-40B4-BE49-F238E27FC236}">
                <a16:creationId xmlns:a16="http://schemas.microsoft.com/office/drawing/2014/main" id="{597E12E9-1FAE-8075-88D0-42CCB4800CD6}"/>
              </a:ext>
            </a:extLst>
          </p:cNvPr>
          <p:cNvCxnSpPr/>
          <p:nvPr/>
        </p:nvCxnSpPr>
        <p:spPr>
          <a:xfrm>
            <a:off x="482600" y="3135313"/>
            <a:ext cx="1466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4">
            <a:extLst>
              <a:ext uri="{FF2B5EF4-FFF2-40B4-BE49-F238E27FC236}">
                <a16:creationId xmlns:a16="http://schemas.microsoft.com/office/drawing/2014/main" id="{B01EA4A3-E1DF-6F11-E6BA-D622CED7A4D1}"/>
              </a:ext>
            </a:extLst>
          </p:cNvPr>
          <p:cNvCxnSpPr/>
          <p:nvPr/>
        </p:nvCxnSpPr>
        <p:spPr>
          <a:xfrm>
            <a:off x="371475" y="3425825"/>
            <a:ext cx="1749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6">
            <a:extLst>
              <a:ext uri="{FF2B5EF4-FFF2-40B4-BE49-F238E27FC236}">
                <a16:creationId xmlns:a16="http://schemas.microsoft.com/office/drawing/2014/main" id="{195D455F-A6C9-4556-1E66-540B7BD5D8CB}"/>
              </a:ext>
            </a:extLst>
          </p:cNvPr>
          <p:cNvCxnSpPr/>
          <p:nvPr/>
        </p:nvCxnSpPr>
        <p:spPr>
          <a:xfrm>
            <a:off x="561975" y="5878513"/>
            <a:ext cx="1387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D09ADAE0-3DBF-1D2A-DD16-AD37DE2A71DE}"/>
              </a:ext>
            </a:extLst>
          </p:cNvPr>
          <p:cNvCxnSpPr/>
          <p:nvPr/>
        </p:nvCxnSpPr>
        <p:spPr>
          <a:xfrm>
            <a:off x="833438" y="6069013"/>
            <a:ext cx="774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0">
            <a:extLst>
              <a:ext uri="{FF2B5EF4-FFF2-40B4-BE49-F238E27FC236}">
                <a16:creationId xmlns:a16="http://schemas.microsoft.com/office/drawing/2014/main" id="{E4C019FF-E0DE-8705-364F-895919B21542}"/>
              </a:ext>
            </a:extLst>
          </p:cNvPr>
          <p:cNvCxnSpPr>
            <a:cxnSpLocks/>
          </p:cNvCxnSpPr>
          <p:nvPr/>
        </p:nvCxnSpPr>
        <p:spPr>
          <a:xfrm>
            <a:off x="2813050" y="5054600"/>
            <a:ext cx="955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3">
            <a:extLst>
              <a:ext uri="{FF2B5EF4-FFF2-40B4-BE49-F238E27FC236}">
                <a16:creationId xmlns:a16="http://schemas.microsoft.com/office/drawing/2014/main" id="{99F2619F-EC55-E202-3403-256F528AD619}"/>
              </a:ext>
            </a:extLst>
          </p:cNvPr>
          <p:cNvCxnSpPr/>
          <p:nvPr/>
        </p:nvCxnSpPr>
        <p:spPr>
          <a:xfrm>
            <a:off x="2652713" y="6069013"/>
            <a:ext cx="1206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5">
            <a:extLst>
              <a:ext uri="{FF2B5EF4-FFF2-40B4-BE49-F238E27FC236}">
                <a16:creationId xmlns:a16="http://schemas.microsoft.com/office/drawing/2014/main" id="{82F8CC40-2B30-6955-3752-A0B72179C6DF}"/>
              </a:ext>
            </a:extLst>
          </p:cNvPr>
          <p:cNvCxnSpPr>
            <a:cxnSpLocks/>
          </p:cNvCxnSpPr>
          <p:nvPr/>
        </p:nvCxnSpPr>
        <p:spPr>
          <a:xfrm>
            <a:off x="4471988" y="5345113"/>
            <a:ext cx="153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0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54D52-3187-9DF0-4C62-48E74F69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24DD-7AD6-095E-1F62-BCDAEACD5CFB}"/>
              </a:ext>
            </a:extLst>
          </p:cNvPr>
          <p:cNvSpPr txBox="1"/>
          <p:nvPr/>
        </p:nvSpPr>
        <p:spPr>
          <a:xfrm>
            <a:off x="266883" y="153129"/>
            <a:ext cx="980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IL TEST DEL SUDORE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34BE4-6D2E-CE88-1EAF-AC4DFA91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68" y="58940"/>
            <a:ext cx="3075889" cy="6740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6E1564-FA47-DC80-CAD5-246B2FF3E31C}"/>
              </a:ext>
            </a:extLst>
          </p:cNvPr>
          <p:cNvSpPr txBox="1"/>
          <p:nvPr/>
        </p:nvSpPr>
        <p:spPr>
          <a:xfrm>
            <a:off x="651699" y="1520632"/>
            <a:ext cx="534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Screening neonatale</a:t>
            </a:r>
          </a:p>
          <a:p>
            <a:endParaRPr lang="it-IT" sz="2400" dirty="0"/>
          </a:p>
          <a:p>
            <a:r>
              <a:rPr lang="it-IT" sz="2400" dirty="0"/>
              <a:t>Conferma con genetica e test del sudore</a:t>
            </a:r>
          </a:p>
        </p:txBody>
      </p:sp>
    </p:spTree>
    <p:extLst>
      <p:ext uri="{BB962C8B-B14F-4D97-AF65-F5344CB8AC3E}">
        <p14:creationId xmlns:p14="http://schemas.microsoft.com/office/powerpoint/2010/main" val="298005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4A822-1A00-2B32-00DE-30437485112F}"/>
              </a:ext>
            </a:extLst>
          </p:cNvPr>
          <p:cNvSpPr txBox="1"/>
          <p:nvPr/>
        </p:nvSpPr>
        <p:spPr>
          <a:xfrm>
            <a:off x="273878" y="141356"/>
            <a:ext cx="67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FIBROSI CISTICA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C9597-0012-3508-2E23-95ADF0FC4E6D}"/>
              </a:ext>
            </a:extLst>
          </p:cNvPr>
          <p:cNvSpPr txBox="1"/>
          <p:nvPr/>
        </p:nvSpPr>
        <p:spPr>
          <a:xfrm>
            <a:off x="269461" y="971826"/>
            <a:ext cx="11445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Malattia ereditaria del trasporto ionico che colpisce la secrezione di liquidi da parte delle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Ghiandole esocrine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Insufficienza pancreatica, </a:t>
            </a:r>
            <a:r>
              <a:rPr lang="it-IT" sz="2400" dirty="0" err="1"/>
              <a:t>maldigestione</a:t>
            </a:r>
            <a:r>
              <a:rPr lang="it-IT" sz="2400" dirty="0"/>
              <a:t> e steatorrea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Epiteli dei tratti respiratorio, gastrointestinale e riproduttivo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Infezioni respiratorie, cirrosi epatica, ostruzione intestinale, sterilità maschile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C9A59-D01D-6A1C-3D7A-6986517D8ADB}"/>
              </a:ext>
            </a:extLst>
          </p:cNvPr>
          <p:cNvSpPr txBox="1"/>
          <p:nvPr/>
        </p:nvSpPr>
        <p:spPr>
          <a:xfrm>
            <a:off x="347108" y="3429000"/>
            <a:ext cx="1149778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dirty="0"/>
              <a:t>E’ la patologia genetica grave più frequente nella popolazione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i="1" dirty="0">
                <a:solidFill>
                  <a:schemeClr val="accent2"/>
                </a:solidFill>
              </a:rPr>
              <a:t>1: 25 PORTATORI SANI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800" i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sz="2800" i="1" dirty="0">
                <a:solidFill>
                  <a:schemeClr val="accent2"/>
                </a:solidFill>
              </a:rPr>
              <a:t>Frequenza della malattia: 1: 2500 - 1:5000 NATI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63FA3-9663-0C18-90CB-03FBC2A80DE9}"/>
              </a:ext>
            </a:extLst>
          </p:cNvPr>
          <p:cNvSpPr txBox="1"/>
          <p:nvPr/>
        </p:nvSpPr>
        <p:spPr>
          <a:xfrm>
            <a:off x="2803823" y="5430829"/>
            <a:ext cx="726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che cosa è dovuta questa variabilità?</a:t>
            </a:r>
          </a:p>
        </p:txBody>
      </p:sp>
    </p:spTree>
    <p:extLst>
      <p:ext uri="{BB962C8B-B14F-4D97-AF65-F5344CB8AC3E}">
        <p14:creationId xmlns:p14="http://schemas.microsoft.com/office/powerpoint/2010/main" val="21375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99D987D-49F7-2752-2A88-9A791D9E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5" y="516145"/>
            <a:ext cx="2571750" cy="4438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7B084-4631-E261-7FCF-C3320C1E0AF8}"/>
              </a:ext>
            </a:extLst>
          </p:cNvPr>
          <p:cNvSpPr txBox="1"/>
          <p:nvPr/>
        </p:nvSpPr>
        <p:spPr>
          <a:xfrm>
            <a:off x="3299792" y="552174"/>
            <a:ext cx="8393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Ci sono province dove nascono meno bambini con fibrosi cistica perché le donne, sensibilizzate al problema, eseguono il test genetico per identificare lo stato di portatrici prima del concepimento </a:t>
            </a:r>
          </a:p>
        </p:txBody>
      </p:sp>
    </p:spTree>
    <p:extLst>
      <p:ext uri="{BB962C8B-B14F-4D97-AF65-F5344CB8AC3E}">
        <p14:creationId xmlns:p14="http://schemas.microsoft.com/office/powerpoint/2010/main" val="264046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C1F9B-6665-64A7-7B58-B1E31A11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361A77C-3473-8F54-CB38-3805884615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997" y="142875"/>
            <a:ext cx="7142163" cy="1062037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709413-A4AC-B516-6CAC-51485B69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985" y="1257300"/>
            <a:ext cx="3351212" cy="227012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696B03-4E75-8F1A-24D4-311EEEAB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6510" y="149225"/>
            <a:ext cx="1871662" cy="1244600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B292F8-3B7E-9F85-0427-9125779D73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3072" y="1658937"/>
            <a:ext cx="8950325" cy="3443288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sp>
        <p:nvSpPr>
          <p:cNvPr id="8" name="Rettangolo 10">
            <a:extLst>
              <a:ext uri="{FF2B5EF4-FFF2-40B4-BE49-F238E27FC236}">
                <a16:creationId xmlns:a16="http://schemas.microsoft.com/office/drawing/2014/main" id="{006EF8C2-B333-6684-9078-D9DB7C0A3399}"/>
              </a:ext>
            </a:extLst>
          </p:cNvPr>
          <p:cNvSpPr/>
          <p:nvPr/>
        </p:nvSpPr>
        <p:spPr>
          <a:xfrm>
            <a:off x="2887997" y="5208587"/>
            <a:ext cx="8915400" cy="16494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x-none" b="1">
                <a:solidFill>
                  <a:srgbClr val="000000"/>
                </a:solidFill>
              </a:rPr>
              <a:t>A partire dagli anni 90 l</a:t>
            </a:r>
            <a:r>
              <a:rPr lang="ja-JP" altLang="it-IT" b="1">
                <a:solidFill>
                  <a:srgbClr val="000000"/>
                </a:solidFill>
              </a:rPr>
              <a:t>’</a:t>
            </a:r>
            <a:r>
              <a:rPr lang="it-IT" altLang="ja-JP" b="1">
                <a:solidFill>
                  <a:srgbClr val="000000"/>
                </a:solidFill>
              </a:rPr>
              <a:t>università di Padova avvia una campagna di screening che viene allargata alla parte EST del Veneto, offrendo a coppie in età riproduttiva la possibilità di fare lo screening a un costo ridotto</a:t>
            </a:r>
            <a:endParaRPr lang="it-IT" altLang="x-none" b="1">
              <a:solidFill>
                <a:srgbClr val="00000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A160F1-C76E-6BE2-0273-326F9BD5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8" y="281403"/>
            <a:ext cx="2101694" cy="3627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C05728A-FA27-5536-46C9-35884B3ABE31}"/>
              </a:ext>
            </a:extLst>
          </p:cNvPr>
          <p:cNvSpPr txBox="1">
            <a:spLocks/>
          </p:cNvSpPr>
          <p:nvPr/>
        </p:nvSpPr>
        <p:spPr>
          <a:xfrm>
            <a:off x="283322" y="447490"/>
            <a:ext cx="11215148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it-IT" dirty="0"/>
              <a:t>E</a:t>
            </a:r>
            <a:r>
              <a:rPr lang="ja-JP" altLang="it-IT" dirty="0"/>
              <a:t>’</a:t>
            </a:r>
            <a:r>
              <a:rPr lang="it-IT" altLang="ja-JP" dirty="0"/>
              <a:t> dovuta alla mutazione del gene </a:t>
            </a:r>
            <a:r>
              <a:rPr lang="it-IT" altLang="ja-JP" i="1" dirty="0"/>
              <a:t>CFTR</a:t>
            </a:r>
            <a:r>
              <a:rPr lang="it-IT" altLang="ja-JP" dirty="0"/>
              <a:t>, </a:t>
            </a:r>
            <a:r>
              <a:rPr lang="it-IT" altLang="ja-JP" dirty="0" err="1"/>
              <a:t>cr</a:t>
            </a:r>
            <a:r>
              <a:rPr lang="it-IT" altLang="ja-JP" dirty="0"/>
              <a:t> 7 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ja-JP" i="1" dirty="0"/>
              <a:t>(</a:t>
            </a:r>
            <a:r>
              <a:rPr lang="it-IT" altLang="ja-JP" i="1" dirty="0" err="1"/>
              <a:t>cystic</a:t>
            </a:r>
            <a:r>
              <a:rPr lang="it-IT" altLang="ja-JP" i="1" dirty="0"/>
              <a:t> </a:t>
            </a:r>
            <a:r>
              <a:rPr lang="it-IT" altLang="ja-JP" i="1" dirty="0" err="1"/>
              <a:t>fibrosis</a:t>
            </a:r>
            <a:r>
              <a:rPr lang="it-IT" altLang="ja-JP" i="1" dirty="0"/>
              <a:t> transmembrane </a:t>
            </a:r>
            <a:r>
              <a:rPr lang="it-IT" altLang="ja-JP" i="1" dirty="0" err="1"/>
              <a:t>regulator</a:t>
            </a:r>
            <a:r>
              <a:rPr lang="it-IT" altLang="ja-JP" i="1" dirty="0"/>
              <a:t>)</a:t>
            </a:r>
            <a:r>
              <a:rPr lang="it-IT" altLang="ja-JP" dirty="0"/>
              <a:t> 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it-IT" altLang="ja-JP" dirty="0"/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ja-JP" dirty="0"/>
              <a:t>canale anionico (cloro e bicarbonati) sulle cellule epiteliali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it-IT" altLang="it-IT" dirty="0"/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it-IT" i="1" dirty="0"/>
              <a:t>	La più comune mutazione è la </a:t>
            </a:r>
            <a:r>
              <a:rPr lang="it-IT" altLang="it-IT" i="1" u="sng" dirty="0"/>
              <a:t>ΔF508: 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it-IT" i="1" dirty="0"/>
              <a:t>   2000 mutazioni: 23 più frequenti in Europa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it-IT" altLang="it-IT" i="1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678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DB28A-3831-2704-C35B-D8128FE0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" y="459955"/>
            <a:ext cx="5165872" cy="5938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DB2A1-64E7-A93A-7C92-FD889E0D7A6A}"/>
              </a:ext>
            </a:extLst>
          </p:cNvPr>
          <p:cNvSpPr txBox="1"/>
          <p:nvPr/>
        </p:nvSpPr>
        <p:spPr>
          <a:xfrm>
            <a:off x="5501213" y="676559"/>
            <a:ext cx="6239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CFTR regola diversi canali: importanti i canali epiteliali per Na e C (</a:t>
            </a:r>
            <a:r>
              <a:rPr lang="it-IT" sz="2400" b="1" dirty="0"/>
              <a:t>ENaC</a:t>
            </a:r>
            <a:r>
              <a:rPr lang="it-IT" sz="2400" dirty="0"/>
              <a:t>), che riassorbe il Na da secrezioni rendendole ipotoniche. </a:t>
            </a:r>
          </a:p>
          <a:p>
            <a:r>
              <a:rPr lang="it-IT" sz="2400" dirty="0" err="1"/>
              <a:t>EnaC</a:t>
            </a:r>
            <a:r>
              <a:rPr lang="it-IT" sz="2400" dirty="0"/>
              <a:t> è inibito da CFTR funzionante (secrezioni fluide con tanto sodio)</a:t>
            </a:r>
          </a:p>
          <a:p>
            <a:r>
              <a:rPr lang="it-IT" sz="2400" dirty="0"/>
              <a:t>E’ iper-attivo in fibrosi cistica (secrezioni dense con poco sodio)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3207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10890-6967-5B55-7F94-0F1DB42E7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79" y="218571"/>
            <a:ext cx="8011242" cy="2612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190605-F026-D3FD-6B83-24E9881F7521}"/>
              </a:ext>
            </a:extLst>
          </p:cNvPr>
          <p:cNvSpPr txBox="1"/>
          <p:nvPr/>
        </p:nvSpPr>
        <p:spPr>
          <a:xfrm>
            <a:off x="1985708" y="3084245"/>
            <a:ext cx="822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Perdita del cloruro escreto</a:t>
            </a:r>
          </a:p>
          <a:p>
            <a:r>
              <a:rPr lang="it-IT" sz="2400" dirty="0"/>
              <a:t>Assorbimento attivo di sodio per mancata inibizione di </a:t>
            </a:r>
            <a:r>
              <a:rPr lang="it-IT" sz="2400" b="1" dirty="0" err="1"/>
              <a:t>ENaC</a:t>
            </a:r>
            <a:endParaRPr lang="it-IT" sz="2400" b="1" dirty="0"/>
          </a:p>
          <a:p>
            <a:r>
              <a:rPr lang="it-IT" sz="2400" dirty="0"/>
              <a:t>Ridotta secrezione di anione bicarbonato -&gt; maggiore acidità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94CE9E4-9B1A-16E3-E1D0-E2AD9FE41A51}"/>
              </a:ext>
            </a:extLst>
          </p:cNvPr>
          <p:cNvSpPr/>
          <p:nvPr/>
        </p:nvSpPr>
        <p:spPr>
          <a:xfrm>
            <a:off x="5703063" y="4496242"/>
            <a:ext cx="785870" cy="94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6ACA6-45D8-7837-0C08-1C3AE76B0110}"/>
              </a:ext>
            </a:extLst>
          </p:cNvPr>
          <p:cNvSpPr txBox="1"/>
          <p:nvPr/>
        </p:nvSpPr>
        <p:spPr>
          <a:xfrm>
            <a:off x="2796208" y="5271889"/>
            <a:ext cx="6599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Secrezioni dense</a:t>
            </a:r>
            <a:br>
              <a:rPr lang="it-IT" sz="2800" dirty="0"/>
            </a:br>
            <a:r>
              <a:rPr lang="it-IT" sz="2800" dirty="0"/>
              <a:t>(scarso volume, salinità normale)</a:t>
            </a:r>
          </a:p>
        </p:txBody>
      </p:sp>
    </p:spTree>
    <p:extLst>
      <p:ext uri="{BB962C8B-B14F-4D97-AF65-F5344CB8AC3E}">
        <p14:creationId xmlns:p14="http://schemas.microsoft.com/office/powerpoint/2010/main" val="427889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BEB9F-821B-4938-E47E-BC8734EF1CDE}"/>
              </a:ext>
            </a:extLst>
          </p:cNvPr>
          <p:cNvSpPr txBox="1"/>
          <p:nvPr/>
        </p:nvSpPr>
        <p:spPr>
          <a:xfrm>
            <a:off x="1144888" y="564379"/>
            <a:ext cx="951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L’eccezione sono le ghiandole sudoripare, dove l’attività </a:t>
            </a:r>
            <a:r>
              <a:rPr lang="it-IT" sz="2400" dirty="0" err="1"/>
              <a:t>dell’ENaC</a:t>
            </a:r>
            <a:r>
              <a:rPr lang="it-IT" sz="2400" dirty="0"/>
              <a:t> diminuisce in seguito a mutazione di CFTR</a:t>
            </a:r>
          </a:p>
          <a:p>
            <a:r>
              <a:rPr lang="it-IT" sz="2400" dirty="0"/>
              <a:t>-&gt; liquido ipertonico con alto contenuto di Na (sudore abbondante e salato)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2C32D-2642-3D47-86E5-AAC52DA87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02" y="2104795"/>
            <a:ext cx="9095409" cy="24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732</Words>
  <Application>Microsoft Office PowerPoint</Application>
  <PresentationFormat>Widescreen</PresentationFormat>
  <Paragraphs>100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Roboto</vt:lpstr>
      <vt:lpstr>Roboto-Regular</vt:lpstr>
      <vt:lpstr>Symbol</vt:lpstr>
      <vt:lpstr>Verdana</vt:lpstr>
      <vt:lpstr>Office Theme</vt:lpstr>
      <vt:lpstr>Documento</vt:lpstr>
      <vt:lpstr>CorelDRAW Home &amp; Student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101</cp:revision>
  <dcterms:created xsi:type="dcterms:W3CDTF">2021-01-24T09:29:02Z</dcterms:created>
  <dcterms:modified xsi:type="dcterms:W3CDTF">2026-03-15T21:43:56Z</dcterms:modified>
</cp:coreProperties>
</file>