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</p:sldMasterIdLst>
  <p:sldIdLst>
    <p:sldId id="256" r:id="rId2"/>
    <p:sldId id="544" r:id="rId3"/>
    <p:sldId id="546" r:id="rId4"/>
    <p:sldId id="547" r:id="rId5"/>
    <p:sldId id="548" r:id="rId6"/>
    <p:sldId id="549" r:id="rId7"/>
    <p:sldId id="559" r:id="rId8"/>
    <p:sldId id="554" r:id="rId9"/>
    <p:sldId id="558" r:id="rId10"/>
    <p:sldId id="550" r:id="rId11"/>
    <p:sldId id="551" r:id="rId12"/>
    <p:sldId id="552" r:id="rId13"/>
    <p:sldId id="560" r:id="rId14"/>
    <p:sldId id="545" r:id="rId15"/>
    <p:sldId id="556" r:id="rId16"/>
    <p:sldId id="555" r:id="rId17"/>
    <p:sldId id="557" r:id="rId18"/>
    <p:sldId id="561" r:id="rId19"/>
    <p:sldId id="523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Swis721 Cn BT" panose="020B0506020202030204" pitchFamily="34" charset="0"/>
      <p:regular r:id="rId30"/>
      <p:bold r:id="rId31"/>
      <p:italic r:id="rId32"/>
      <p:boldItalic r:id="rId33"/>
    </p:embeddedFont>
    <p:embeddedFont>
      <p:font typeface="Webdings" panose="05030102010509060703" pitchFamily="18" charset="2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00FF00"/>
    <a:srgbClr val="0563C1"/>
    <a:srgbClr val="FF66CC"/>
    <a:srgbClr val="4472C4"/>
    <a:srgbClr val="00B050"/>
    <a:srgbClr val="9933FF"/>
    <a:srgbClr val="D9D9D9"/>
    <a:srgbClr val="CD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w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B2265149-7078-49A1-85E3-981827BA6E9B}"/>
              </a:ext>
            </a:extLst>
          </p:cNvPr>
          <p:cNvCxnSpPr/>
          <p:nvPr userDrawn="1"/>
        </p:nvCxnSpPr>
        <p:spPr>
          <a:xfrm>
            <a:off x="3219450" y="4935787"/>
            <a:ext cx="52959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8E3A30F-A9E1-4C6A-A429-C237F91A64B6}"/>
              </a:ext>
            </a:extLst>
          </p:cNvPr>
          <p:cNvCxnSpPr/>
          <p:nvPr userDrawn="1"/>
        </p:nvCxnSpPr>
        <p:spPr>
          <a:xfrm flipV="1">
            <a:off x="3219450" y="4983702"/>
            <a:ext cx="5295900" cy="2856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66324964-E7B3-46D9-A52A-059A768E1BE3}"/>
              </a:ext>
            </a:extLst>
          </p:cNvPr>
          <p:cNvSpPr txBox="1">
            <a:spLocks/>
          </p:cNvSpPr>
          <p:nvPr userDrawn="1"/>
        </p:nvSpPr>
        <p:spPr>
          <a:xfrm>
            <a:off x="0" y="4003828"/>
            <a:ext cx="3219450" cy="28495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6700" b="1" dirty="0" smtClean="0">
                <a:solidFill>
                  <a:srgbClr val="0070C0"/>
                </a:solidFill>
                <a:latin typeface="Swis721 Cn BT" panose="020B0506020202030204" pitchFamily="34" charset="0"/>
              </a:rPr>
              <a:t>6</a:t>
            </a:r>
            <a:endParaRPr lang="it-IT" sz="11600" b="1" dirty="0">
              <a:solidFill>
                <a:srgbClr val="0070C0"/>
              </a:solidFill>
              <a:latin typeface="Swis721 Cn BT" panose="020B0506020202030204" pitchFamily="34" charset="0"/>
            </a:endParaRPr>
          </a:p>
        </p:txBody>
      </p:sp>
      <p:pic>
        <p:nvPicPr>
          <p:cNvPr id="16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DCB9A56B-0D35-432D-9F20-7EC394422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87" y="297971"/>
            <a:ext cx="1305892" cy="9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uovo logo UniTS">
            <a:extLst>
              <a:ext uri="{FF2B5EF4-FFF2-40B4-BE49-F238E27FC236}">
                <a16:creationId xmlns:a16="http://schemas.microsoft.com/office/drawing/2014/main" id="{8EDB6BC9-158F-48B8-8025-B8ED3716F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52838"/>
            <a:ext cx="3025775" cy="1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451B694D-29D5-4E2F-A708-245276BA845B}"/>
              </a:ext>
            </a:extLst>
          </p:cNvPr>
          <p:cNvSpPr txBox="1">
            <a:spLocks/>
          </p:cNvSpPr>
          <p:nvPr userDrawn="1"/>
        </p:nvSpPr>
        <p:spPr>
          <a:xfrm>
            <a:off x="5456576" y="325741"/>
            <a:ext cx="3058771" cy="1102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400" b="1" kern="1200" dirty="0" smtClean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prof. ing. Ingrid </a:t>
            </a:r>
            <a:r>
              <a:rPr lang="it-IT" sz="1400" b="1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Boem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via A. Valerio 6/2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34127 Trieste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ingrid.boem@dia.units.it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AC6AD47-5A38-4140-818D-F72B88B60444}"/>
              </a:ext>
            </a:extLst>
          </p:cNvPr>
          <p:cNvSpPr txBox="1">
            <a:spLocks/>
          </p:cNvSpPr>
          <p:nvPr userDrawn="1"/>
        </p:nvSpPr>
        <p:spPr>
          <a:xfrm>
            <a:off x="3371851" y="5203546"/>
            <a:ext cx="5295900" cy="1210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800" b="1" kern="120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A. A. </a:t>
            </a:r>
            <a:r>
              <a:rPr lang="it-IT" sz="1800" b="1" kern="1200" baseline="0" dirty="0" smtClean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2025-2026</a:t>
            </a:r>
            <a:endParaRPr lang="it-IT" sz="1800" b="1" kern="1200" baseline="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baseline="0" dirty="0" smtClean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Corso </a:t>
            </a:r>
            <a:r>
              <a:rPr lang="it-IT" sz="12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di </a:t>
            </a:r>
            <a:r>
              <a:rPr lang="it-IT" sz="1800" b="1" kern="1200" baseline="0" dirty="0" smtClean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Tecnica delle costruzioni</a:t>
            </a:r>
            <a:endParaRPr lang="it-IT" sz="1800" b="1" kern="1200" baseline="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b="1" kern="1200" baseline="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b="1" kern="1200" baseline="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945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869FF64-B989-4996-8642-1465F584A571}"/>
              </a:ext>
            </a:extLst>
          </p:cNvPr>
          <p:cNvSpPr txBox="1">
            <a:spLocks/>
          </p:cNvSpPr>
          <p:nvPr userDrawn="1"/>
        </p:nvSpPr>
        <p:spPr>
          <a:xfrm>
            <a:off x="628649" y="50143"/>
            <a:ext cx="6579870" cy="5531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i="1" kern="1200" noProof="0" dirty="0" smtClean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Elementi</a:t>
            </a:r>
            <a:r>
              <a:rPr lang="it-IT" sz="1200" i="1" kern="1200" baseline="0" noProof="0" dirty="0" smtClean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 inflessi – Parte 2</a:t>
            </a:r>
            <a:endParaRPr lang="it-IT" sz="1200" i="1" kern="1200" noProof="0" dirty="0" smtClean="0">
              <a:solidFill>
                <a:schemeClr val="tx1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1200" i="1" kern="1200" noProof="0" dirty="0">
              <a:solidFill>
                <a:schemeClr val="tx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CF78F5-128B-415A-B643-34FDFB828A3B}"/>
              </a:ext>
            </a:extLst>
          </p:cNvPr>
          <p:cNvSpPr/>
          <p:nvPr userDrawn="1"/>
        </p:nvSpPr>
        <p:spPr>
          <a:xfrm>
            <a:off x="1158242" y="6814840"/>
            <a:ext cx="13849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DE4B0E0D-7076-4D0D-83BE-D32F433F0023}"/>
              </a:ext>
            </a:extLst>
          </p:cNvPr>
          <p:cNvCxnSpPr/>
          <p:nvPr userDrawn="1"/>
        </p:nvCxnSpPr>
        <p:spPr>
          <a:xfrm>
            <a:off x="628650" y="426403"/>
            <a:ext cx="78867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4FCECAA5-50A2-442E-A8A4-3A7895112292}"/>
              </a:ext>
            </a:extLst>
          </p:cNvPr>
          <p:cNvCxnSpPr/>
          <p:nvPr userDrawn="1"/>
        </p:nvCxnSpPr>
        <p:spPr>
          <a:xfrm>
            <a:off x="628650" y="6338888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24332C58-E6A6-4EE0-81E5-FA913EA2C174}"/>
              </a:ext>
            </a:extLst>
          </p:cNvPr>
          <p:cNvSpPr txBox="1">
            <a:spLocks/>
          </p:cNvSpPr>
          <p:nvPr userDrawn="1"/>
        </p:nvSpPr>
        <p:spPr>
          <a:xfrm>
            <a:off x="7892031" y="6385764"/>
            <a:ext cx="697987" cy="37393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Aft>
                <a:spcPts val="0"/>
              </a:spcAft>
              <a:defRPr/>
            </a:pPr>
            <a:fld id="{3BD11FF0-97FF-4725-9606-54D002939592}" type="slidenum">
              <a:rPr lang="it-IT" sz="1800" b="0" smtClean="0">
                <a:solidFill>
                  <a:srgbClr val="0070C0"/>
                </a:solidFill>
                <a:latin typeface="Swis721 Cn BT" panose="020B0506020202030204" pitchFamily="34" charset="0"/>
              </a:rPr>
              <a:t>‹N›</a:t>
            </a:fld>
            <a:endParaRPr lang="it-IT" sz="1800" b="0" dirty="0">
              <a:solidFill>
                <a:srgbClr val="0070C0"/>
              </a:solidFill>
              <a:latin typeface="Swis721 Cn BT" panose="020B0506020202030204" pitchFamily="34" charset="0"/>
            </a:endParaRPr>
          </a:p>
        </p:txBody>
      </p:sp>
      <p:pic>
        <p:nvPicPr>
          <p:cNvPr id="16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EE3CC644-CCCB-4BA6-8C11-CAB34C406B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13" y="6387359"/>
            <a:ext cx="510563" cy="3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uovo logo UniTS">
            <a:extLst>
              <a:ext uri="{FF2B5EF4-FFF2-40B4-BE49-F238E27FC236}">
                <a16:creationId xmlns:a16="http://schemas.microsoft.com/office/drawing/2014/main" id="{6A31E613-B115-414E-BF10-995ECAB96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6385764"/>
            <a:ext cx="1189765" cy="4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7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6"/>
          <p:cNvCxnSpPr/>
          <p:nvPr userDrawn="1"/>
        </p:nvCxnSpPr>
        <p:spPr>
          <a:xfrm>
            <a:off x="628650" y="3502343"/>
            <a:ext cx="7886700" cy="0"/>
          </a:xfrm>
          <a:prstGeom prst="line">
            <a:avLst/>
          </a:prstGeom>
          <a:ln w="571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7"/>
          <p:cNvCxnSpPr/>
          <p:nvPr userDrawn="1"/>
        </p:nvCxnSpPr>
        <p:spPr>
          <a:xfrm>
            <a:off x="628650" y="3566597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8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7.png"/><Relationship Id="rId10" Type="http://schemas.openxmlformats.org/officeDocument/2006/relationships/image" Target="../media/image59.e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2.emf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png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8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4.wmf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1.jpe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34.png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AC6AD47-5A38-4140-818D-F72B88B60444}"/>
              </a:ext>
            </a:extLst>
          </p:cNvPr>
          <p:cNvSpPr txBox="1">
            <a:spLocks/>
          </p:cNvSpPr>
          <p:nvPr/>
        </p:nvSpPr>
        <p:spPr>
          <a:xfrm>
            <a:off x="2142836" y="3771284"/>
            <a:ext cx="6372514" cy="795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it-IT" sz="2800" b="1" cap="small" dirty="0" smtClean="0">
              <a:solidFill>
                <a:srgbClr val="4472C4"/>
              </a:solidFill>
              <a:latin typeface="Swis721 Cn BT" panose="020B0506020202030204" pitchFamily="34" charset="0"/>
            </a:endParaRPr>
          </a:p>
          <a:p>
            <a:pPr algn="r">
              <a:lnSpc>
                <a:spcPct val="100000"/>
              </a:lnSpc>
            </a:pPr>
            <a:endParaRPr lang="it-IT" sz="2800" b="1" cap="small" dirty="0" smtClean="0">
              <a:solidFill>
                <a:srgbClr val="4472C4"/>
              </a:solidFill>
              <a:latin typeface="Swis721 Cn BT" panose="020B050602020203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it-IT" sz="2800" b="1" cap="small" dirty="0" smtClean="0">
                <a:solidFill>
                  <a:srgbClr val="4472C4"/>
                </a:solidFill>
                <a:latin typeface="Swis721 Cn BT" panose="020B0506020202030204" pitchFamily="34" charset="0"/>
              </a:rPr>
              <a:t>ELEMENTI INFLESSI – Parte 2</a:t>
            </a:r>
            <a:endParaRPr lang="it-IT" sz="2800" b="1" kern="1200" cap="small" dirty="0">
              <a:solidFill>
                <a:srgbClr val="4472C4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07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/>
          <a:srcRect b="62346"/>
          <a:stretch/>
        </p:blipFill>
        <p:spPr>
          <a:xfrm>
            <a:off x="320169" y="1173480"/>
            <a:ext cx="8544405" cy="2460272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</p:pic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9430"/>
              </p:ext>
            </p:extLst>
          </p:nvPr>
        </p:nvGraphicFramePr>
        <p:xfrm>
          <a:off x="2434323" y="1697640"/>
          <a:ext cx="2421281" cy="61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Equazione" r:id="rId4" imgW="1536480" imgH="393480" progId="Equation.3">
                  <p:embed/>
                </p:oleObj>
              </mc:Choice>
              <mc:Fallback>
                <p:oleObj name="Equazione" r:id="rId4" imgW="1536480" imgH="393480" progId="Equation.3">
                  <p:embed/>
                  <p:pic>
                    <p:nvPicPr>
                      <p:cNvPr id="3584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323" y="1697640"/>
                        <a:ext cx="2421281" cy="6172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6"/>
          <a:srcRect b="65145"/>
          <a:stretch/>
        </p:blipFill>
        <p:spPr>
          <a:xfrm>
            <a:off x="451350" y="3911596"/>
            <a:ext cx="2987283" cy="45040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6"/>
          <a:srcRect t="60764" b="23853"/>
          <a:stretch/>
        </p:blipFill>
        <p:spPr>
          <a:xfrm>
            <a:off x="451349" y="4431155"/>
            <a:ext cx="2987283" cy="198786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6998721" y="779983"/>
            <a:ext cx="19816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500" dirty="0">
                <a:solidFill>
                  <a:srgbClr val="3333CC"/>
                </a:solidFill>
                <a:latin typeface="Swis721 Cn BT" panose="020B0506020202030204" pitchFamily="34" charset="0"/>
              </a:rPr>
              <a:t>Circ. n.7 del 21.01.2019</a:t>
            </a:r>
          </a:p>
        </p:txBody>
      </p:sp>
      <p:graphicFrame>
        <p:nvGraphicFramePr>
          <p:cNvPr id="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117924"/>
              </p:ext>
            </p:extLst>
          </p:nvPr>
        </p:nvGraphicFramePr>
        <p:xfrm>
          <a:off x="3279005" y="5159408"/>
          <a:ext cx="25288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zione" r:id="rId7" imgW="1333440" imgH="203040" progId="Equation.3">
                  <p:embed/>
                </p:oleObj>
              </mc:Choice>
              <mc:Fallback>
                <p:oleObj name="Equazione" r:id="rId7" imgW="1333440" imgH="203040" progId="Equation.3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005" y="5159408"/>
                        <a:ext cx="2528887" cy="384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67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 txBox="1">
            <a:spLocks/>
          </p:cNvSpPr>
          <p:nvPr/>
        </p:nvSpPr>
        <p:spPr>
          <a:xfrm>
            <a:off x="7818438" y="7825449"/>
            <a:ext cx="639762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500" smtClean="0">
              <a:latin typeface="Swis721 Cn BT" panose="020B05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fld id="{7FDB09E3-624C-467C-AFDB-9C56CF7EDC1A}" type="slidenum">
              <a:rPr lang="en-US" altLang="it-IT" sz="1500" smtClean="0">
                <a:latin typeface="Swis721 Cn BT" panose="020B050602020203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it-IT" sz="1500" smtClean="0">
              <a:latin typeface="Swis721 Cn BT" panose="020B050602020203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429000" y="4173032"/>
            <a:ext cx="26035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6900" y="1988177"/>
            <a:ext cx="8140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it-IT" sz="1500" dirty="0" err="1">
                <a:latin typeface="Swis721 Cn BT" panose="020B0506020202030204" pitchFamily="34" charset="0"/>
              </a:rPr>
              <a:t>L’ampiezza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delle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fessure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causate</a:t>
            </a:r>
            <a:r>
              <a:rPr lang="en-US" altLang="it-IT" sz="1500" dirty="0">
                <a:latin typeface="Swis721 Cn BT" panose="020B0506020202030204" pitchFamily="34" charset="0"/>
              </a:rPr>
              <a:t> da </a:t>
            </a:r>
            <a:r>
              <a:rPr lang="en-US" altLang="it-IT" sz="1500" dirty="0" err="1">
                <a:latin typeface="Swis721 Cn BT" panose="020B0506020202030204" pitchFamily="34" charset="0"/>
              </a:rPr>
              <a:t>distorsioni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imposte</a:t>
            </a:r>
            <a:r>
              <a:rPr lang="en-US" altLang="it-IT" sz="1500" dirty="0">
                <a:latin typeface="Swis721 Cn BT" panose="020B0506020202030204" pitchFamily="34" charset="0"/>
              </a:rPr>
              <a:t> o da </a:t>
            </a:r>
            <a:r>
              <a:rPr lang="en-US" altLang="it-IT" sz="1500" dirty="0" err="1">
                <a:latin typeface="Swis721 Cn BT" panose="020B0506020202030204" pitchFamily="34" charset="0"/>
              </a:rPr>
              <a:t>carichi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applicati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può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essere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controllata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mediante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disposizione</a:t>
            </a:r>
            <a:r>
              <a:rPr lang="en-US" altLang="it-IT" sz="1500" dirty="0">
                <a:latin typeface="Swis721 Cn BT" panose="020B0506020202030204" pitchFamily="34" charset="0"/>
              </a:rPr>
              <a:t> di </a:t>
            </a:r>
            <a:r>
              <a:rPr lang="en-US" altLang="it-IT" sz="1500" dirty="0" err="1">
                <a:latin typeface="Swis721 Cn BT" panose="020B0506020202030204" pitchFamily="34" charset="0"/>
              </a:rPr>
              <a:t>una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quantità</a:t>
            </a:r>
            <a:r>
              <a:rPr lang="en-US" altLang="it-IT" sz="1500" dirty="0">
                <a:latin typeface="Swis721 Cn BT" panose="020B0506020202030204" pitchFamily="34" charset="0"/>
              </a:rPr>
              <a:t> minima di </a:t>
            </a:r>
            <a:r>
              <a:rPr lang="en-US" altLang="it-IT" sz="1500" dirty="0" err="1">
                <a:latin typeface="Swis721 Cn BT" panose="020B0506020202030204" pitchFamily="34" charset="0"/>
              </a:rPr>
              <a:t>armatura</a:t>
            </a:r>
            <a:r>
              <a:rPr lang="en-US" altLang="it-IT" sz="1500" dirty="0">
                <a:latin typeface="Swis721 Cn BT" panose="020B0506020202030204" pitchFamily="34" charset="0"/>
              </a:rPr>
              <a:t> secondo la </a:t>
            </a:r>
            <a:r>
              <a:rPr lang="en-US" altLang="it-IT" sz="1500" dirty="0" err="1">
                <a:latin typeface="Swis721 Cn BT" panose="020B0506020202030204" pitchFamily="34" charset="0"/>
              </a:rPr>
              <a:t>relazione</a:t>
            </a:r>
            <a:endParaRPr lang="en-US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23888" y="3358645"/>
            <a:ext cx="81407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it-IT" sz="1500" b="0" dirty="0">
                <a:latin typeface="Swis721 Cn BT" panose="020B0506020202030204" pitchFamily="34" charset="0"/>
              </a:rPr>
              <a:t>A</a:t>
            </a:r>
            <a:r>
              <a:rPr lang="en-US" altLang="it-IT" sz="1500" b="0" baseline="-25000" dirty="0">
                <a:latin typeface="Swis721 Cn BT" panose="020B0506020202030204" pitchFamily="34" charset="0"/>
              </a:rPr>
              <a:t>ct</a:t>
            </a:r>
            <a:r>
              <a:rPr lang="en-US" altLang="it-IT" sz="1500" b="0" dirty="0">
                <a:latin typeface="Swis721 Cn BT" panose="020B0506020202030204" pitchFamily="34" charset="0"/>
              </a:rPr>
              <a:t>  area di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calcestruzzo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nella</a:t>
            </a:r>
            <a:r>
              <a:rPr lang="en-US" altLang="it-IT" sz="1500" b="0" dirty="0">
                <a:latin typeface="Swis721 Cn BT" panose="020B0506020202030204" pitchFamily="34" charset="0"/>
              </a:rPr>
              <a:t> zona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tesa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smtClean="0">
                <a:latin typeface="Swis721 Cn BT" panose="020B0506020202030204" pitchFamily="34" charset="0"/>
              </a:rPr>
              <a:t>(prima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della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formazione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della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 smtClean="0">
                <a:latin typeface="Swis721 Cn BT" panose="020B0506020202030204" pitchFamily="34" charset="0"/>
              </a:rPr>
              <a:t>fessura</a:t>
            </a:r>
            <a:r>
              <a:rPr lang="en-US" altLang="it-IT" sz="1500" b="0" dirty="0" smtClean="0">
                <a:latin typeface="Swis721 Cn BT" panose="020B0506020202030204" pitchFamily="34" charset="0"/>
              </a:rPr>
              <a:t>)</a:t>
            </a:r>
            <a:endParaRPr lang="en-US" altLang="it-IT" sz="1500" b="0" dirty="0">
              <a:latin typeface="Swis721 Cn BT" panose="020B05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it-IT" sz="1500" b="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</a:t>
            </a:r>
            <a:r>
              <a:rPr lang="en-US" altLang="it-IT" sz="1500" b="0" baseline="-25000" dirty="0" smtClean="0">
                <a:latin typeface="Swis721 Cn BT" panose="020B0506020202030204" pitchFamily="34" charset="0"/>
              </a:rPr>
              <a:t>s</a:t>
            </a:r>
            <a:r>
              <a:rPr lang="en-US" altLang="it-IT" sz="1500" b="0" dirty="0" smtClean="0">
                <a:latin typeface="Swis721 Cn BT" panose="020B0506020202030204" pitchFamily="34" charset="0"/>
              </a:rPr>
              <a:t> 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massima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tensione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ammessa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nell’armatura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dopo</a:t>
            </a:r>
            <a:r>
              <a:rPr lang="en-US" altLang="it-IT" sz="1500" b="0" dirty="0">
                <a:latin typeface="Swis721 Cn BT" panose="020B0506020202030204" pitchFamily="34" charset="0"/>
              </a:rPr>
              <a:t> la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formazione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della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fessura</a:t>
            </a:r>
            <a:endParaRPr lang="en-US" altLang="it-IT" sz="1500" b="0" dirty="0">
              <a:latin typeface="Swis721 Cn BT" panose="020B0506020202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it-IT" sz="1500" b="0" dirty="0" err="1">
                <a:latin typeface="Swis721 Cn BT" panose="020B0506020202030204" pitchFamily="34" charset="0"/>
              </a:rPr>
              <a:t>f</a:t>
            </a:r>
            <a:r>
              <a:rPr lang="en-US" altLang="it-IT" sz="1500" b="0" baseline="-25000" dirty="0" err="1">
                <a:latin typeface="Swis721 Cn BT" panose="020B0506020202030204" pitchFamily="34" charset="0"/>
              </a:rPr>
              <a:t>ctm</a:t>
            </a:r>
            <a:r>
              <a:rPr lang="en-US" altLang="it-IT" sz="1500" b="0" dirty="0">
                <a:latin typeface="Swis721 Cn BT" panose="020B0506020202030204" pitchFamily="34" charset="0"/>
              </a:rPr>
              <a:t> 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resistenza</a:t>
            </a:r>
            <a:r>
              <a:rPr lang="en-US" altLang="it-IT" sz="1500" b="0" dirty="0">
                <a:latin typeface="Swis721 Cn BT" panose="020B0506020202030204" pitchFamily="34" charset="0"/>
              </a:rPr>
              <a:t> media a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trazione</a:t>
            </a:r>
            <a:r>
              <a:rPr lang="en-US" altLang="it-IT" sz="1500" b="0" dirty="0">
                <a:latin typeface="Swis721 Cn BT" panose="020B0506020202030204" pitchFamily="34" charset="0"/>
              </a:rPr>
              <a:t> del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calcestruzzo</a:t>
            </a:r>
            <a:r>
              <a:rPr lang="en-US" altLang="it-IT" sz="1500" b="0" dirty="0">
                <a:latin typeface="Swis721 Cn BT" panose="020B0506020202030204" pitchFamily="34" charset="0"/>
              </a:rPr>
              <a:t>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it-IT" sz="1500" b="0" dirty="0">
                <a:latin typeface="Swis721 Cn BT" panose="020B0506020202030204" pitchFamily="34" charset="0"/>
              </a:rPr>
              <a:t>k</a:t>
            </a:r>
            <a:r>
              <a:rPr lang="en-US" altLang="it-IT" sz="1500" b="0" baseline="-25000" dirty="0">
                <a:latin typeface="Swis721 Cn BT" panose="020B0506020202030204" pitchFamily="34" charset="0"/>
              </a:rPr>
              <a:t>c</a:t>
            </a:r>
            <a:r>
              <a:rPr lang="en-US" altLang="it-IT" sz="1500" b="0" dirty="0">
                <a:latin typeface="Swis721 Cn BT" panose="020B0506020202030204" pitchFamily="34" charset="0"/>
              </a:rPr>
              <a:t> 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coefficiente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che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tiene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conto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della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distribuzione</a:t>
            </a:r>
            <a:r>
              <a:rPr lang="en-US" altLang="it-IT" sz="1500" b="0" dirty="0">
                <a:latin typeface="Swis721 Cn BT" panose="020B0506020202030204" pitchFamily="34" charset="0"/>
              </a:rPr>
              <a:t> di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tensioni</a:t>
            </a:r>
            <a:r>
              <a:rPr lang="en-US" altLang="it-IT" sz="1500" b="0" dirty="0">
                <a:latin typeface="Swis721 Cn BT" panose="020B0506020202030204" pitchFamily="34" charset="0"/>
              </a:rPr>
              <a:t> prima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della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fessurazione</a:t>
            </a:r>
            <a:r>
              <a:rPr lang="en-US" altLang="it-IT" sz="1500" b="0" dirty="0">
                <a:latin typeface="Swis721 Cn BT" panose="020B0506020202030204" pitchFamily="34" charset="0"/>
              </a:rPr>
              <a:t>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Tx/>
              <a:buNone/>
            </a:pPr>
            <a:r>
              <a:rPr lang="en-US" altLang="it-IT" sz="1500" b="0" dirty="0">
                <a:latin typeface="Swis721 Cn BT" panose="020B0506020202030204" pitchFamily="34" charset="0"/>
              </a:rPr>
              <a:t>k  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coefficiente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che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tiene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conto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degli</a:t>
            </a:r>
            <a:r>
              <a:rPr lang="en-US" altLang="it-IT" sz="1500" b="0" dirty="0">
                <a:latin typeface="Swis721 Cn BT" panose="020B0506020202030204" pitchFamily="34" charset="0"/>
              </a:rPr>
              <a:t>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effetti</a:t>
            </a:r>
            <a:r>
              <a:rPr lang="en-US" altLang="it-IT" sz="1500" b="0" dirty="0">
                <a:latin typeface="Swis721 Cn BT" panose="020B0506020202030204" pitchFamily="34" charset="0"/>
              </a:rPr>
              <a:t> di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tensioni</a:t>
            </a:r>
            <a:r>
              <a:rPr lang="en-US" altLang="it-IT" sz="1500" b="0" dirty="0">
                <a:latin typeface="Swis721 Cn BT" panose="020B0506020202030204" pitchFamily="34" charset="0"/>
              </a:rPr>
              <a:t> auto-equilibrate non </a:t>
            </a:r>
            <a:r>
              <a:rPr lang="en-US" altLang="it-IT" sz="1500" b="0" dirty="0" err="1">
                <a:latin typeface="Swis721 Cn BT" panose="020B0506020202030204" pitchFamily="34" charset="0"/>
              </a:rPr>
              <a:t>uniformi</a:t>
            </a:r>
            <a:r>
              <a:rPr lang="en-US" altLang="it-IT" sz="1500" b="0" dirty="0">
                <a:latin typeface="Swis721 Cn BT" panose="020B0506020202030204" pitchFamily="34" charset="0"/>
              </a:rPr>
              <a:t>     </a:t>
            </a:r>
          </a:p>
        </p:txBody>
      </p:sp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901766"/>
              </p:ext>
            </p:extLst>
          </p:nvPr>
        </p:nvGraphicFramePr>
        <p:xfrm>
          <a:off x="3213101" y="2655245"/>
          <a:ext cx="1798738" cy="71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zione" r:id="rId3" imgW="975218" imgH="350504" progId="Equation.3">
                  <p:embed/>
                </p:oleObj>
              </mc:Choice>
              <mc:Fallback>
                <p:oleObj name="Equazione" r:id="rId3" imgW="975218" imgH="350504" progId="Equation.3">
                  <p:embed/>
                  <p:pic>
                    <p:nvPicPr>
                      <p:cNvPr id="3789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1" y="2655245"/>
                        <a:ext cx="1798738" cy="71252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74688" y="5337093"/>
            <a:ext cx="2576512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500" b="0">
                <a:latin typeface="Swis721 Cn BT" panose="020B0506020202030204" pitchFamily="34" charset="0"/>
              </a:rPr>
              <a:t>k</a:t>
            </a:r>
            <a:r>
              <a:rPr lang="it-IT" altLang="it-IT" sz="1500" b="0" baseline="-25000">
                <a:latin typeface="Swis721 Cn BT" panose="020B0506020202030204" pitchFamily="34" charset="0"/>
              </a:rPr>
              <a:t>c</a:t>
            </a:r>
            <a:r>
              <a:rPr lang="it-IT" altLang="it-IT" sz="1500" b="0">
                <a:latin typeface="Swis721 Cn BT" panose="020B0506020202030204" pitchFamily="34" charset="0"/>
              </a:rPr>
              <a:t>=1.0 per trazione pura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500" b="0">
                <a:latin typeface="Swis721 Cn BT" panose="020B0506020202030204" pitchFamily="34" charset="0"/>
              </a:rPr>
              <a:t>k</a:t>
            </a:r>
            <a:r>
              <a:rPr lang="it-IT" altLang="it-IT" sz="1500" b="0" baseline="-25000">
                <a:latin typeface="Swis721 Cn BT" panose="020B0506020202030204" pitchFamily="34" charset="0"/>
              </a:rPr>
              <a:t>c</a:t>
            </a:r>
            <a:r>
              <a:rPr lang="it-IT" altLang="it-IT" sz="1500" b="0">
                <a:latin typeface="Swis721 Cn BT" panose="020B0506020202030204" pitchFamily="34" charset="0"/>
              </a:rPr>
              <a:t>=0.4 per flessione pura</a:t>
            </a:r>
          </a:p>
        </p:txBody>
      </p:sp>
      <p:sp>
        <p:nvSpPr>
          <p:cNvPr id="10" name="AutoShape 27"/>
          <p:cNvSpPr>
            <a:spLocks/>
          </p:cNvSpPr>
          <p:nvPr/>
        </p:nvSpPr>
        <p:spPr bwMode="auto">
          <a:xfrm>
            <a:off x="581025" y="5389481"/>
            <a:ext cx="134938" cy="638175"/>
          </a:xfrm>
          <a:prstGeom prst="leftBrace">
            <a:avLst>
              <a:gd name="adj1" fmla="val 3941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765550" y="5191043"/>
            <a:ext cx="5013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1500" b="0" dirty="0">
                <a:latin typeface="Swis721 Cn BT" panose="020B0506020202030204" pitchFamily="34" charset="0"/>
              </a:rPr>
              <a:t>k=0.8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tens</a:t>
            </a:r>
            <a:r>
              <a:rPr lang="it-IT" altLang="it-IT" sz="1500" b="0" dirty="0">
                <a:latin typeface="Swis721 Cn BT" panose="020B0506020202030204" pitchFamily="34" charset="0"/>
              </a:rPr>
              <a:t>. di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traz</a:t>
            </a:r>
            <a:r>
              <a:rPr lang="it-IT" altLang="it-IT" sz="1500" b="0" dirty="0">
                <a:latin typeface="Swis721 Cn BT" panose="020B0506020202030204" pitchFamily="34" charset="0"/>
              </a:rPr>
              <a:t>. dovute a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def</a:t>
            </a:r>
            <a:r>
              <a:rPr lang="it-IT" altLang="it-IT" sz="1500" b="0" dirty="0">
                <a:latin typeface="Swis721 Cn BT" panose="020B0506020202030204" pitchFamily="34" charset="0"/>
              </a:rPr>
              <a:t>. </a:t>
            </a:r>
            <a:r>
              <a:rPr lang="it-IT" altLang="it-IT" sz="1500" b="0" dirty="0" smtClean="0">
                <a:latin typeface="Swis721 Cn BT" panose="020B0506020202030204" pitchFamily="34" charset="0"/>
              </a:rPr>
              <a:t>intrinseche </a:t>
            </a:r>
            <a:r>
              <a:rPr lang="it-IT" altLang="it-IT" sz="1500" b="0" dirty="0">
                <a:latin typeface="Swis721 Cn BT" panose="020B0506020202030204" pitchFamily="34" charset="0"/>
              </a:rPr>
              <a:t>impedite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500" b="0" dirty="0">
                <a:latin typeface="Swis721 Cn BT" panose="020B0506020202030204" pitchFamily="34" charset="0"/>
              </a:rPr>
              <a:t>k=1.0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tens</a:t>
            </a:r>
            <a:r>
              <a:rPr lang="it-IT" altLang="it-IT" sz="1500" b="0" dirty="0">
                <a:latin typeface="Swis721 Cn BT" panose="020B0506020202030204" pitchFamily="34" charset="0"/>
              </a:rPr>
              <a:t>. di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traz</a:t>
            </a:r>
            <a:r>
              <a:rPr lang="it-IT" altLang="it-IT" sz="1500" b="0" dirty="0">
                <a:latin typeface="Swis721 Cn BT" panose="020B0506020202030204" pitchFamily="34" charset="0"/>
              </a:rPr>
              <a:t>. dovute a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def</a:t>
            </a:r>
            <a:r>
              <a:rPr lang="it-IT" altLang="it-IT" sz="1500" b="0" dirty="0">
                <a:latin typeface="Swis721 Cn BT" panose="020B0506020202030204" pitchFamily="34" charset="0"/>
              </a:rPr>
              <a:t>. estrinseche impedite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1500" b="0" dirty="0">
                <a:latin typeface="Swis721 Cn BT" panose="020B0506020202030204" pitchFamily="34" charset="0"/>
              </a:rPr>
              <a:t>k=0.8 sez.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rett</a:t>
            </a:r>
            <a:r>
              <a:rPr lang="it-IT" altLang="it-IT" sz="1500" b="0" dirty="0">
                <a:latin typeface="Swis721 Cn BT" panose="020B0506020202030204" pitchFamily="34" charset="0"/>
              </a:rPr>
              <a:t>. h&lt;30 cm;    k=0.5 sez.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rett</a:t>
            </a:r>
            <a:r>
              <a:rPr lang="it-IT" altLang="it-IT" sz="1500" b="0" dirty="0">
                <a:latin typeface="Swis721 Cn BT" panose="020B0506020202030204" pitchFamily="34" charset="0"/>
              </a:rPr>
              <a:t>. h&gt;80 cm</a:t>
            </a:r>
          </a:p>
        </p:txBody>
      </p:sp>
      <p:sp>
        <p:nvSpPr>
          <p:cNvPr id="13" name="AutoShape 29"/>
          <p:cNvSpPr>
            <a:spLocks/>
          </p:cNvSpPr>
          <p:nvPr/>
        </p:nvSpPr>
        <p:spPr bwMode="auto">
          <a:xfrm>
            <a:off x="3632200" y="5237081"/>
            <a:ext cx="133350" cy="631284"/>
          </a:xfrm>
          <a:prstGeom prst="leftBrace">
            <a:avLst>
              <a:gd name="adj1" fmla="val 53522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86327" y="520744"/>
            <a:ext cx="8589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 SLE della fessurazione 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(metodo indiretto)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6" y="966892"/>
            <a:ext cx="8701603" cy="8805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Rettangolo 14"/>
          <p:cNvSpPr/>
          <p:nvPr/>
        </p:nvSpPr>
        <p:spPr>
          <a:xfrm>
            <a:off x="7840981" y="641345"/>
            <a:ext cx="9316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5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NTC 2018</a:t>
            </a:r>
            <a:endParaRPr lang="it-IT" sz="15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6900" y="716059"/>
            <a:ext cx="8140700" cy="17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it-IT" sz="1500" dirty="0" err="1" smtClean="0">
                <a:latin typeface="Swis721 Cn BT" panose="020B0506020202030204" pitchFamily="34" charset="0"/>
              </a:rPr>
              <a:t>Risoluzione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per via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grafica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it-IT" sz="1500" dirty="0" err="1" smtClean="0">
                <a:latin typeface="Swis721 Cn BT" panose="020B0506020202030204" pitchFamily="34" charset="0"/>
              </a:rPr>
              <a:t>Calcolo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>
                <a:latin typeface="Swis721 Cn BT" panose="020B0506020202030204" pitchFamily="34" charset="0"/>
                <a:sym typeface="Symbol" panose="05050102010706020507" pitchFamily="18" charset="2"/>
              </a:rPr>
              <a:t></a:t>
            </a:r>
            <a:r>
              <a:rPr lang="en-US" altLang="it-IT" sz="1500" baseline="-25000" dirty="0">
                <a:latin typeface="Swis721 Cn BT" panose="020B0506020202030204" pitchFamily="34" charset="0"/>
              </a:rPr>
              <a:t>s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(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tensione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di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trazione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nelle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>
                <a:latin typeface="Swis721 Cn BT" panose="020B0506020202030204" pitchFamily="34" charset="0"/>
              </a:rPr>
              <a:t>barre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d’armatura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) per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sezione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fessurata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(v.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Stadio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II)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it-IT" sz="1500" dirty="0">
                <a:latin typeface="Swis721 Cn BT" panose="020B0506020202030204" pitchFamily="34" charset="0"/>
              </a:rPr>
              <a:t>D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ai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diagrammi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si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ricava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, per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il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valore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di </a:t>
            </a:r>
            <a:r>
              <a:rPr lang="en-US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</a:t>
            </a:r>
            <a:r>
              <a:rPr lang="en-US" altLang="it-IT" sz="1500" baseline="-25000" dirty="0" smtClean="0">
                <a:latin typeface="Swis721 Cn BT" panose="020B0506020202030204" pitchFamily="34" charset="0"/>
              </a:rPr>
              <a:t>s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calcolato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:</a:t>
            </a:r>
          </a:p>
          <a:p>
            <a:pPr marL="717550"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it-IT" sz="1500" dirty="0" err="1" smtClean="0">
                <a:latin typeface="Swis721 Cn BT" panose="020B0506020202030204" pitchFamily="34" charset="0"/>
              </a:rPr>
              <a:t>il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diametro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massimo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ammesso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per </a:t>
            </a:r>
            <a:r>
              <a:rPr lang="en-US" altLang="it-IT" sz="1500" dirty="0" err="1">
                <a:latin typeface="Swis721 Cn BT" panose="020B0506020202030204" pitchFamily="34" charset="0"/>
              </a:rPr>
              <a:t>soddisfare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una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determinata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apertura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max;</a:t>
            </a:r>
          </a:p>
          <a:p>
            <a:pPr marL="717550"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it-IT" sz="1500" dirty="0" smtClean="0">
                <a:latin typeface="Swis721 Cn BT" panose="020B0506020202030204" pitchFamily="34" charset="0"/>
              </a:rPr>
              <a:t>la </a:t>
            </a:r>
            <a:r>
              <a:rPr lang="en-US" altLang="it-IT" sz="1500" dirty="0" err="1">
                <a:latin typeface="Swis721 Cn BT" panose="020B0506020202030204" pitchFamily="34" charset="0"/>
              </a:rPr>
              <a:t>spaziatura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tra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le barre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massima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ammessa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per </a:t>
            </a:r>
            <a:r>
              <a:rPr lang="en-US" altLang="it-IT" sz="1500" dirty="0" err="1">
                <a:latin typeface="Swis721 Cn BT" panose="020B0506020202030204" pitchFamily="34" charset="0"/>
              </a:rPr>
              <a:t>soddisfare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una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determinata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apertura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max.</a:t>
            </a:r>
            <a:endParaRPr lang="en-US" altLang="it-IT" sz="1500" dirty="0">
              <a:latin typeface="Swis721 Cn BT" panose="020B05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6" y="2651629"/>
            <a:ext cx="4313294" cy="301778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530" y="2822664"/>
            <a:ext cx="4324350" cy="28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6900" y="716059"/>
            <a:ext cx="8140700" cy="173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it-IT" sz="1500" dirty="0" err="1" smtClean="0">
                <a:latin typeface="Swis721 Cn BT" panose="020B0506020202030204" pitchFamily="34" charset="0"/>
              </a:rPr>
              <a:t>Risoluzione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tramite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tabelle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it-IT" sz="1500" dirty="0" err="1" smtClean="0">
                <a:latin typeface="Swis721 Cn BT" panose="020B0506020202030204" pitchFamily="34" charset="0"/>
              </a:rPr>
              <a:t>Calcolo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>
                <a:latin typeface="Swis721 Cn BT" panose="020B0506020202030204" pitchFamily="34" charset="0"/>
                <a:sym typeface="Symbol" panose="05050102010706020507" pitchFamily="18" charset="2"/>
              </a:rPr>
              <a:t></a:t>
            </a:r>
            <a:r>
              <a:rPr lang="en-US" altLang="it-IT" sz="1500" baseline="-25000" dirty="0">
                <a:latin typeface="Swis721 Cn BT" panose="020B0506020202030204" pitchFamily="34" charset="0"/>
              </a:rPr>
              <a:t>s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(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tensione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di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trazione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nelle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>
                <a:latin typeface="Swis721 Cn BT" panose="020B0506020202030204" pitchFamily="34" charset="0"/>
              </a:rPr>
              <a:t>barre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d’armatura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) per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sezione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fessurata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(v.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Stadio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II)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it-IT" sz="1500" dirty="0" err="1" smtClean="0">
                <a:latin typeface="Swis721 Cn BT" panose="020B0506020202030204" pitchFamily="34" charset="0"/>
              </a:rPr>
              <a:t>Dalle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tabelle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si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ricava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, per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il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valore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di </a:t>
            </a:r>
            <a:r>
              <a:rPr lang="en-US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</a:t>
            </a:r>
            <a:r>
              <a:rPr lang="en-US" altLang="it-IT" sz="1500" baseline="-25000" dirty="0" smtClean="0">
                <a:latin typeface="Swis721 Cn BT" panose="020B0506020202030204" pitchFamily="34" charset="0"/>
              </a:rPr>
              <a:t>s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calcolato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:</a:t>
            </a:r>
          </a:p>
          <a:p>
            <a:pPr marL="717550"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it-IT" sz="1500" dirty="0" err="1" smtClean="0">
                <a:latin typeface="Swis721 Cn BT" panose="020B0506020202030204" pitchFamily="34" charset="0"/>
              </a:rPr>
              <a:t>il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diametro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massimo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ammesso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per </a:t>
            </a:r>
            <a:r>
              <a:rPr lang="en-US" altLang="it-IT" sz="1500" dirty="0" err="1">
                <a:latin typeface="Swis721 Cn BT" panose="020B0506020202030204" pitchFamily="34" charset="0"/>
              </a:rPr>
              <a:t>soddisfare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una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determinata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apertura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max;</a:t>
            </a:r>
          </a:p>
          <a:p>
            <a:pPr marL="717550"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it-IT" sz="1500" dirty="0" smtClean="0">
                <a:latin typeface="Swis721 Cn BT" panose="020B0506020202030204" pitchFamily="34" charset="0"/>
              </a:rPr>
              <a:t>la </a:t>
            </a:r>
            <a:r>
              <a:rPr lang="en-US" altLang="it-IT" sz="1500" dirty="0" err="1">
                <a:latin typeface="Swis721 Cn BT" panose="020B0506020202030204" pitchFamily="34" charset="0"/>
              </a:rPr>
              <a:t>spaziatura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tra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le barre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massima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ammessa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per </a:t>
            </a:r>
            <a:r>
              <a:rPr lang="en-US" altLang="it-IT" sz="1500" dirty="0" err="1">
                <a:latin typeface="Swis721 Cn BT" panose="020B0506020202030204" pitchFamily="34" charset="0"/>
              </a:rPr>
              <a:t>soddisfare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una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determinata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apertura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max.</a:t>
            </a:r>
            <a:endParaRPr lang="en-US" altLang="it-IT" sz="1500" dirty="0">
              <a:latin typeface="Swis721 Cn BT" panose="020B05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9495"/>
            <a:ext cx="8991770" cy="19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96900" y="3141592"/>
            <a:ext cx="8140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it-IT" sz="1500" dirty="0">
                <a:latin typeface="Swis721 Cn BT" panose="020B0506020202030204" pitchFamily="34" charset="0"/>
              </a:rPr>
              <a:t>Si fa </a:t>
            </a:r>
            <a:r>
              <a:rPr lang="en-US" altLang="it-IT" sz="1500" dirty="0" err="1">
                <a:latin typeface="Swis721 Cn BT" panose="020B0506020202030204" pitchFamily="34" charset="0"/>
              </a:rPr>
              <a:t>riferimento</a:t>
            </a:r>
            <a:r>
              <a:rPr lang="en-US" altLang="it-IT" sz="1500" dirty="0">
                <a:latin typeface="Swis721 Cn BT" panose="020B0506020202030204" pitchFamily="34" charset="0"/>
              </a:rPr>
              <a:t> ad un </a:t>
            </a:r>
            <a:r>
              <a:rPr lang="en-US" altLang="it-IT" sz="1500" dirty="0" err="1">
                <a:latin typeface="Swis721 Cn BT" panose="020B0506020202030204" pitchFamily="34" charset="0"/>
              </a:rPr>
              <a:t>modello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semplificato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che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tiene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conto</a:t>
            </a:r>
            <a:r>
              <a:rPr lang="en-US" altLang="it-IT" sz="1500" dirty="0">
                <a:latin typeface="Swis721 Cn BT" panose="020B0506020202030204" pitchFamily="34" charset="0"/>
              </a:rPr>
              <a:t> del </a:t>
            </a:r>
            <a:r>
              <a:rPr lang="en-US" altLang="it-IT" sz="1500" dirty="0" err="1">
                <a:latin typeface="Swis721 Cn BT" panose="020B0506020202030204" pitchFamily="34" charset="0"/>
              </a:rPr>
              <a:t>contributo</a:t>
            </a:r>
            <a:r>
              <a:rPr lang="en-US" altLang="it-IT" sz="1500" dirty="0">
                <a:latin typeface="Swis721 Cn BT" panose="020B0506020202030204" pitchFamily="34" charset="0"/>
              </a:rPr>
              <a:t> del “tension stiffening”</a:t>
            </a:r>
          </a:p>
        </p:txBody>
      </p:sp>
      <p:graphicFrame>
        <p:nvGraphicFramePr>
          <p:cNvPr id="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55489"/>
              </p:ext>
            </p:extLst>
          </p:nvPr>
        </p:nvGraphicFramePr>
        <p:xfrm>
          <a:off x="684213" y="3811078"/>
          <a:ext cx="21415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zione" r:id="rId3" imgW="1028520" imgH="190440" progId="Equation.3">
                  <p:embed/>
                </p:oleObj>
              </mc:Choice>
              <mc:Fallback>
                <p:oleObj name="Equazione" r:id="rId3" imgW="1028520" imgH="190440" progId="Equation.3">
                  <p:embed/>
                  <p:pic>
                    <p:nvPicPr>
                      <p:cNvPr id="5120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811078"/>
                        <a:ext cx="2141537" cy="5048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0"/>
          <p:cNvSpPr>
            <a:spLocks noChangeArrowheads="1"/>
          </p:cNvSpPr>
          <p:nvPr/>
        </p:nvSpPr>
        <p:spPr bwMode="auto">
          <a:xfrm>
            <a:off x="563563" y="2816155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u="sng" dirty="0">
                <a:latin typeface="Swis721 Cn BT" panose="020B0506020202030204" pitchFamily="34" charset="0"/>
              </a:rPr>
              <a:t>Calcolo freccia</a:t>
            </a:r>
            <a:endParaRPr lang="it-IT" altLang="it-IT" sz="1500" i="1" u="sng" dirty="0">
              <a:latin typeface="Swis721 Cn BT" panose="020B0506020202030204" pitchFamily="34" charset="0"/>
            </a:endParaRPr>
          </a:p>
        </p:txBody>
      </p:sp>
      <p:cxnSp>
        <p:nvCxnSpPr>
          <p:cNvPr id="6" name="Connettore 1 13"/>
          <p:cNvCxnSpPr>
            <a:cxnSpLocks noChangeShapeType="1"/>
          </p:cNvCxnSpPr>
          <p:nvPr/>
        </p:nvCxnSpPr>
        <p:spPr bwMode="auto">
          <a:xfrm flipV="1">
            <a:off x="6096000" y="4050494"/>
            <a:ext cx="23272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ttore 1 17"/>
          <p:cNvCxnSpPr>
            <a:cxnSpLocks noChangeShapeType="1"/>
          </p:cNvCxnSpPr>
          <p:nvPr/>
        </p:nvCxnSpPr>
        <p:spPr bwMode="auto">
          <a:xfrm flipV="1">
            <a:off x="6100763" y="4618819"/>
            <a:ext cx="2327275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igura a mano libera 18"/>
          <p:cNvSpPr>
            <a:spLocks/>
          </p:cNvSpPr>
          <p:nvPr/>
        </p:nvSpPr>
        <p:spPr bwMode="auto">
          <a:xfrm>
            <a:off x="6630988" y="4272744"/>
            <a:ext cx="19050" cy="360363"/>
          </a:xfrm>
          <a:custGeom>
            <a:avLst/>
            <a:gdLst>
              <a:gd name="T0" fmla="*/ 29305 w 18473"/>
              <a:gd name="T1" fmla="*/ 0 h 360218"/>
              <a:gd name="T2" fmla="*/ 14648 w 18473"/>
              <a:gd name="T3" fmla="*/ 130089 h 360218"/>
              <a:gd name="T4" fmla="*/ 0 w 18473"/>
              <a:gd name="T5" fmla="*/ 157966 h 360218"/>
              <a:gd name="T6" fmla="*/ 14648 w 18473"/>
              <a:gd name="T7" fmla="*/ 269474 h 360218"/>
              <a:gd name="T8" fmla="*/ 14648 w 18473"/>
              <a:gd name="T9" fmla="*/ 362399 h 360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3"/>
              <a:gd name="T16" fmla="*/ 0 h 360218"/>
              <a:gd name="T17" fmla="*/ 18473 w 18473"/>
              <a:gd name="T18" fmla="*/ 360218 h 360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3" h="360218">
                <a:moveTo>
                  <a:pt x="18473" y="0"/>
                </a:moveTo>
                <a:cubicBezTo>
                  <a:pt x="15394" y="43103"/>
                  <a:pt x="14285" y="86392"/>
                  <a:pt x="9236" y="129309"/>
                </a:cubicBezTo>
                <a:cubicBezTo>
                  <a:pt x="8098" y="138978"/>
                  <a:pt x="0" y="147282"/>
                  <a:pt x="0" y="157018"/>
                </a:cubicBezTo>
                <a:cubicBezTo>
                  <a:pt x="0" y="194091"/>
                  <a:pt x="7553" y="230819"/>
                  <a:pt x="9236" y="267854"/>
                </a:cubicBezTo>
                <a:cubicBezTo>
                  <a:pt x="10634" y="298610"/>
                  <a:pt x="9236" y="329430"/>
                  <a:pt x="9236" y="36021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9" name="Figura a mano libera 19"/>
          <p:cNvSpPr>
            <a:spLocks/>
          </p:cNvSpPr>
          <p:nvPr/>
        </p:nvSpPr>
        <p:spPr bwMode="auto">
          <a:xfrm flipH="1">
            <a:off x="6654800" y="4258457"/>
            <a:ext cx="19050" cy="360362"/>
          </a:xfrm>
          <a:custGeom>
            <a:avLst/>
            <a:gdLst>
              <a:gd name="T0" fmla="*/ 29305 w 18473"/>
              <a:gd name="T1" fmla="*/ 0 h 360218"/>
              <a:gd name="T2" fmla="*/ 14648 w 18473"/>
              <a:gd name="T3" fmla="*/ 130089 h 360218"/>
              <a:gd name="T4" fmla="*/ 0 w 18473"/>
              <a:gd name="T5" fmla="*/ 157963 h 360218"/>
              <a:gd name="T6" fmla="*/ 14648 w 18473"/>
              <a:gd name="T7" fmla="*/ 269464 h 360218"/>
              <a:gd name="T8" fmla="*/ 14648 w 18473"/>
              <a:gd name="T9" fmla="*/ 362384 h 360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3"/>
              <a:gd name="T16" fmla="*/ 0 h 360218"/>
              <a:gd name="T17" fmla="*/ 18473 w 18473"/>
              <a:gd name="T18" fmla="*/ 360218 h 360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3" h="360218">
                <a:moveTo>
                  <a:pt x="18473" y="0"/>
                </a:moveTo>
                <a:cubicBezTo>
                  <a:pt x="15394" y="43103"/>
                  <a:pt x="14285" y="86392"/>
                  <a:pt x="9236" y="129309"/>
                </a:cubicBezTo>
                <a:cubicBezTo>
                  <a:pt x="8098" y="138978"/>
                  <a:pt x="0" y="147282"/>
                  <a:pt x="0" y="157018"/>
                </a:cubicBezTo>
                <a:cubicBezTo>
                  <a:pt x="0" y="194091"/>
                  <a:pt x="7553" y="230819"/>
                  <a:pt x="9236" y="267854"/>
                </a:cubicBezTo>
                <a:cubicBezTo>
                  <a:pt x="10634" y="298610"/>
                  <a:pt x="9236" y="329430"/>
                  <a:pt x="9236" y="36021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10" name="Figura a mano libera 20"/>
          <p:cNvSpPr>
            <a:spLocks/>
          </p:cNvSpPr>
          <p:nvPr/>
        </p:nvSpPr>
        <p:spPr bwMode="auto">
          <a:xfrm>
            <a:off x="7920038" y="4267982"/>
            <a:ext cx="19050" cy="360362"/>
          </a:xfrm>
          <a:custGeom>
            <a:avLst/>
            <a:gdLst>
              <a:gd name="T0" fmla="*/ 29305 w 18473"/>
              <a:gd name="T1" fmla="*/ 0 h 360218"/>
              <a:gd name="T2" fmla="*/ 14648 w 18473"/>
              <a:gd name="T3" fmla="*/ 130089 h 360218"/>
              <a:gd name="T4" fmla="*/ 0 w 18473"/>
              <a:gd name="T5" fmla="*/ 157963 h 360218"/>
              <a:gd name="T6" fmla="*/ 14648 w 18473"/>
              <a:gd name="T7" fmla="*/ 269464 h 360218"/>
              <a:gd name="T8" fmla="*/ 14648 w 18473"/>
              <a:gd name="T9" fmla="*/ 362384 h 360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3"/>
              <a:gd name="T16" fmla="*/ 0 h 360218"/>
              <a:gd name="T17" fmla="*/ 18473 w 18473"/>
              <a:gd name="T18" fmla="*/ 360218 h 360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3" h="360218">
                <a:moveTo>
                  <a:pt x="18473" y="0"/>
                </a:moveTo>
                <a:cubicBezTo>
                  <a:pt x="15394" y="43103"/>
                  <a:pt x="14285" y="86392"/>
                  <a:pt x="9236" y="129309"/>
                </a:cubicBezTo>
                <a:cubicBezTo>
                  <a:pt x="8098" y="138978"/>
                  <a:pt x="0" y="147282"/>
                  <a:pt x="0" y="157018"/>
                </a:cubicBezTo>
                <a:cubicBezTo>
                  <a:pt x="0" y="194091"/>
                  <a:pt x="7553" y="230819"/>
                  <a:pt x="9236" y="267854"/>
                </a:cubicBezTo>
                <a:cubicBezTo>
                  <a:pt x="10634" y="298610"/>
                  <a:pt x="9236" y="329430"/>
                  <a:pt x="9236" y="36021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12" name="Figura a mano libera 30"/>
          <p:cNvSpPr>
            <a:spLocks/>
          </p:cNvSpPr>
          <p:nvPr/>
        </p:nvSpPr>
        <p:spPr bwMode="auto">
          <a:xfrm flipH="1">
            <a:off x="7943850" y="4253694"/>
            <a:ext cx="17463" cy="360363"/>
          </a:xfrm>
          <a:custGeom>
            <a:avLst/>
            <a:gdLst>
              <a:gd name="T0" fmla="*/ 7948 w 18473"/>
              <a:gd name="T1" fmla="*/ 0 h 360218"/>
              <a:gd name="T2" fmla="*/ 3975 w 18473"/>
              <a:gd name="T3" fmla="*/ 130089 h 360218"/>
              <a:gd name="T4" fmla="*/ 0 w 18473"/>
              <a:gd name="T5" fmla="*/ 157966 h 360218"/>
              <a:gd name="T6" fmla="*/ 3975 w 18473"/>
              <a:gd name="T7" fmla="*/ 269474 h 360218"/>
              <a:gd name="T8" fmla="*/ 3975 w 18473"/>
              <a:gd name="T9" fmla="*/ 362399 h 360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73"/>
              <a:gd name="T16" fmla="*/ 0 h 360218"/>
              <a:gd name="T17" fmla="*/ 18473 w 18473"/>
              <a:gd name="T18" fmla="*/ 360218 h 360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73" h="360218">
                <a:moveTo>
                  <a:pt x="18473" y="0"/>
                </a:moveTo>
                <a:cubicBezTo>
                  <a:pt x="15394" y="43103"/>
                  <a:pt x="14285" y="86392"/>
                  <a:pt x="9236" y="129309"/>
                </a:cubicBezTo>
                <a:cubicBezTo>
                  <a:pt x="8098" y="138978"/>
                  <a:pt x="0" y="147282"/>
                  <a:pt x="0" y="157018"/>
                </a:cubicBezTo>
                <a:cubicBezTo>
                  <a:pt x="0" y="194091"/>
                  <a:pt x="7553" y="230819"/>
                  <a:pt x="9236" y="267854"/>
                </a:cubicBezTo>
                <a:cubicBezTo>
                  <a:pt x="10634" y="298610"/>
                  <a:pt x="9236" y="329430"/>
                  <a:pt x="9236" y="360218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1500">
              <a:latin typeface="Swis721 Cn BT" panose="020B0506020202030204" pitchFamily="34" charset="0"/>
            </a:endParaRPr>
          </a:p>
        </p:txBody>
      </p:sp>
      <p:cxnSp>
        <p:nvCxnSpPr>
          <p:cNvPr id="13" name="Connettore 1 33"/>
          <p:cNvCxnSpPr>
            <a:cxnSpLocks noChangeShapeType="1"/>
          </p:cNvCxnSpPr>
          <p:nvPr/>
        </p:nvCxnSpPr>
        <p:spPr bwMode="auto">
          <a:xfrm>
            <a:off x="6983413" y="4060019"/>
            <a:ext cx="0" cy="5730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ttore 1 35"/>
          <p:cNvCxnSpPr>
            <a:cxnSpLocks noChangeShapeType="1"/>
          </p:cNvCxnSpPr>
          <p:nvPr/>
        </p:nvCxnSpPr>
        <p:spPr bwMode="auto">
          <a:xfrm>
            <a:off x="7605713" y="4045732"/>
            <a:ext cx="0" cy="5730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ttore 1 36"/>
          <p:cNvCxnSpPr>
            <a:cxnSpLocks noChangeShapeType="1"/>
          </p:cNvCxnSpPr>
          <p:nvPr/>
        </p:nvCxnSpPr>
        <p:spPr bwMode="auto">
          <a:xfrm>
            <a:off x="8266113" y="4050494"/>
            <a:ext cx="0" cy="5730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ttore 1 37"/>
          <p:cNvCxnSpPr>
            <a:cxnSpLocks noChangeShapeType="1"/>
          </p:cNvCxnSpPr>
          <p:nvPr/>
        </p:nvCxnSpPr>
        <p:spPr bwMode="auto">
          <a:xfrm>
            <a:off x="6330950" y="4055257"/>
            <a:ext cx="0" cy="5730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ttore 1 38"/>
          <p:cNvCxnSpPr>
            <a:cxnSpLocks noChangeShapeType="1"/>
          </p:cNvCxnSpPr>
          <p:nvPr/>
        </p:nvCxnSpPr>
        <p:spPr bwMode="auto">
          <a:xfrm flipH="1">
            <a:off x="6326188" y="4253694"/>
            <a:ext cx="6572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ttore 1 40"/>
          <p:cNvCxnSpPr>
            <a:cxnSpLocks noChangeShapeType="1"/>
          </p:cNvCxnSpPr>
          <p:nvPr/>
        </p:nvCxnSpPr>
        <p:spPr bwMode="auto">
          <a:xfrm flipH="1">
            <a:off x="7624763" y="4248932"/>
            <a:ext cx="655637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ttore 1 41"/>
          <p:cNvCxnSpPr/>
          <p:nvPr/>
        </p:nvCxnSpPr>
        <p:spPr bwMode="auto">
          <a:xfrm>
            <a:off x="6086475" y="3902857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44"/>
          <p:cNvCxnSpPr/>
          <p:nvPr/>
        </p:nvCxnSpPr>
        <p:spPr bwMode="auto">
          <a:xfrm>
            <a:off x="8428038" y="3879044"/>
            <a:ext cx="0" cy="91440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46"/>
          <p:cNvCxnSpPr/>
          <p:nvPr/>
        </p:nvCxnSpPr>
        <p:spPr bwMode="auto">
          <a:xfrm>
            <a:off x="6216650" y="5010932"/>
            <a:ext cx="2151063" cy="0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ttore 1 48"/>
          <p:cNvCxnSpPr/>
          <p:nvPr/>
        </p:nvCxnSpPr>
        <p:spPr bwMode="auto">
          <a:xfrm flipH="1">
            <a:off x="6326188" y="4937907"/>
            <a:ext cx="0" cy="147637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ttore 1 50"/>
          <p:cNvCxnSpPr/>
          <p:nvPr/>
        </p:nvCxnSpPr>
        <p:spPr bwMode="auto">
          <a:xfrm flipH="1">
            <a:off x="6978650" y="4941082"/>
            <a:ext cx="0" cy="149225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1 51"/>
          <p:cNvCxnSpPr/>
          <p:nvPr/>
        </p:nvCxnSpPr>
        <p:spPr bwMode="auto">
          <a:xfrm flipH="1">
            <a:off x="7610475" y="4937907"/>
            <a:ext cx="0" cy="147637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nettore 1 52"/>
          <p:cNvCxnSpPr/>
          <p:nvPr/>
        </p:nvCxnSpPr>
        <p:spPr bwMode="auto">
          <a:xfrm flipH="1">
            <a:off x="8270875" y="4941082"/>
            <a:ext cx="0" cy="149225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173582"/>
              </p:ext>
            </p:extLst>
          </p:nvPr>
        </p:nvGraphicFramePr>
        <p:xfrm>
          <a:off x="6562725" y="4750582"/>
          <a:ext cx="1968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zione" r:id="rId5" imgW="114120" imgH="152280" progId="Equation.3">
                  <p:embed/>
                </p:oleObj>
              </mc:Choice>
              <mc:Fallback>
                <p:oleObj name="Equazione" r:id="rId5" imgW="114120" imgH="152280" progId="Equation.3">
                  <p:embed/>
                  <p:pic>
                    <p:nvPicPr>
                      <p:cNvPr id="512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750582"/>
                        <a:ext cx="1968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271485"/>
              </p:ext>
            </p:extLst>
          </p:nvPr>
        </p:nvGraphicFramePr>
        <p:xfrm>
          <a:off x="7886700" y="4755344"/>
          <a:ext cx="1968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zione" r:id="rId7" imgW="114120" imgH="152280" progId="Equation.3">
                  <p:embed/>
                </p:oleObj>
              </mc:Choice>
              <mc:Fallback>
                <p:oleObj name="Equazione" r:id="rId7" imgW="114120" imgH="152280" progId="Equation.3">
                  <p:embed/>
                  <p:pic>
                    <p:nvPicPr>
                      <p:cNvPr id="512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4755344"/>
                        <a:ext cx="1968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20789"/>
              </p:ext>
            </p:extLst>
          </p:nvPr>
        </p:nvGraphicFramePr>
        <p:xfrm>
          <a:off x="6997700" y="4734707"/>
          <a:ext cx="6381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zione" r:id="rId9" imgW="266400" imgH="177480" progId="Equation.3">
                  <p:embed/>
                </p:oleObj>
              </mc:Choice>
              <mc:Fallback>
                <p:oleObj name="Equazione" r:id="rId9" imgW="266400" imgH="177480" progId="Equation.3">
                  <p:embed/>
                  <p:pic>
                    <p:nvPicPr>
                      <p:cNvPr id="5122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4734707"/>
                        <a:ext cx="6381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tangolo 28"/>
          <p:cNvSpPr/>
          <p:nvPr/>
        </p:nvSpPr>
        <p:spPr bwMode="auto">
          <a:xfrm>
            <a:off x="6326188" y="4040969"/>
            <a:ext cx="665162" cy="212725"/>
          </a:xfrm>
          <a:prstGeom prst="rect">
            <a:avLst/>
          </a:prstGeom>
          <a:solidFill>
            <a:schemeClr val="tx1">
              <a:lumMod val="50000"/>
              <a:lumOff val="5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30" name="Rettangolo 29"/>
          <p:cNvSpPr/>
          <p:nvPr/>
        </p:nvSpPr>
        <p:spPr bwMode="auto">
          <a:xfrm>
            <a:off x="7605713" y="4045732"/>
            <a:ext cx="665162" cy="212725"/>
          </a:xfrm>
          <a:prstGeom prst="rect">
            <a:avLst/>
          </a:prstGeom>
          <a:solidFill>
            <a:schemeClr val="tx1">
              <a:lumMod val="50000"/>
              <a:lumOff val="5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31" name="Rettangolo 30"/>
          <p:cNvSpPr/>
          <p:nvPr/>
        </p:nvSpPr>
        <p:spPr bwMode="auto">
          <a:xfrm>
            <a:off x="6986588" y="4055257"/>
            <a:ext cx="623887" cy="558800"/>
          </a:xfrm>
          <a:prstGeom prst="rect">
            <a:avLst/>
          </a:prstGeom>
          <a:solidFill>
            <a:schemeClr val="tx1">
              <a:lumMod val="50000"/>
              <a:lumOff val="5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32" name="Rettangolo 31"/>
          <p:cNvSpPr/>
          <p:nvPr/>
        </p:nvSpPr>
        <p:spPr bwMode="auto">
          <a:xfrm>
            <a:off x="8285163" y="4050494"/>
            <a:ext cx="157162" cy="558800"/>
          </a:xfrm>
          <a:prstGeom prst="rect">
            <a:avLst/>
          </a:prstGeom>
          <a:solidFill>
            <a:schemeClr val="tx1">
              <a:lumMod val="50000"/>
              <a:lumOff val="5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it-IT" sz="1500">
              <a:latin typeface="Swis721 Cn BT" panose="020B0506020202030204" pitchFamily="34" charset="0"/>
            </a:endParaRPr>
          </a:p>
        </p:txBody>
      </p:sp>
      <p:sp>
        <p:nvSpPr>
          <p:cNvPr id="33" name="Rettangolo 32"/>
          <p:cNvSpPr/>
          <p:nvPr/>
        </p:nvSpPr>
        <p:spPr bwMode="auto">
          <a:xfrm>
            <a:off x="6086475" y="4036207"/>
            <a:ext cx="244475" cy="596900"/>
          </a:xfrm>
          <a:prstGeom prst="rect">
            <a:avLst/>
          </a:prstGeom>
          <a:solidFill>
            <a:schemeClr val="tx1">
              <a:lumMod val="50000"/>
              <a:lumOff val="50000"/>
              <a:alpha val="3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it-IT" sz="1500">
              <a:latin typeface="Swis721 Cn BT" panose="020B0506020202030204" pitchFamily="34" charset="0"/>
            </a:endParaRPr>
          </a:p>
        </p:txBody>
      </p:sp>
      <p:graphicFrame>
        <p:nvGraphicFramePr>
          <p:cNvPr id="3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74448"/>
              </p:ext>
            </p:extLst>
          </p:nvPr>
        </p:nvGraphicFramePr>
        <p:xfrm>
          <a:off x="660400" y="4527475"/>
          <a:ext cx="1665288" cy="71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zione" r:id="rId11" imgW="1005840" imgH="396129" progId="Equation.3">
                  <p:embed/>
                </p:oleObj>
              </mc:Choice>
              <mc:Fallback>
                <p:oleObj name="Equazione" r:id="rId11" imgW="1005840" imgH="396129" progId="Equation.3">
                  <p:embed/>
                  <p:pic>
                    <p:nvPicPr>
                      <p:cNvPr id="5123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527475"/>
                        <a:ext cx="1665288" cy="714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10"/>
          <p:cNvSpPr>
            <a:spLocks noChangeArrowheads="1"/>
          </p:cNvSpPr>
          <p:nvPr/>
        </p:nvSpPr>
        <p:spPr bwMode="auto">
          <a:xfrm>
            <a:off x="555625" y="5931421"/>
            <a:ext cx="84963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</a:t>
            </a:r>
            <a:r>
              <a:rPr lang="it-IT" altLang="it-IT" sz="1500" b="0" baseline="30000" dirty="0" smtClean="0">
                <a:latin typeface="Swis721 Cn BT" panose="020B0506020202030204" pitchFamily="34" charset="0"/>
              </a:rPr>
              <a:t>*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  =</a:t>
            </a:r>
            <a:r>
              <a:rPr lang="it-IT" altLang="it-IT" sz="1500" b="0" dirty="0" smtClean="0">
                <a:latin typeface="Swis721 Cn BT" panose="020B0506020202030204" pitchFamily="34" charset="0"/>
              </a:rPr>
              <a:t> </a:t>
            </a:r>
            <a:r>
              <a:rPr lang="it-IT" altLang="it-IT" sz="1500" b="0" dirty="0">
                <a:latin typeface="Swis721 Cn BT" panose="020B0506020202030204" pitchFamily="34" charset="0"/>
              </a:rPr>
              <a:t>a 1.0 per carico di breve durata, 0.5 per ciclico o lunga durata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16441"/>
              </p:ext>
            </p:extLst>
          </p:nvPr>
        </p:nvGraphicFramePr>
        <p:xfrm>
          <a:off x="2660650" y="4603714"/>
          <a:ext cx="1256485" cy="64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zione" r:id="rId13" imgW="787058" imgH="406224" progId="Equation.3">
                  <p:embed/>
                </p:oleObj>
              </mc:Choice>
              <mc:Fallback>
                <p:oleObj name="Equazione" r:id="rId13" imgW="787058" imgH="406224" progId="Equation.3">
                  <p:embed/>
                  <p:pic>
                    <p:nvPicPr>
                      <p:cNvPr id="512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603714"/>
                        <a:ext cx="1256485" cy="647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110"/>
          <p:cNvSpPr>
            <a:spLocks noChangeArrowheads="1"/>
          </p:cNvSpPr>
          <p:nvPr/>
        </p:nvSpPr>
        <p:spPr bwMode="auto">
          <a:xfrm>
            <a:off x="574675" y="5327318"/>
            <a:ext cx="84947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500" b="0" dirty="0">
                <a:latin typeface="Swis721 Cn BT" panose="020B0506020202030204" pitchFamily="34" charset="0"/>
              </a:rPr>
              <a:t>f</a:t>
            </a:r>
            <a:r>
              <a:rPr lang="it-IT" sz="1500" dirty="0">
                <a:latin typeface="Swis721 Cn BT" panose="020B0506020202030204" pitchFamily="34" charset="0"/>
              </a:rPr>
              <a:t>  </a:t>
            </a:r>
            <a:r>
              <a:rPr lang="it-IT" sz="1500" b="0" dirty="0">
                <a:latin typeface="Swis721 Cn BT" panose="020B0506020202030204" pitchFamily="34" charset="0"/>
              </a:rPr>
              <a:t>è la freccia nella condizione di trave non fessurata </a:t>
            </a:r>
            <a:r>
              <a:rPr lang="it-IT" sz="1500" b="0" dirty="0" err="1">
                <a:latin typeface="Swis721 Cn BT" panose="020B0506020202030204" pitchFamily="34" charset="0"/>
              </a:rPr>
              <a:t>I</a:t>
            </a:r>
            <a:r>
              <a:rPr lang="it-IT" sz="1500" b="0" baseline="-25000" dirty="0" err="1">
                <a:latin typeface="Swis721 Cn BT" panose="020B0506020202030204" pitchFamily="34" charset="0"/>
              </a:rPr>
              <a:t>i</a:t>
            </a:r>
            <a:endParaRPr lang="it-IT" sz="1500" b="0" baseline="-25000" dirty="0">
              <a:latin typeface="Swis721 Cn BT" panose="020B0506020202030204" pitchFamily="34" charset="0"/>
            </a:endParaRPr>
          </a:p>
        </p:txBody>
      </p:sp>
      <p:sp>
        <p:nvSpPr>
          <p:cNvPr id="38" name="Rectangle 110"/>
          <p:cNvSpPr>
            <a:spLocks noChangeArrowheads="1"/>
          </p:cNvSpPr>
          <p:nvPr/>
        </p:nvSpPr>
        <p:spPr bwMode="auto">
          <a:xfrm>
            <a:off x="569913" y="5627268"/>
            <a:ext cx="84963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500" b="0" dirty="0" err="1">
                <a:latin typeface="Swis721 Cn BT" panose="020B0506020202030204" pitchFamily="34" charset="0"/>
              </a:rPr>
              <a:t>f</a:t>
            </a:r>
            <a:r>
              <a:rPr lang="it-IT" sz="1500" b="0" dirty="0">
                <a:latin typeface="Swis721 Cn BT" panose="020B0506020202030204" pitchFamily="34" charset="0"/>
              </a:rPr>
              <a:t>’</a:t>
            </a:r>
            <a:r>
              <a:rPr lang="it-IT" sz="1500" dirty="0">
                <a:latin typeface="Swis721 Cn BT" panose="020B0506020202030204" pitchFamily="34" charset="0"/>
              </a:rPr>
              <a:t>  </a:t>
            </a:r>
            <a:r>
              <a:rPr lang="it-IT" sz="1500" b="0" dirty="0">
                <a:latin typeface="Swis721 Cn BT" panose="020B0506020202030204" pitchFamily="34" charset="0"/>
              </a:rPr>
              <a:t>è la freccia nella condizione di trave fessurata I’</a:t>
            </a:r>
            <a:r>
              <a:rPr lang="it-IT" sz="1500" b="0" baseline="-25000" dirty="0">
                <a:latin typeface="Swis721 Cn BT" panose="020B0506020202030204" pitchFamily="34" charset="0"/>
              </a:rPr>
              <a:t>i</a:t>
            </a:r>
          </a:p>
        </p:txBody>
      </p:sp>
      <p:pic>
        <p:nvPicPr>
          <p:cNvPr id="54" name="Immagin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5189" y="1061993"/>
            <a:ext cx="5993976" cy="1394457"/>
          </a:xfrm>
          <a:prstGeom prst="rect">
            <a:avLst/>
          </a:prstGeom>
        </p:spPr>
      </p:pic>
      <p:cxnSp>
        <p:nvCxnSpPr>
          <p:cNvPr id="55" name="Connettore 2 54"/>
          <p:cNvCxnSpPr/>
          <p:nvPr/>
        </p:nvCxnSpPr>
        <p:spPr>
          <a:xfrm>
            <a:off x="3992094" y="1027146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5206676" y="1027146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V="1">
            <a:off x="7003149" y="2084710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flipV="1">
            <a:off x="2149440" y="2084710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tangolo 58"/>
          <p:cNvSpPr/>
          <p:nvPr/>
        </p:nvSpPr>
        <p:spPr>
          <a:xfrm>
            <a:off x="286327" y="551224"/>
            <a:ext cx="8589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it-IT" sz="2000" b="1" dirty="0" smtClean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 SLE della deformazione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(metodo diretto)</a:t>
            </a:r>
          </a:p>
        </p:txBody>
      </p:sp>
    </p:spTree>
    <p:extLst>
      <p:ext uri="{BB962C8B-B14F-4D97-AF65-F5344CB8AC3E}">
        <p14:creationId xmlns:p14="http://schemas.microsoft.com/office/powerpoint/2010/main" val="10541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669223"/>
              </p:ext>
            </p:extLst>
          </p:nvPr>
        </p:nvGraphicFramePr>
        <p:xfrm>
          <a:off x="5215255" y="3729673"/>
          <a:ext cx="16176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Equazione" r:id="rId3" imgW="754486" imgH="373530" progId="Equation.3">
                  <p:embed/>
                </p:oleObj>
              </mc:Choice>
              <mc:Fallback>
                <p:oleObj name="Equazione" r:id="rId3" imgW="754486" imgH="373530" progId="Equation.3">
                  <p:embed/>
                  <p:pic>
                    <p:nvPicPr>
                      <p:cNvPr id="4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255" y="3729673"/>
                        <a:ext cx="161766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07552"/>
              </p:ext>
            </p:extLst>
          </p:nvPr>
        </p:nvGraphicFramePr>
        <p:xfrm>
          <a:off x="5215254" y="4838021"/>
          <a:ext cx="16176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zione" r:id="rId5" imgW="754486" imgH="388454" progId="Equation.3">
                  <p:embed/>
                </p:oleObj>
              </mc:Choice>
              <mc:Fallback>
                <p:oleObj name="Equazione" r:id="rId5" imgW="754486" imgH="388454" progId="Equation.3">
                  <p:embed/>
                  <p:pic>
                    <p:nvPicPr>
                      <p:cNvPr id="5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254" y="4838021"/>
                        <a:ext cx="16176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459063"/>
              </p:ext>
            </p:extLst>
          </p:nvPr>
        </p:nvGraphicFramePr>
        <p:xfrm>
          <a:off x="5123814" y="2976925"/>
          <a:ext cx="21415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zione" r:id="rId7" imgW="1028520" imgH="190440" progId="Equation.3">
                  <p:embed/>
                </p:oleObj>
              </mc:Choice>
              <mc:Fallback>
                <p:oleObj name="Equazione" r:id="rId7" imgW="1028520" imgH="190440" progId="Equation.3">
                  <p:embed/>
                  <p:pic>
                    <p:nvPicPr>
                      <p:cNvPr id="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3814" y="2976925"/>
                        <a:ext cx="2141537" cy="5048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99" y="1061175"/>
            <a:ext cx="4568015" cy="3860076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6832917" y="4355726"/>
            <a:ext cx="345123" cy="155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6503987" y="4200624"/>
            <a:ext cx="328930" cy="310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10"/>
          <p:cNvSpPr>
            <a:spLocks noChangeArrowheads="1"/>
          </p:cNvSpPr>
          <p:nvPr/>
        </p:nvSpPr>
        <p:spPr bwMode="auto">
          <a:xfrm>
            <a:off x="7203598" y="4187662"/>
            <a:ext cx="1660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Momento d’inerzia omogenizzato della sez. </a:t>
            </a:r>
            <a:r>
              <a:rPr lang="it-IT" altLang="it-IT" sz="12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interamente reagente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(v. Stadio I)</a:t>
            </a:r>
            <a:endParaRPr lang="it-IT" altLang="it-IT" sz="1200" baseline="-25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6807359" y="5531054"/>
            <a:ext cx="345123" cy="155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6478429" y="5375952"/>
            <a:ext cx="328930" cy="310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10"/>
          <p:cNvSpPr>
            <a:spLocks noChangeArrowheads="1"/>
          </p:cNvSpPr>
          <p:nvPr/>
        </p:nvSpPr>
        <p:spPr bwMode="auto">
          <a:xfrm>
            <a:off x="7178040" y="5362990"/>
            <a:ext cx="1660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Momento d’inerzia omogenizzato della sez. </a:t>
            </a:r>
            <a:r>
              <a:rPr lang="it-IT" altLang="it-IT" sz="1200" b="1" dirty="0" err="1" smtClean="0">
                <a:solidFill>
                  <a:srgbClr val="FF0000"/>
                </a:solidFill>
                <a:latin typeface="Swis721 Cn BT" panose="020B0506020202030204" pitchFamily="34" charset="0"/>
              </a:rPr>
              <a:t>perzializzata</a:t>
            </a:r>
            <a:endParaRPr lang="it-IT" altLang="it-IT" sz="1200" b="1" dirty="0">
              <a:solidFill>
                <a:srgbClr val="FF0000"/>
              </a:solidFill>
              <a:latin typeface="Swis721 Cn BT" panose="020B05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FF0000"/>
                </a:solidFill>
                <a:latin typeface="Swis721 Cn BT" panose="020B0506020202030204" pitchFamily="34" charset="0"/>
              </a:rPr>
              <a:t>(v. Stadio II)</a:t>
            </a:r>
          </a:p>
        </p:txBody>
      </p:sp>
      <p:sp>
        <p:nvSpPr>
          <p:cNvPr id="20" name="Rectangle 110"/>
          <p:cNvSpPr>
            <a:spLocks noChangeArrowheads="1"/>
          </p:cNvSpPr>
          <p:nvPr/>
        </p:nvSpPr>
        <p:spPr bwMode="auto">
          <a:xfrm>
            <a:off x="563563" y="515303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u="sng" dirty="0" smtClean="0">
                <a:latin typeface="Swis721 Cn BT" panose="020B0506020202030204" pitchFamily="34" charset="0"/>
              </a:rPr>
              <a:t>Esempio:</a:t>
            </a:r>
            <a:endParaRPr lang="it-IT" altLang="it-IT" sz="1500" i="1" u="sng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9" y="3219104"/>
            <a:ext cx="8837783" cy="1340295"/>
          </a:xfrm>
          <a:prstGeom prst="rect">
            <a:avLst/>
          </a:prstGeom>
          <a:ln w="28575">
            <a:solidFill>
              <a:srgbClr val="3333CC"/>
            </a:solidFill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96900" y="1110933"/>
            <a:ext cx="8140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it-IT" sz="1500" dirty="0">
                <a:latin typeface="Swis721 Cn BT" panose="020B0506020202030204" pitchFamily="34" charset="0"/>
              </a:rPr>
              <a:t>I </a:t>
            </a:r>
            <a:r>
              <a:rPr lang="en-US" altLang="it-IT" sz="1500" dirty="0" err="1">
                <a:latin typeface="Swis721 Cn BT" panose="020B0506020202030204" pitchFamily="34" charset="0"/>
              </a:rPr>
              <a:t>limiti</a:t>
            </a:r>
            <a:r>
              <a:rPr lang="en-US" altLang="it-IT" sz="1500" dirty="0">
                <a:latin typeface="Swis721 Cn BT" panose="020B0506020202030204" pitchFamily="34" charset="0"/>
              </a:rPr>
              <a:t> per la </a:t>
            </a:r>
            <a:r>
              <a:rPr lang="en-US" altLang="it-IT" sz="1500" dirty="0" err="1">
                <a:latin typeface="Swis721 Cn BT" panose="020B0506020202030204" pitchFamily="34" charset="0"/>
              </a:rPr>
              <a:t>freccia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sono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fissati</a:t>
            </a:r>
            <a:r>
              <a:rPr lang="en-US" altLang="it-IT" sz="1500" dirty="0">
                <a:latin typeface="Swis721 Cn BT" panose="020B0506020202030204" pitchFamily="34" charset="0"/>
              </a:rPr>
              <a:t> in </a:t>
            </a:r>
            <a:r>
              <a:rPr lang="en-US" altLang="it-IT" sz="1500" dirty="0" err="1">
                <a:latin typeface="Swis721 Cn BT" panose="020B0506020202030204" pitchFamily="34" charset="0"/>
              </a:rPr>
              <a:t>funzione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delle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esigenze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d’uso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it-IT" sz="1500" b="1" dirty="0">
                <a:latin typeface="Swis721 Cn BT" panose="020B0506020202030204" pitchFamily="34" charset="0"/>
              </a:rPr>
              <a:t>1/250 l  </a:t>
            </a:r>
            <a:r>
              <a:rPr lang="en-US" altLang="it-IT" sz="1500" dirty="0">
                <a:latin typeface="Swis721 Cn BT" panose="020B0506020202030204" pitchFamily="34" charset="0"/>
              </a:rPr>
              <a:t>per </a:t>
            </a:r>
            <a:r>
              <a:rPr lang="en-US" altLang="it-IT" sz="1500" dirty="0" err="1">
                <a:latin typeface="Swis721 Cn BT" panose="020B0506020202030204" pitchFamily="34" charset="0"/>
              </a:rPr>
              <a:t>solai</a:t>
            </a:r>
            <a:r>
              <a:rPr lang="en-US" altLang="it-IT" sz="1500" dirty="0">
                <a:latin typeface="Swis721 Cn BT" panose="020B0506020202030204" pitchFamily="34" charset="0"/>
              </a:rPr>
              <a:t> e </a:t>
            </a:r>
            <a:r>
              <a:rPr lang="en-US" altLang="it-IT" sz="1500" dirty="0" err="1">
                <a:latin typeface="Swis721 Cn BT" panose="020B0506020202030204" pitchFamily="34" charset="0"/>
              </a:rPr>
              <a:t>travi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nella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condizione</a:t>
            </a:r>
            <a:r>
              <a:rPr lang="en-US" altLang="it-IT" sz="1500" dirty="0">
                <a:latin typeface="Swis721 Cn BT" panose="020B0506020202030204" pitchFamily="34" charset="0"/>
              </a:rPr>
              <a:t> quasi-</a:t>
            </a:r>
            <a:r>
              <a:rPr lang="en-US" altLang="it-IT" sz="1500" dirty="0" err="1">
                <a:latin typeface="Swis721 Cn BT" panose="020B0506020202030204" pitchFamily="34" charset="0"/>
              </a:rPr>
              <a:t>permanente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dei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carichi</a:t>
            </a:r>
            <a:endParaRPr lang="en-US" altLang="it-IT" sz="1500" dirty="0">
              <a:latin typeface="Swis721 Cn BT" panose="020B0506020202030204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it-IT" sz="1500" b="1" dirty="0">
                <a:latin typeface="Swis721 Cn BT" panose="020B0506020202030204" pitchFamily="34" charset="0"/>
              </a:rPr>
              <a:t>1/500 l  </a:t>
            </a:r>
            <a:r>
              <a:rPr lang="en-US" altLang="it-IT" sz="1500" dirty="0">
                <a:latin typeface="Swis721 Cn BT" panose="020B0506020202030204" pitchFamily="34" charset="0"/>
              </a:rPr>
              <a:t>per </a:t>
            </a:r>
            <a:r>
              <a:rPr lang="en-US" altLang="it-IT" sz="1500" dirty="0" err="1">
                <a:latin typeface="Swis721 Cn BT" panose="020B0506020202030204" pitchFamily="34" charset="0"/>
              </a:rPr>
              <a:t>solai</a:t>
            </a:r>
            <a:r>
              <a:rPr lang="en-US" altLang="it-IT" sz="1500" dirty="0">
                <a:latin typeface="Swis721 Cn BT" panose="020B0506020202030204" pitchFamily="34" charset="0"/>
              </a:rPr>
              <a:t> e </a:t>
            </a:r>
            <a:r>
              <a:rPr lang="en-US" altLang="it-IT" sz="1500" dirty="0" err="1">
                <a:latin typeface="Swis721 Cn BT" panose="020B0506020202030204" pitchFamily="34" charset="0"/>
              </a:rPr>
              <a:t>travi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che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portano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pareti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divisorie</a:t>
            </a:r>
            <a:r>
              <a:rPr lang="en-US" altLang="it-IT" sz="1500" dirty="0">
                <a:latin typeface="Swis721 Cn BT" panose="020B0506020202030204" pitchFamily="34" charset="0"/>
              </a:rPr>
              <a:t> e di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tamponamento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nella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condizione</a:t>
            </a:r>
            <a:r>
              <a:rPr lang="en-US" altLang="it-IT" sz="1500" dirty="0">
                <a:latin typeface="Swis721 Cn BT" panose="020B0506020202030204" pitchFamily="34" charset="0"/>
              </a:rPr>
              <a:t> quasi-</a:t>
            </a:r>
            <a:r>
              <a:rPr lang="en-US" altLang="it-IT" sz="1500" dirty="0" err="1">
                <a:latin typeface="Swis721 Cn BT" panose="020B0506020202030204" pitchFamily="34" charset="0"/>
              </a:rPr>
              <a:t>permanente</a:t>
            </a: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  </a:t>
            </a:r>
          </a:p>
          <a:p>
            <a:pPr>
              <a:lnSpc>
                <a:spcPct val="120000"/>
              </a:lnSpc>
              <a:buNone/>
            </a:pPr>
            <a:r>
              <a:rPr lang="en-US" altLang="it-IT" sz="1500" dirty="0">
                <a:latin typeface="Swis721 Cn BT" panose="020B0506020202030204" pitchFamily="34" charset="0"/>
              </a:rPr>
              <a:t> 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           </a:t>
            </a:r>
            <a:r>
              <a:rPr lang="en-US" altLang="it-IT" sz="1500" dirty="0" err="1" smtClean="0">
                <a:latin typeface="Swis721 Cn BT" panose="020B0506020202030204" pitchFamily="34" charset="0"/>
              </a:rPr>
              <a:t>dei</a:t>
            </a:r>
            <a:r>
              <a:rPr lang="en-US" altLang="it-IT" sz="1500" dirty="0" smtClean="0">
                <a:latin typeface="Swis721 Cn BT" panose="020B0506020202030204" pitchFamily="34" charset="0"/>
              </a:rPr>
              <a:t> </a:t>
            </a:r>
            <a:r>
              <a:rPr lang="en-US" altLang="it-IT" sz="1500" dirty="0" err="1">
                <a:latin typeface="Swis721 Cn BT" panose="020B0506020202030204" pitchFamily="34" charset="0"/>
              </a:rPr>
              <a:t>carichi</a:t>
            </a:r>
            <a:endParaRPr lang="en-US" altLang="it-IT" sz="1500" dirty="0">
              <a:latin typeface="Swis721 Cn BT" panose="020B0506020202030204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en-US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563563" y="754063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u="sng">
                <a:latin typeface="Swis721 Cn BT" panose="020B0506020202030204" pitchFamily="34" charset="0"/>
              </a:rPr>
              <a:t>Limiti freccia</a:t>
            </a:r>
            <a:endParaRPr lang="it-IT" altLang="it-IT" sz="1500" i="1" u="sng">
              <a:latin typeface="Swis721 Cn BT" panose="020B0506020202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47395" y="2760663"/>
            <a:ext cx="239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3333CC"/>
                </a:solidFill>
              </a:rPr>
              <a:t>Circ. n.7 del 21.01.2019</a:t>
            </a:r>
          </a:p>
        </p:txBody>
      </p:sp>
      <p:cxnSp>
        <p:nvCxnSpPr>
          <p:cNvPr id="15" name="Connettore diritto 14"/>
          <p:cNvCxnSpPr/>
          <p:nvPr/>
        </p:nvCxnSpPr>
        <p:spPr>
          <a:xfrm>
            <a:off x="5995686" y="3664735"/>
            <a:ext cx="1035994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4378608" y="4119714"/>
            <a:ext cx="1061493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86327" y="551224"/>
            <a:ext cx="8589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it-IT" sz="2000" b="1" dirty="0" smtClean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 SLE della deformazione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(metodo indiretto)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86" y="1381469"/>
            <a:ext cx="8741233" cy="2380305"/>
          </a:xfrm>
          <a:prstGeom prst="rect">
            <a:avLst/>
          </a:prstGeom>
          <a:ln w="28575">
            <a:solidFill>
              <a:srgbClr val="3333CC"/>
            </a:solidFill>
          </a:ln>
        </p:spPr>
      </p:pic>
      <p:sp>
        <p:nvSpPr>
          <p:cNvPr id="12" name="Rettangolo 11"/>
          <p:cNvSpPr/>
          <p:nvPr/>
        </p:nvSpPr>
        <p:spPr>
          <a:xfrm>
            <a:off x="6532592" y="1007676"/>
            <a:ext cx="239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rgbClr val="3333CC"/>
                </a:solidFill>
              </a:rPr>
              <a:t>Circ. n.7 del 21.01.2019</a:t>
            </a:r>
          </a:p>
        </p:txBody>
      </p:sp>
      <p:graphicFrame>
        <p:nvGraphicFramePr>
          <p:cNvPr id="1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77900"/>
              </p:ext>
            </p:extLst>
          </p:nvPr>
        </p:nvGraphicFramePr>
        <p:xfrm>
          <a:off x="1407369" y="1872107"/>
          <a:ext cx="3118333" cy="72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zione" r:id="rId4" imgW="2087809" imgH="441755" progId="Equation.3">
                  <p:embed/>
                </p:oleObj>
              </mc:Choice>
              <mc:Fallback>
                <p:oleObj name="Equazione" r:id="rId4" imgW="2087809" imgH="441755" progId="Equation.3">
                  <p:embed/>
                  <p:pic>
                    <p:nvPicPr>
                      <p:cNvPr id="5530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369" y="1872107"/>
                        <a:ext cx="3118333" cy="7207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6"/>
          <a:srcRect t="22675" r="17266" b="11112"/>
          <a:stretch/>
        </p:blipFill>
        <p:spPr>
          <a:xfrm>
            <a:off x="213786" y="4086611"/>
            <a:ext cx="5886071" cy="2181749"/>
          </a:xfrm>
          <a:prstGeom prst="rect">
            <a:avLst/>
          </a:prstGeom>
          <a:ln w="28575">
            <a:solidFill>
              <a:srgbClr val="3333CC"/>
            </a:solidFill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/>
          <a:srcRect l="1" t="88404" r="58716" b="4572"/>
          <a:stretch/>
        </p:blipFill>
        <p:spPr>
          <a:xfrm>
            <a:off x="5624738" y="3861508"/>
            <a:ext cx="3287772" cy="25907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/>
          <a:srcRect l="45576" t="88404" r="35051" b="84"/>
          <a:stretch/>
        </p:blipFill>
        <p:spPr>
          <a:xfrm>
            <a:off x="7369612" y="4149156"/>
            <a:ext cx="1542898" cy="424618"/>
          </a:xfrm>
          <a:prstGeom prst="rect">
            <a:avLst/>
          </a:prstGeom>
        </p:spPr>
      </p:pic>
      <p:cxnSp>
        <p:nvCxnSpPr>
          <p:cNvPr id="4" name="Connettore diritto 3"/>
          <p:cNvCxnSpPr/>
          <p:nvPr/>
        </p:nvCxnSpPr>
        <p:spPr>
          <a:xfrm>
            <a:off x="6532592" y="3562184"/>
            <a:ext cx="234355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235593" y="3731295"/>
            <a:ext cx="147393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/>
          <a:srcRect t="22675" r="17266" b="11112"/>
          <a:stretch/>
        </p:blipFill>
        <p:spPr>
          <a:xfrm>
            <a:off x="1524426" y="1012508"/>
            <a:ext cx="5886071" cy="2181749"/>
          </a:xfrm>
          <a:prstGeom prst="rect">
            <a:avLst/>
          </a:prstGeom>
          <a:ln w="28575">
            <a:solidFill>
              <a:srgbClr val="3333CC"/>
            </a:solidFill>
          </a:ln>
        </p:spPr>
      </p:pic>
      <p:sp>
        <p:nvSpPr>
          <p:cNvPr id="15" name="CasellaDiTesto 14"/>
          <p:cNvSpPr txBox="1"/>
          <p:nvPr/>
        </p:nvSpPr>
        <p:spPr>
          <a:xfrm>
            <a:off x="384046" y="3578196"/>
            <a:ext cx="33956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PREDIMENSIONAMENTO</a:t>
            </a:r>
          </a:p>
          <a:p>
            <a:r>
              <a:rPr lang="it-IT" sz="13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DELL’ALTEZZA DI TRAVI E SOLAI</a:t>
            </a:r>
            <a:endParaRPr lang="it-IT" sz="1300" b="1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4046" y="4970451"/>
            <a:ext cx="8472003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 luce solaio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unidirezionale: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 5.5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ebdings" panose="05030102010509060703" pitchFamily="18" charset="2"/>
              </a:rPr>
              <a:t>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  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Altezza minima:   h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 l/ (20</a:t>
            </a:r>
            <a:r>
              <a:rPr lang="it-IT" sz="1500" dirty="0" smtClean="0">
                <a:solidFill>
                  <a:srgbClr val="FF0000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*0.8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   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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.34 m </a:t>
            </a:r>
            <a:r>
              <a:rPr lang="it-IT" sz="1500" dirty="0" smtClean="0">
                <a:solidFill>
                  <a:srgbClr val="FF0000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it-IT" sz="1500" dirty="0">
              <a:solidFill>
                <a:srgbClr val="FF0000"/>
              </a:solidFill>
              <a:latin typeface="Swis721 Cn BT" panose="020B05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 trave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principale: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 4.5m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 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Altezza minima: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l/18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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.25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4044" y="4097314"/>
            <a:ext cx="8221475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Luce massima per solaio unidirezionale: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6.5 m  (2.5m per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sbalzi)</a:t>
            </a:r>
          </a:p>
          <a:p>
            <a:pPr>
              <a:spcAft>
                <a:spcPts val="1000"/>
              </a:spcAft>
            </a:pP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Luce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massima per trave principale: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 </a:t>
            </a:r>
            <a:r>
              <a:rPr lang="it-IT" sz="1500" dirty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4.5-5 m (travi in spessore) 5.5-6 m (travi fuori spessore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500" dirty="0">
              <a:latin typeface="Swis721 Cn BT" panose="020B05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6410960" y="1569017"/>
            <a:ext cx="567397" cy="335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6978357" y="793263"/>
            <a:ext cx="432140" cy="447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0"/>
          <p:cNvSpPr>
            <a:spLocks noChangeArrowheads="1"/>
          </p:cNvSpPr>
          <p:nvPr/>
        </p:nvSpPr>
        <p:spPr bwMode="auto">
          <a:xfrm>
            <a:off x="7410497" y="540103"/>
            <a:ext cx="1660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Solai</a:t>
            </a:r>
            <a:endParaRPr lang="it-IT" altLang="it-IT" sz="1200" baseline="-25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5484837" y="793263"/>
            <a:ext cx="432140" cy="447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10"/>
          <p:cNvSpPr>
            <a:spLocks noChangeArrowheads="1"/>
          </p:cNvSpPr>
          <p:nvPr/>
        </p:nvSpPr>
        <p:spPr bwMode="auto">
          <a:xfrm>
            <a:off x="5916977" y="540103"/>
            <a:ext cx="16609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Travi</a:t>
            </a:r>
            <a:endParaRPr lang="it-IT" altLang="it-IT" sz="1200" baseline="-25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24" name="Ovale 23"/>
          <p:cNvSpPr/>
          <p:nvPr/>
        </p:nvSpPr>
        <p:spPr>
          <a:xfrm>
            <a:off x="5319101" y="4960291"/>
            <a:ext cx="938576" cy="335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4307841" y="5321730"/>
            <a:ext cx="396240" cy="335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5035402" y="1914457"/>
            <a:ext cx="567397" cy="335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6989752" y="1610211"/>
            <a:ext cx="776728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0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(16)</a:t>
            </a:r>
          </a:p>
          <a:p>
            <a:pPr>
              <a:spcAft>
                <a:spcPts val="2600"/>
              </a:spcAft>
            </a:pPr>
            <a:r>
              <a:rPr lang="it-IT" sz="10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(20.8)</a:t>
            </a:r>
          </a:p>
          <a:p>
            <a:pPr>
              <a:spcAft>
                <a:spcPts val="1200"/>
              </a:spcAft>
            </a:pPr>
            <a:r>
              <a:rPr lang="it-IT" sz="10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(24)</a:t>
            </a:r>
          </a:p>
          <a:p>
            <a:pPr>
              <a:spcAft>
                <a:spcPts val="800"/>
              </a:spcAft>
            </a:pPr>
            <a:r>
              <a:rPr lang="it-IT" sz="10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(19.2)</a:t>
            </a:r>
          </a:p>
          <a:p>
            <a:pPr>
              <a:spcAft>
                <a:spcPts val="1200"/>
              </a:spcAft>
            </a:pPr>
            <a:r>
              <a:rPr lang="it-IT" sz="10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(6.4)</a:t>
            </a:r>
            <a:endParaRPr lang="it-IT" sz="1000" dirty="0">
              <a:latin typeface="Swis721 Cn BT" panose="020B05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/>
        </p:nvSpPr>
        <p:spPr>
          <a:xfrm>
            <a:off x="519595" y="551224"/>
            <a:ext cx="8356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it-IT" sz="2000" b="1" dirty="0" smtClean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</a:p>
        </p:txBody>
      </p:sp>
      <p:sp>
        <p:nvSpPr>
          <p:cNvPr id="33" name="Rectangle 110"/>
          <p:cNvSpPr>
            <a:spLocks noChangeArrowheads="1"/>
          </p:cNvSpPr>
          <p:nvPr/>
        </p:nvSpPr>
        <p:spPr bwMode="auto">
          <a:xfrm>
            <a:off x="223798" y="1144947"/>
            <a:ext cx="833092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Swis721 Cn BT" panose="020B0506020202030204" pitchFamily="34" charset="0"/>
              </a:rPr>
              <a:t>Toniolo G., Di Prisco M., “Cemento Armato – Calcolo agli stati limite”, Vol. 2a, terza edizione, Ed. Zanichelli, 2010.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dirty="0">
              <a:latin typeface="Swis721 Cn BT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Swis721 Cn BT" panose="020B0506020202030204" pitchFamily="34" charset="0"/>
              </a:rPr>
              <a:t>Park R., </a:t>
            </a:r>
            <a:r>
              <a:rPr lang="en-US" sz="1500" dirty="0" err="1">
                <a:latin typeface="Swis721 Cn BT" panose="020B0506020202030204" pitchFamily="34" charset="0"/>
              </a:rPr>
              <a:t>Paulay</a:t>
            </a:r>
            <a:r>
              <a:rPr lang="en-US" sz="1500" dirty="0">
                <a:latin typeface="Swis721 Cn BT" panose="020B0506020202030204" pitchFamily="34" charset="0"/>
              </a:rPr>
              <a:t> T., “Reinforced Concrete Structures”, John Wiley &amp; Sons, New York, 1975.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dirty="0">
              <a:latin typeface="Swis721 Cn BT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Swis721 Cn BT" panose="020B0506020202030204" pitchFamily="34" charset="0"/>
              </a:rPr>
              <a:t>Mac </a:t>
            </a:r>
            <a:r>
              <a:rPr lang="en-US" sz="1500" dirty="0" err="1">
                <a:latin typeface="Swis721 Cn BT" panose="020B0506020202030204" pitchFamily="34" charset="0"/>
              </a:rPr>
              <a:t>Gregor</a:t>
            </a:r>
            <a:r>
              <a:rPr lang="en-US" sz="1500" dirty="0">
                <a:latin typeface="Swis721 Cn BT" panose="020B0506020202030204" pitchFamily="34" charset="0"/>
              </a:rPr>
              <a:t> J., “Reinforced Concrete – Mechanics and Design”, Prentice Hall, New Jersey, 1988.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500" dirty="0">
              <a:latin typeface="Swis721 Cn BT" panose="020B05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dirty="0">
                <a:latin typeface="Swis721 Cn BT" panose="020B0506020202030204" pitchFamily="34" charset="0"/>
              </a:rPr>
              <a:t>Santarella L., “Prontuario del Cemento Armato”, XXXVIII edizione, Ed. Hoepli, Milano.</a:t>
            </a:r>
          </a:p>
        </p:txBody>
      </p:sp>
    </p:spTree>
    <p:extLst>
      <p:ext uri="{BB962C8B-B14F-4D97-AF65-F5344CB8AC3E}">
        <p14:creationId xmlns:p14="http://schemas.microsoft.com/office/powerpoint/2010/main" val="1375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286327" y="551224"/>
            <a:ext cx="8589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it-IT" sz="2000" b="1" dirty="0" smtClean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FESSURAZIONE nella TRAVE INFLESSA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89" y="986181"/>
            <a:ext cx="5993976" cy="1394457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3992094" y="951334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5206676" y="951334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7003149" y="2008898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2149440" y="2008898"/>
            <a:ext cx="0" cy="6001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10"/>
          <p:cNvSpPr>
            <a:spLocks noChangeArrowheads="1"/>
          </p:cNvSpPr>
          <p:nvPr/>
        </p:nvSpPr>
        <p:spPr bwMode="auto">
          <a:xfrm>
            <a:off x="456044" y="2600619"/>
            <a:ext cx="8420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Distanza di fessurazione </a:t>
            </a:r>
            <a:r>
              <a:rPr lang="it-IT" altLang="it-IT" sz="2000" b="1" dirty="0" smtClean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(si </a:t>
            </a:r>
            <a:r>
              <a:rPr lang="it-IT" altLang="it-IT" sz="1500" dirty="0">
                <a:latin typeface="Swis721 Cn BT" panose="020B0506020202030204" pitchFamily="34" charset="0"/>
              </a:rPr>
              <a:t>opera analogamente al caso del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tirante)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10" name="Rettangolo 20"/>
          <p:cNvSpPr>
            <a:spLocks noChangeArrowheads="1"/>
          </p:cNvSpPr>
          <p:nvPr/>
        </p:nvSpPr>
        <p:spPr bwMode="auto">
          <a:xfrm>
            <a:off x="3227819" y="3841932"/>
            <a:ext cx="304800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12" name="Rettangolo 22"/>
          <p:cNvSpPr>
            <a:spLocks noChangeArrowheads="1"/>
          </p:cNvSpPr>
          <p:nvPr/>
        </p:nvSpPr>
        <p:spPr bwMode="auto">
          <a:xfrm>
            <a:off x="4054906" y="3846695"/>
            <a:ext cx="835025" cy="198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15" name="Rectangle 110"/>
          <p:cNvSpPr>
            <a:spLocks noChangeArrowheads="1"/>
          </p:cNvSpPr>
          <p:nvPr/>
        </p:nvSpPr>
        <p:spPr bwMode="auto">
          <a:xfrm>
            <a:off x="485919" y="4919486"/>
            <a:ext cx="84201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Dall’equilibrio alla rotazione tra forze esterne ed interne di </a:t>
            </a:r>
            <a:r>
              <a:rPr lang="it-IT" altLang="it-IT" sz="1500" dirty="0">
                <a:latin typeface="Swis721 Cn BT" panose="020B0506020202030204" pitchFamily="34" charset="0"/>
              </a:rPr>
              <a:t>metà parte del concio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(rispetto a C) si </a:t>
            </a:r>
            <a:r>
              <a:rPr lang="it-IT" altLang="it-IT" sz="1500" dirty="0">
                <a:latin typeface="Swis721 Cn BT" panose="020B0506020202030204" pitchFamily="34" charset="0"/>
              </a:rPr>
              <a:t>ha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500" dirty="0">
                <a:latin typeface="Swis721 Cn BT" panose="020B0506020202030204" pitchFamily="34" charset="0"/>
                <a:sym typeface="Symbol" panose="05050102010706020507" pitchFamily="18" charset="2"/>
              </a:rPr>
              <a:t> 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Appena </a:t>
            </a:r>
            <a:r>
              <a:rPr lang="it-IT" altLang="it-IT" sz="1500" dirty="0">
                <a:latin typeface="Swis721 Cn BT" panose="020B0506020202030204" pitchFamily="34" charset="0"/>
              </a:rPr>
              <a:t>p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rima </a:t>
            </a:r>
            <a:r>
              <a:rPr lang="it-IT" altLang="it-IT" sz="1500" dirty="0">
                <a:latin typeface="Swis721 Cn BT" panose="020B0506020202030204" pitchFamily="34" charset="0"/>
              </a:rPr>
              <a:t>della formazione della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nuova fessura                 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 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Alla </a:t>
            </a:r>
            <a:r>
              <a:rPr lang="it-IT" altLang="it-IT" sz="1500" dirty="0">
                <a:latin typeface="Swis721 Cn BT" panose="020B0506020202030204" pitchFamily="34" charset="0"/>
              </a:rPr>
              <a:t>formazione della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nuova fessura</a:t>
            </a:r>
            <a:endParaRPr lang="it-IT" altLang="it-IT" sz="1500" dirty="0">
              <a:latin typeface="Swis721 Cn BT" panose="020B05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500" dirty="0">
              <a:latin typeface="Swis721 Cn BT" panose="020B0506020202030204" pitchFamily="34" charset="0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9830"/>
              </p:ext>
            </p:extLst>
          </p:nvPr>
        </p:nvGraphicFramePr>
        <p:xfrm>
          <a:off x="537610" y="5641659"/>
          <a:ext cx="39909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zione" r:id="rId4" imgW="2374560" imgH="330120" progId="Equation.3">
                  <p:embed/>
                </p:oleObj>
              </mc:Choice>
              <mc:Fallback>
                <p:oleObj name="Equazione" r:id="rId4" imgW="2374560" imgH="330120" progId="Equation.3">
                  <p:embed/>
                  <p:pic>
                    <p:nvPicPr>
                      <p:cNvPr id="2560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10" y="5641659"/>
                        <a:ext cx="39909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8" descr="C:\Users\Natalino\Pictures\2012-10-23\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 r="51271"/>
          <a:stretch/>
        </p:blipFill>
        <p:spPr bwMode="auto">
          <a:xfrm>
            <a:off x="1461884" y="3047999"/>
            <a:ext cx="2943862" cy="17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ttore 1 23"/>
          <p:cNvCxnSpPr/>
          <p:nvPr/>
        </p:nvCxnSpPr>
        <p:spPr bwMode="auto">
          <a:xfrm flipV="1">
            <a:off x="2169760" y="4204981"/>
            <a:ext cx="469900" cy="18415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1 26"/>
          <p:cNvCxnSpPr/>
          <p:nvPr/>
        </p:nvCxnSpPr>
        <p:spPr bwMode="auto">
          <a:xfrm>
            <a:off x="2639660" y="4195456"/>
            <a:ext cx="486467" cy="20609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1 28"/>
          <p:cNvCxnSpPr/>
          <p:nvPr/>
        </p:nvCxnSpPr>
        <p:spPr bwMode="auto">
          <a:xfrm>
            <a:off x="2644740" y="4176588"/>
            <a:ext cx="0" cy="21272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ttore 2 37"/>
          <p:cNvCxnSpPr/>
          <p:nvPr/>
        </p:nvCxnSpPr>
        <p:spPr>
          <a:xfrm>
            <a:off x="1041524" y="4013737"/>
            <a:ext cx="1371027" cy="244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8" descr="C:\Users\Natalino\Pictures\2012-10-23\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3" t="12102"/>
          <a:stretch/>
        </p:blipFill>
        <p:spPr bwMode="auto">
          <a:xfrm>
            <a:off x="4875646" y="3048000"/>
            <a:ext cx="1882901" cy="168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C:\Users\Natalino\Pictures\2012-10-23\0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4" t="5441" r="30861"/>
          <a:stretch/>
        </p:blipFill>
        <p:spPr bwMode="auto">
          <a:xfrm>
            <a:off x="7012418" y="2910819"/>
            <a:ext cx="1265382" cy="18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10"/>
          <p:cNvSpPr>
            <a:spLocks noChangeArrowheads="1"/>
          </p:cNvSpPr>
          <p:nvPr/>
        </p:nvSpPr>
        <p:spPr bwMode="auto">
          <a:xfrm>
            <a:off x="109463" y="3757016"/>
            <a:ext cx="1000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Andamento delle </a:t>
            </a: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  <a:sym typeface="Symbol" panose="05050102010706020507" pitchFamily="18" charset="2"/>
              </a:rPr>
              <a:t></a:t>
            </a:r>
            <a:r>
              <a:rPr lang="it-IT" altLang="it-IT" sz="1200" baseline="-25000" dirty="0" smtClean="0">
                <a:solidFill>
                  <a:srgbClr val="FF0000"/>
                </a:solidFill>
                <a:latin typeface="Swis721 Cn BT" panose="020B0506020202030204" pitchFamily="34" charset="0"/>
                <a:sym typeface="Symbol" panose="05050102010706020507" pitchFamily="18" charset="2"/>
              </a:rPr>
              <a:t>c</a:t>
            </a: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 prima della nuova fessura</a:t>
            </a:r>
            <a:endParaRPr lang="it-IT" altLang="it-IT" sz="1200" baseline="-25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36" name="Rectangle 110"/>
          <p:cNvSpPr>
            <a:spLocks noChangeArrowheads="1"/>
          </p:cNvSpPr>
          <p:nvPr/>
        </p:nvSpPr>
        <p:spPr bwMode="auto">
          <a:xfrm>
            <a:off x="4706112" y="3113511"/>
            <a:ext cx="1707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</a:rPr>
              <a:t>Diagramma tensioni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Swis721 Cn BT" panose="020B0506020202030204" pitchFamily="34" charset="0"/>
              </a:rPr>
              <a:t>p</a:t>
            </a:r>
            <a:r>
              <a:rPr lang="it-IT" altLang="it-IT" sz="1200" dirty="0" smtClean="0">
                <a:latin typeface="Swis721 Cn BT" panose="020B0506020202030204" pitchFamily="34" charset="0"/>
              </a:rPr>
              <a:t>rima della nuova fessura</a:t>
            </a:r>
            <a:endParaRPr lang="it-IT" altLang="it-IT" sz="1200" baseline="-25000" dirty="0">
              <a:latin typeface="Swis721 Cn BT" panose="020B0506020202030204" pitchFamily="34" charset="0"/>
            </a:endParaRPr>
          </a:p>
        </p:txBody>
      </p:sp>
      <p:cxnSp>
        <p:nvCxnSpPr>
          <p:cNvPr id="45" name="Connettore diritto 44"/>
          <p:cNvCxnSpPr/>
          <p:nvPr/>
        </p:nvCxnSpPr>
        <p:spPr>
          <a:xfrm>
            <a:off x="2639660" y="3118550"/>
            <a:ext cx="0" cy="166388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10"/>
          <p:cNvSpPr>
            <a:spLocks noChangeArrowheads="1"/>
          </p:cNvSpPr>
          <p:nvPr/>
        </p:nvSpPr>
        <p:spPr bwMode="auto">
          <a:xfrm>
            <a:off x="6946392" y="3134296"/>
            <a:ext cx="1516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</a:rPr>
              <a:t>Diagramma tensioni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</a:rPr>
              <a:t>dopo la nuova fessura</a:t>
            </a:r>
            <a:endParaRPr lang="it-IT" altLang="it-IT" sz="1200" baseline="-25000" dirty="0">
              <a:latin typeface="Swis721 Cn BT" panose="020B0506020202030204" pitchFamily="34" charset="0"/>
            </a:endParaRPr>
          </a:p>
        </p:txBody>
      </p:sp>
      <p:graphicFrame>
        <p:nvGraphicFramePr>
          <p:cNvPr id="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81566"/>
              </p:ext>
            </p:extLst>
          </p:nvPr>
        </p:nvGraphicFramePr>
        <p:xfrm>
          <a:off x="5353894" y="5756718"/>
          <a:ext cx="1805858" cy="32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zione" r:id="rId7" imgW="1066680" imgH="190440" progId="Equation.3">
                  <p:embed/>
                </p:oleObj>
              </mc:Choice>
              <mc:Fallback>
                <p:oleObj name="Equazione" r:id="rId7" imgW="1066680" imgH="190440" progId="Equation.3">
                  <p:embed/>
                  <p:pic>
                    <p:nvPicPr>
                      <p:cNvPr id="1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894" y="5756718"/>
                        <a:ext cx="1805858" cy="323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110"/>
          <p:cNvSpPr>
            <a:spLocks noChangeArrowheads="1"/>
          </p:cNvSpPr>
          <p:nvPr/>
        </p:nvSpPr>
        <p:spPr bwMode="auto">
          <a:xfrm rot="16200000">
            <a:off x="2141521" y="4711359"/>
            <a:ext cx="1000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4472C4"/>
                </a:solidFill>
                <a:latin typeface="Swis721 Cn BT" panose="020B0506020202030204" pitchFamily="34" charset="0"/>
              </a:rPr>
              <a:t>Nuova fessura</a:t>
            </a:r>
            <a:endParaRPr lang="it-IT" altLang="it-IT" sz="1200" baseline="-25000" dirty="0">
              <a:solidFill>
                <a:srgbClr val="4472C4"/>
              </a:solidFill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0"/>
          <p:cNvSpPr>
            <a:spLocks noChangeArrowheads="1"/>
          </p:cNvSpPr>
          <p:nvPr/>
        </p:nvSpPr>
        <p:spPr bwMode="auto">
          <a:xfrm>
            <a:off x="485919" y="479566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Eguagliando si ha quindi (ponendo                ):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034175"/>
              </p:ext>
            </p:extLst>
          </p:nvPr>
        </p:nvGraphicFramePr>
        <p:xfrm>
          <a:off x="3096492" y="508246"/>
          <a:ext cx="706120" cy="295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" name="Equazione" r:id="rId3" imgW="545863" imgH="228501" progId="Equation.3">
                  <p:embed/>
                </p:oleObj>
              </mc:Choice>
              <mc:Fallback>
                <p:oleObj name="Equazione" r:id="rId3" imgW="545863" imgH="228501" progId="Equation.3">
                  <p:embed/>
                  <p:pic>
                    <p:nvPicPr>
                      <p:cNvPr id="256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492" y="508246"/>
                        <a:ext cx="706120" cy="295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044259"/>
              </p:ext>
            </p:extLst>
          </p:nvPr>
        </p:nvGraphicFramePr>
        <p:xfrm>
          <a:off x="595948" y="819983"/>
          <a:ext cx="3472682" cy="618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" name="Equazione" r:id="rId5" imgW="2133360" imgH="380880" progId="Equation.3">
                  <p:embed/>
                </p:oleObj>
              </mc:Choice>
              <mc:Fallback>
                <p:oleObj name="Equazione" r:id="rId5" imgW="2133360" imgH="380880" progId="Equation.3">
                  <p:embed/>
                  <p:pic>
                    <p:nvPicPr>
                      <p:cNvPr id="256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8" y="819983"/>
                        <a:ext cx="3472682" cy="618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10"/>
          <p:cNvSpPr>
            <a:spLocks noChangeArrowheads="1"/>
          </p:cNvSpPr>
          <p:nvPr/>
        </p:nvSpPr>
        <p:spPr bwMode="auto">
          <a:xfrm>
            <a:off x="485919" y="1420751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La </a:t>
            </a:r>
            <a:r>
              <a:rPr lang="it-IT" altLang="it-IT" sz="1500" dirty="0">
                <a:latin typeface="Swis721 Cn BT" panose="020B0506020202030204" pitchFamily="34" charset="0"/>
              </a:rPr>
              <a:t>variazione di tensione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nell’acciaio d’armatura 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</a:t>
            </a:r>
            <a:r>
              <a:rPr lang="el-GR" altLang="it-IT" sz="1500" dirty="0" smtClean="0">
                <a:latin typeface="Candara" panose="020E0502030303020204" pitchFamily="34" charset="0"/>
                <a:sym typeface="Symbol" panose="05050102010706020507" pitchFamily="18" charset="2"/>
              </a:rPr>
              <a:t>σ</a:t>
            </a:r>
            <a:r>
              <a:rPr lang="it-IT" altLang="it-IT" sz="1500" baseline="-250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s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, per effetto della formazione della fessura sarà pertanto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52555"/>
              </p:ext>
            </p:extLst>
          </p:nvPr>
        </p:nvGraphicFramePr>
        <p:xfrm>
          <a:off x="568325" y="1685608"/>
          <a:ext cx="4417696" cy="450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" name="Equazione" r:id="rId7" imgW="2616120" imgH="2679480" progId="Equation.3">
                  <p:embed/>
                </p:oleObj>
              </mc:Choice>
              <mc:Fallback>
                <p:oleObj name="Equazione" r:id="rId7" imgW="2616120" imgH="2679480" progId="Equation.3">
                  <p:embed/>
                  <p:pic>
                    <p:nvPicPr>
                      <p:cNvPr id="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685608"/>
                        <a:ext cx="4417696" cy="4501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0"/>
          <p:cNvSpPr>
            <a:spLocks noChangeArrowheads="1"/>
          </p:cNvSpPr>
          <p:nvPr/>
        </p:nvSpPr>
        <p:spPr bwMode="auto">
          <a:xfrm>
            <a:off x="1776414" y="1818571"/>
            <a:ext cx="10007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Sostituendo</a:t>
            </a:r>
            <a:endParaRPr lang="it-IT" altLang="it-IT" sz="1200" baseline="-25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1418148" y="1983979"/>
            <a:ext cx="217612" cy="144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arrotondato 14"/>
          <p:cNvSpPr/>
          <p:nvPr/>
        </p:nvSpPr>
        <p:spPr>
          <a:xfrm>
            <a:off x="1148080" y="2046089"/>
            <a:ext cx="3088640" cy="5494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10"/>
          <p:cNvSpPr>
            <a:spLocks noChangeArrowheads="1"/>
          </p:cNvSpPr>
          <p:nvPr/>
        </p:nvSpPr>
        <p:spPr bwMode="auto">
          <a:xfrm>
            <a:off x="5283200" y="3283263"/>
            <a:ext cx="2042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*s </a:t>
            </a:r>
            <a:r>
              <a:rPr lang="it-IT" altLang="it-IT" sz="1200" dirty="0" smtClean="0">
                <a:latin typeface="Swis721 Cn BT" panose="020B0506020202030204" pitchFamily="34" charset="0"/>
              </a:rPr>
              <a:t>percentuale geometrica di armatura in rif.to </a:t>
            </a:r>
            <a:r>
              <a:rPr lang="it-IT" altLang="it-IT" sz="1200" dirty="0" smtClean="0">
                <a:latin typeface="Swis721 Cn BT" panose="020B0506020202030204" pitchFamily="34" charset="0"/>
              </a:rPr>
              <a:t>all’area </a:t>
            </a:r>
            <a:r>
              <a:rPr lang="it-IT" altLang="it-IT" sz="1200" dirty="0" smtClean="0">
                <a:latin typeface="Swis721 Cn BT" panose="020B0506020202030204" pitchFamily="34" charset="0"/>
              </a:rPr>
              <a:t>di </a:t>
            </a:r>
            <a:r>
              <a:rPr lang="it-IT" altLang="it-IT" sz="1200" dirty="0" err="1" smtClean="0">
                <a:latin typeface="Swis721 Cn BT" panose="020B0506020202030204" pitchFamily="34" charset="0"/>
              </a:rPr>
              <a:t>cls</a:t>
            </a:r>
            <a:r>
              <a:rPr lang="it-IT" altLang="it-IT" sz="1200" dirty="0" smtClean="0">
                <a:latin typeface="Swis721 Cn BT" panose="020B0506020202030204" pitchFamily="34" charset="0"/>
              </a:rPr>
              <a:t> in zona tesa</a:t>
            </a:r>
            <a:endParaRPr lang="it-IT" altLang="it-IT" sz="1200" baseline="-25000" dirty="0">
              <a:latin typeface="Swis721 Cn BT" panose="020B0506020202030204" pitchFamily="34" charset="0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4186238" y="4048759"/>
            <a:ext cx="727073" cy="538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3048318" y="4048759"/>
            <a:ext cx="727073" cy="5384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3629660" y="3750290"/>
            <a:ext cx="1724660" cy="298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4549774" y="3750290"/>
            <a:ext cx="804546" cy="276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76273"/>
              </p:ext>
            </p:extLst>
          </p:nvPr>
        </p:nvGraphicFramePr>
        <p:xfrm>
          <a:off x="6123780" y="3724213"/>
          <a:ext cx="898027" cy="456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1" name="Equazione" r:id="rId9" imgW="799753" imgH="406224" progId="Equation.3">
                  <p:embed/>
                </p:oleObj>
              </mc:Choice>
              <mc:Fallback>
                <p:oleObj name="Equazione" r:id="rId9" imgW="799753" imgH="406224" progId="Equation.3">
                  <p:embed/>
                  <p:pic>
                    <p:nvPicPr>
                      <p:cNvPr id="2766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780" y="3724213"/>
                        <a:ext cx="898027" cy="456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293106"/>
              </p:ext>
            </p:extLst>
          </p:nvPr>
        </p:nvGraphicFramePr>
        <p:xfrm>
          <a:off x="5147716" y="4637077"/>
          <a:ext cx="1701371" cy="24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" name="Equazione" r:id="rId11" imgW="1307880" imgH="190440" progId="Equation.3">
                  <p:embed/>
                </p:oleObj>
              </mc:Choice>
              <mc:Fallback>
                <p:oleObj name="Equazione" r:id="rId11" imgW="1307880" imgH="190440" progId="Equation.3">
                  <p:embed/>
                  <p:pic>
                    <p:nvPicPr>
                      <p:cNvPr id="2765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716" y="4637077"/>
                        <a:ext cx="1701371" cy="24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10"/>
          <p:cNvSpPr>
            <a:spLocks noChangeArrowheads="1"/>
          </p:cNvSpPr>
          <p:nvPr/>
        </p:nvSpPr>
        <p:spPr bwMode="auto">
          <a:xfrm>
            <a:off x="5049520" y="4330874"/>
            <a:ext cx="2042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</a:rPr>
              <a:t>Per congruenza: </a:t>
            </a:r>
            <a:endParaRPr lang="it-IT" altLang="it-IT" sz="1200" baseline="-25000" dirty="0">
              <a:latin typeface="Swis721 Cn BT" panose="020B0506020202030204" pitchFamily="34" charset="0"/>
            </a:endParaRPr>
          </a:p>
        </p:txBody>
      </p:sp>
      <p:pic>
        <p:nvPicPr>
          <p:cNvPr id="27" name="Picture 8" descr="C:\Users\Natalino\Pictures\2012-10-23\00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3" t="38485"/>
          <a:stretch/>
        </p:blipFill>
        <p:spPr bwMode="auto">
          <a:xfrm>
            <a:off x="6885213" y="4372222"/>
            <a:ext cx="1882901" cy="11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ttore 2 27"/>
          <p:cNvCxnSpPr/>
          <p:nvPr/>
        </p:nvCxnSpPr>
        <p:spPr>
          <a:xfrm flipV="1">
            <a:off x="2103121" y="4653797"/>
            <a:ext cx="3061889" cy="1973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e 31"/>
          <p:cNvSpPr/>
          <p:nvPr/>
        </p:nvSpPr>
        <p:spPr>
          <a:xfrm>
            <a:off x="1879600" y="4820695"/>
            <a:ext cx="328930" cy="310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928911"/>
              </p:ext>
            </p:extLst>
          </p:nvPr>
        </p:nvGraphicFramePr>
        <p:xfrm>
          <a:off x="5165010" y="4926849"/>
          <a:ext cx="1059971" cy="39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3" name="Equazione" r:id="rId14" imgW="977900" imgH="368300" progId="Equation.3">
                  <p:embed/>
                </p:oleObj>
              </mc:Choice>
              <mc:Fallback>
                <p:oleObj name="Equazione" r:id="rId14" imgW="977900" imgH="368300" progId="Equation.3">
                  <p:embed/>
                  <p:pic>
                    <p:nvPicPr>
                      <p:cNvPr id="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010" y="4926849"/>
                        <a:ext cx="1059971" cy="39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Connettore diritto 34"/>
          <p:cNvCxnSpPr/>
          <p:nvPr/>
        </p:nvCxnSpPr>
        <p:spPr>
          <a:xfrm>
            <a:off x="8666480" y="4382725"/>
            <a:ext cx="0" cy="826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>
            <a:off x="8041640" y="4420405"/>
            <a:ext cx="937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/>
          <p:cNvCxnSpPr/>
          <p:nvPr/>
        </p:nvCxnSpPr>
        <p:spPr>
          <a:xfrm>
            <a:off x="8039066" y="5174785"/>
            <a:ext cx="72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10"/>
          <p:cNvSpPr>
            <a:spLocks noChangeArrowheads="1"/>
          </p:cNvSpPr>
          <p:nvPr/>
        </p:nvSpPr>
        <p:spPr bwMode="auto">
          <a:xfrm>
            <a:off x="8631699" y="5042629"/>
            <a:ext cx="2042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</a:rPr>
              <a:t>d</a:t>
            </a:r>
            <a:endParaRPr lang="it-IT" altLang="it-IT" sz="1200" baseline="-25000" dirty="0">
              <a:latin typeface="Swis721 Cn BT" panose="020B0506020202030204" pitchFamily="34" charset="0"/>
            </a:endParaRPr>
          </a:p>
        </p:txBody>
      </p:sp>
      <p:cxnSp>
        <p:nvCxnSpPr>
          <p:cNvPr id="43" name="Connettore diritto 42"/>
          <p:cNvCxnSpPr/>
          <p:nvPr/>
        </p:nvCxnSpPr>
        <p:spPr>
          <a:xfrm>
            <a:off x="8008586" y="5262880"/>
            <a:ext cx="970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/>
          <p:cNvCxnSpPr/>
          <p:nvPr/>
        </p:nvCxnSpPr>
        <p:spPr>
          <a:xfrm>
            <a:off x="8895080" y="4375105"/>
            <a:ext cx="0" cy="938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10"/>
          <p:cNvSpPr>
            <a:spLocks noChangeArrowheads="1"/>
          </p:cNvSpPr>
          <p:nvPr/>
        </p:nvSpPr>
        <p:spPr bwMode="auto">
          <a:xfrm>
            <a:off x="8890897" y="5149309"/>
            <a:ext cx="2042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Swis721 Cn BT" panose="020B0506020202030204" pitchFamily="34" charset="0"/>
              </a:rPr>
              <a:t>h</a:t>
            </a:r>
            <a:endParaRPr lang="it-IT" altLang="it-IT" sz="1200" baseline="-25000" dirty="0">
              <a:latin typeface="Swis721 Cn BT" panose="020B0506020202030204" pitchFamily="34" charset="0"/>
            </a:endParaRPr>
          </a:p>
        </p:txBody>
      </p:sp>
      <p:sp>
        <p:nvSpPr>
          <p:cNvPr id="50" name="Rettangolo arrotondato 49"/>
          <p:cNvSpPr/>
          <p:nvPr/>
        </p:nvSpPr>
        <p:spPr>
          <a:xfrm>
            <a:off x="1087121" y="5510065"/>
            <a:ext cx="2628000" cy="6768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ctangle 110"/>
          <p:cNvSpPr>
            <a:spLocks noChangeArrowheads="1"/>
          </p:cNvSpPr>
          <p:nvPr/>
        </p:nvSpPr>
        <p:spPr bwMode="auto">
          <a:xfrm>
            <a:off x="-91278" y="5408613"/>
            <a:ext cx="1190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Chiamiamolo </a:t>
            </a: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  <a:sym typeface="Symbol" panose="05050102010706020507" pitchFamily="18" charset="2"/>
              </a:rPr>
              <a:t></a:t>
            </a:r>
            <a:endParaRPr lang="it-IT" altLang="it-IT" sz="1200" baseline="-250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5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05423"/>
              </p:ext>
            </p:extLst>
          </p:nvPr>
        </p:nvGraphicFramePr>
        <p:xfrm>
          <a:off x="4815995" y="5465607"/>
          <a:ext cx="1292545" cy="73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" name="Equazione" r:id="rId16" imgW="685800" imgH="393480" progId="Equation.3">
                  <p:embed/>
                </p:oleObj>
              </mc:Choice>
              <mc:Fallback>
                <p:oleObj name="Equazione" r:id="rId16" imgW="685800" imgH="393480" progId="Equation.3">
                  <p:embed/>
                  <p:pic>
                    <p:nvPicPr>
                      <p:cNvPr id="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995" y="5465607"/>
                        <a:ext cx="1292545" cy="73657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/>
          <p:cNvCxnSpPr/>
          <p:nvPr/>
        </p:nvCxnSpPr>
        <p:spPr>
          <a:xfrm>
            <a:off x="4236720" y="5833893"/>
            <a:ext cx="4592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0"/>
          <p:cNvSpPr>
            <a:spLocks noChangeArrowheads="1"/>
          </p:cNvSpPr>
          <p:nvPr/>
        </p:nvSpPr>
        <p:spPr bwMode="auto">
          <a:xfrm>
            <a:off x="386398" y="592773"/>
            <a:ext cx="8420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>
                <a:latin typeface="Swis721 Cn BT" panose="020B0506020202030204" pitchFamily="34" charset="0"/>
              </a:rPr>
              <a:t>Scrivendo l’equilibrio delle barre tra la fessura e la sezione di mezzo del concio nell’ipotesi di tensione di aderenza costante si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ha (già visto per il tirante – v. lezione su Azione assiale):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7468"/>
              </p:ext>
            </p:extLst>
          </p:nvPr>
        </p:nvGraphicFramePr>
        <p:xfrm>
          <a:off x="2392045" y="2445973"/>
          <a:ext cx="1395730" cy="77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Equazione" r:id="rId3" imgW="888614" imgH="444307" progId="Equation.3">
                  <p:embed/>
                </p:oleObj>
              </mc:Choice>
              <mc:Fallback>
                <p:oleObj name="Equazione" r:id="rId3" imgW="888614" imgH="444307" progId="Equation.3">
                  <p:embed/>
                  <p:pic>
                    <p:nvPicPr>
                      <p:cNvPr id="276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045" y="2445973"/>
                        <a:ext cx="1395730" cy="77474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023238"/>
              </p:ext>
            </p:extLst>
          </p:nvPr>
        </p:nvGraphicFramePr>
        <p:xfrm>
          <a:off x="473710" y="1350963"/>
          <a:ext cx="15017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Equazione" r:id="rId5" imgW="952200" imgH="190440" progId="Equation.3">
                  <p:embed/>
                </p:oleObj>
              </mc:Choice>
              <mc:Fallback>
                <p:oleObj name="Equazione" r:id="rId5" imgW="952200" imgH="190440" progId="Equation.3">
                  <p:embed/>
                  <p:pic>
                    <p:nvPicPr>
                      <p:cNvPr id="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" y="1350963"/>
                        <a:ext cx="150177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94690"/>
              </p:ext>
            </p:extLst>
          </p:nvPr>
        </p:nvGraphicFramePr>
        <p:xfrm>
          <a:off x="3201988" y="1220788"/>
          <a:ext cx="20002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Equazione" r:id="rId7" imgW="1244520" imgH="355320" progId="Equation.3">
                  <p:embed/>
                </p:oleObj>
              </mc:Choice>
              <mc:Fallback>
                <p:oleObj name="Equazione" r:id="rId7" imgW="1244520" imgH="355320" progId="Equation.3">
                  <p:embed/>
                  <p:pic>
                    <p:nvPicPr>
                      <p:cNvPr id="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1220788"/>
                        <a:ext cx="20002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e 9"/>
          <p:cNvSpPr/>
          <p:nvPr/>
        </p:nvSpPr>
        <p:spPr>
          <a:xfrm>
            <a:off x="473710" y="1280008"/>
            <a:ext cx="751523" cy="46052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>
            <a:off x="2397760" y="1507316"/>
            <a:ext cx="4165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6988904" y="1545496"/>
            <a:ext cx="230425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diritto 31"/>
          <p:cNvCxnSpPr/>
          <p:nvPr/>
        </p:nvCxnSpPr>
        <p:spPr>
          <a:xfrm>
            <a:off x="6844888" y="1761520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rot="10800000">
            <a:off x="6340832" y="1761520"/>
            <a:ext cx="36004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7132920" y="172645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7420952" y="172645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7708984" y="172645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7997016" y="172645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8357056" y="172645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7132920" y="178741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>
            <a:off x="7420952" y="178741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7708984" y="178741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7997016" y="178741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8357056" y="178741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>
            <a:off x="8789104" y="1761520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e 44"/>
          <p:cNvSpPr/>
          <p:nvPr/>
        </p:nvSpPr>
        <p:spPr>
          <a:xfrm>
            <a:off x="1311275" y="1270717"/>
            <a:ext cx="751523" cy="460527"/>
          </a:xfrm>
          <a:prstGeom prst="ellipse">
            <a:avLst/>
          </a:prstGeom>
          <a:noFill/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06968"/>
              </p:ext>
            </p:extLst>
          </p:nvPr>
        </p:nvGraphicFramePr>
        <p:xfrm>
          <a:off x="3103395" y="1820826"/>
          <a:ext cx="936158" cy="53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Equazione" r:id="rId9" imgW="685800" imgH="393480" progId="Equation.3">
                  <p:embed/>
                </p:oleObj>
              </mc:Choice>
              <mc:Fallback>
                <p:oleObj name="Equazione" r:id="rId9" imgW="685800" imgH="393480" progId="Equation.3">
                  <p:embed/>
                  <p:pic>
                    <p:nvPicPr>
                      <p:cNvPr id="5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395" y="1820826"/>
                        <a:ext cx="936158" cy="533481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Connettore 2 46"/>
          <p:cNvCxnSpPr/>
          <p:nvPr/>
        </p:nvCxnSpPr>
        <p:spPr>
          <a:xfrm flipH="1">
            <a:off x="3286825" y="1672881"/>
            <a:ext cx="113923" cy="200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10"/>
          <p:cNvSpPr>
            <a:spLocks noChangeArrowheads="1"/>
          </p:cNvSpPr>
          <p:nvPr/>
        </p:nvSpPr>
        <p:spPr bwMode="auto">
          <a:xfrm>
            <a:off x="456044" y="2448219"/>
            <a:ext cx="1866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1500" b="1" dirty="0">
                <a:solidFill>
                  <a:srgbClr val="FF0000"/>
                </a:solidFill>
                <a:latin typeface="Swis721 Cn BT" panose="020B0506020202030204" pitchFamily="34" charset="0"/>
              </a:rPr>
              <a:t>Distanza </a:t>
            </a:r>
            <a:r>
              <a:rPr lang="it-IT" altLang="it-IT" sz="15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minima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5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tra le fessure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(espressione teorica)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51" name="Rettangolo 20"/>
          <p:cNvSpPr>
            <a:spLocks noChangeArrowheads="1"/>
          </p:cNvSpPr>
          <p:nvPr/>
        </p:nvSpPr>
        <p:spPr bwMode="auto">
          <a:xfrm>
            <a:off x="4565357" y="3547576"/>
            <a:ext cx="304800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52" name="Rettangolo 22"/>
          <p:cNvSpPr>
            <a:spLocks noChangeArrowheads="1"/>
          </p:cNvSpPr>
          <p:nvPr/>
        </p:nvSpPr>
        <p:spPr bwMode="auto">
          <a:xfrm>
            <a:off x="5392444" y="3552339"/>
            <a:ext cx="835025" cy="198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53" name="Rectangle 110"/>
          <p:cNvSpPr>
            <a:spLocks noChangeArrowheads="1"/>
          </p:cNvSpPr>
          <p:nvPr/>
        </p:nvSpPr>
        <p:spPr bwMode="auto">
          <a:xfrm>
            <a:off x="466432" y="3299926"/>
            <a:ext cx="8420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L’espressione </a:t>
            </a:r>
            <a:r>
              <a:rPr lang="it-IT" altLang="it-IT" sz="1500" dirty="0">
                <a:latin typeface="Swis721 Cn BT" panose="020B0506020202030204" pitchFamily="34" charset="0"/>
              </a:rPr>
              <a:t>teorica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va corretta per </a:t>
            </a:r>
            <a:r>
              <a:rPr lang="it-IT" altLang="it-IT" sz="1500" dirty="0">
                <a:latin typeface="Swis721 Cn BT" panose="020B0506020202030204" pitchFamily="34" charset="0"/>
              </a:rPr>
              <a:t>via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empirica, </a:t>
            </a:r>
            <a:r>
              <a:rPr lang="it-IT" altLang="it-IT" sz="1500" dirty="0">
                <a:latin typeface="Swis721 Cn BT" panose="020B0506020202030204" pitchFamily="34" charset="0"/>
              </a:rPr>
              <a:t>per tener conto delle risultanze sperimentali, soprattutto per quanto riguarda la distribuzione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delle barre nella </a:t>
            </a:r>
            <a:r>
              <a:rPr lang="it-IT" altLang="it-IT" sz="1500" dirty="0">
                <a:latin typeface="Swis721 Cn BT" panose="020B0506020202030204" pitchFamily="34" charset="0"/>
              </a:rPr>
              <a:t>sezione.</a:t>
            </a:r>
          </a:p>
        </p:txBody>
      </p:sp>
      <p:graphicFrame>
        <p:nvGraphicFramePr>
          <p:cNvPr id="5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40674"/>
              </p:ext>
            </p:extLst>
          </p:nvPr>
        </p:nvGraphicFramePr>
        <p:xfrm>
          <a:off x="2392045" y="3959293"/>
          <a:ext cx="1695425" cy="70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Equazione" r:id="rId11" imgW="1002865" imgH="418918" progId="Equation.3">
                  <p:embed/>
                </p:oleObj>
              </mc:Choice>
              <mc:Fallback>
                <p:oleObj name="Equazione" r:id="rId11" imgW="1002865" imgH="418918" progId="Equation.3">
                  <p:embed/>
                  <p:pic>
                    <p:nvPicPr>
                      <p:cNvPr id="2970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045" y="3959293"/>
                        <a:ext cx="1695425" cy="70701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110"/>
          <p:cNvSpPr>
            <a:spLocks noChangeArrowheads="1"/>
          </p:cNvSpPr>
          <p:nvPr/>
        </p:nvSpPr>
        <p:spPr bwMode="auto">
          <a:xfrm>
            <a:off x="456044" y="4895205"/>
            <a:ext cx="551803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Con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500" b="0" i="1" dirty="0" smtClean="0">
                <a:latin typeface="Swis721 Cn BT" panose="020B0506020202030204" pitchFamily="34" charset="0"/>
              </a:rPr>
              <a:t>c</a:t>
            </a:r>
            <a:r>
              <a:rPr lang="it-IT" altLang="it-IT" sz="1500" b="0" i="1" baseline="-25000" dirty="0" smtClean="0">
                <a:latin typeface="Swis721 Cn BT" panose="020B0506020202030204" pitchFamily="34" charset="0"/>
              </a:rPr>
              <a:t>o</a:t>
            </a:r>
            <a:r>
              <a:rPr lang="it-IT" altLang="it-IT" sz="1500" b="0" i="1" dirty="0" smtClean="0">
                <a:latin typeface="Swis721 Cn BT" panose="020B0506020202030204" pitchFamily="34" charset="0"/>
              </a:rPr>
              <a:t>=c-</a:t>
            </a:r>
            <a:r>
              <a:rPr lang="it-IT" altLang="it-IT" sz="1500" b="0" i="1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</a:t>
            </a:r>
            <a:r>
              <a:rPr lang="it-IT" altLang="it-IT" sz="1500" b="0" dirty="0" smtClean="0">
                <a:latin typeface="Swis721 Cn BT" panose="020B0506020202030204" pitchFamily="34" charset="0"/>
              </a:rPr>
              <a:t>/2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 </a:t>
            </a:r>
            <a:r>
              <a:rPr lang="it-IT" altLang="it-IT" sz="1500" dirty="0">
                <a:latin typeface="Swis721 Cn BT" panose="020B0506020202030204" pitchFamily="34" charset="0"/>
              </a:rPr>
              <a:t>è il ricoprimento di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calcestruzzo (</a:t>
            </a:r>
            <a:r>
              <a:rPr lang="it-IT" altLang="it-IT" sz="1500" dirty="0" err="1" smtClean="0">
                <a:latin typeface="Swis721 Cn BT" panose="020B0506020202030204" pitchFamily="34" charset="0"/>
              </a:rPr>
              <a:t>copriferro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 netto)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500" dirty="0">
              <a:latin typeface="Swis721 Cn BT" panose="020B05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500" b="0" i="1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</a:t>
            </a:r>
            <a:r>
              <a:rPr lang="it-IT" altLang="it-IT" sz="1500" b="0" i="1" baseline="-25000" dirty="0" smtClean="0">
                <a:latin typeface="Swis721 Cn BT" panose="020B0506020202030204" pitchFamily="34" charset="0"/>
              </a:rPr>
              <a:t>s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 </a:t>
            </a:r>
            <a:r>
              <a:rPr lang="it-IT" altLang="it-IT" sz="1500" dirty="0">
                <a:latin typeface="Swis721 Cn BT" panose="020B0506020202030204" pitchFamily="34" charset="0"/>
              </a:rPr>
              <a:t>è il rapporto geometrico di armatura riferito all’area efficace costituita da una striscia di spessore pari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a 2.5c 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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 (h-c)/3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500" dirty="0" smtClean="0">
              <a:latin typeface="Swis721 Cn BT" panose="020B0506020202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Assumendo </a:t>
            </a:r>
            <a:r>
              <a:rPr lang="it-IT" altLang="it-IT" sz="1500" dirty="0">
                <a:latin typeface="Swis721 Cn BT" panose="020B0506020202030204" pitchFamily="34" charset="0"/>
              </a:rPr>
              <a:t>in via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approssimata z’ = </a:t>
            </a:r>
            <a:r>
              <a:rPr lang="it-IT" altLang="it-IT" sz="1500" dirty="0" err="1" smtClean="0">
                <a:latin typeface="Swis721 Cn BT" panose="020B0506020202030204" pitchFamily="34" charset="0"/>
              </a:rPr>
              <a:t>z</a:t>
            </a:r>
            <a:r>
              <a:rPr lang="it-IT" altLang="it-IT" sz="1500" baseline="-25000" dirty="0" err="1" smtClean="0">
                <a:latin typeface="Swis721 Cn BT" panose="020B0506020202030204" pitchFamily="34" charset="0"/>
              </a:rPr>
              <a:t>s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 si </a:t>
            </a:r>
            <a:r>
              <a:rPr lang="it-IT" altLang="it-IT" sz="1500" dirty="0">
                <a:latin typeface="Swis721 Cn BT" panose="020B0506020202030204" pitchFamily="34" charset="0"/>
              </a:rPr>
              <a:t>può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porre 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  1/2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pic>
        <p:nvPicPr>
          <p:cNvPr id="59" name="Picture 22" descr="C:\Users\Natalino\Pictures\2012-10-22\00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25519" r="64818" b="3680"/>
          <a:stretch>
            <a:fillRect/>
          </a:stretch>
        </p:blipFill>
        <p:spPr bwMode="auto">
          <a:xfrm>
            <a:off x="6587832" y="4714706"/>
            <a:ext cx="11080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ttangolo 13"/>
          <p:cNvSpPr>
            <a:spLocks noChangeArrowheads="1"/>
          </p:cNvSpPr>
          <p:nvPr/>
        </p:nvSpPr>
        <p:spPr bwMode="auto">
          <a:xfrm>
            <a:off x="6771982" y="5537031"/>
            <a:ext cx="674687" cy="258763"/>
          </a:xfrm>
          <a:prstGeom prst="rect">
            <a:avLst/>
          </a:prstGeom>
          <a:solidFill>
            <a:schemeClr val="accent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graphicFrame>
        <p:nvGraphicFramePr>
          <p:cNvPr id="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37653"/>
              </p:ext>
            </p:extLst>
          </p:nvPr>
        </p:nvGraphicFramePr>
        <p:xfrm>
          <a:off x="7602244" y="5541794"/>
          <a:ext cx="1227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Equazione" r:id="rId14" imgW="914400" imgH="203200" progId="Equation.3">
                  <p:embed/>
                </p:oleObj>
              </mc:Choice>
              <mc:Fallback>
                <p:oleObj name="Equazione" r:id="rId14" imgW="914400" imgH="203200" progId="Equation.3">
                  <p:embed/>
                  <p:pic>
                    <p:nvPicPr>
                      <p:cNvPr id="297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244" y="5541794"/>
                        <a:ext cx="1227138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Parentesi graffa chiusa 16"/>
          <p:cNvSpPr>
            <a:spLocks/>
          </p:cNvSpPr>
          <p:nvPr/>
        </p:nvSpPr>
        <p:spPr bwMode="auto">
          <a:xfrm>
            <a:off x="7521282" y="5537031"/>
            <a:ext cx="119062" cy="266700"/>
          </a:xfrm>
          <a:prstGeom prst="rightBrace">
            <a:avLst>
              <a:gd name="adj1" fmla="val 8369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63" name="Rectangle 110"/>
          <p:cNvSpPr>
            <a:spLocks noChangeArrowheads="1"/>
          </p:cNvSpPr>
          <p:nvPr/>
        </p:nvSpPr>
        <p:spPr bwMode="auto">
          <a:xfrm>
            <a:off x="464607" y="3932731"/>
            <a:ext cx="1866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1500" b="1" dirty="0">
                <a:solidFill>
                  <a:srgbClr val="FF0000"/>
                </a:solidFill>
                <a:latin typeface="Swis721 Cn BT" panose="020B0506020202030204" pitchFamily="34" charset="0"/>
              </a:rPr>
              <a:t>Distanza </a:t>
            </a:r>
            <a:r>
              <a:rPr lang="it-IT" altLang="it-IT" sz="15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minima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500" b="1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tra le fessure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(espressione empirica)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48" name="Rectangle 110"/>
          <p:cNvSpPr>
            <a:spLocks noChangeArrowheads="1"/>
          </p:cNvSpPr>
          <p:nvPr/>
        </p:nvSpPr>
        <p:spPr bwMode="auto">
          <a:xfrm>
            <a:off x="1850795" y="1950521"/>
            <a:ext cx="1303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</a:rPr>
              <a:t>Ma questo vale…</a:t>
            </a:r>
            <a:endParaRPr lang="it-IT" altLang="it-IT" sz="1200" baseline="-25000" dirty="0">
              <a:latin typeface="Swis721 Cn BT" panose="020B0506020202030204" pitchFamily="34" charset="0"/>
            </a:endParaRPr>
          </a:p>
        </p:txBody>
      </p:sp>
      <p:sp>
        <p:nvSpPr>
          <p:cNvPr id="49" name="Ovale 48"/>
          <p:cNvSpPr/>
          <p:nvPr/>
        </p:nvSpPr>
        <p:spPr>
          <a:xfrm>
            <a:off x="3204902" y="1342234"/>
            <a:ext cx="401898" cy="363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8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5" grpId="0"/>
      <p:bldP spid="60" grpId="0" animBg="1"/>
      <p:bldP spid="62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0"/>
          <p:cNvSpPr>
            <a:spLocks noChangeArrowheads="1"/>
          </p:cNvSpPr>
          <p:nvPr/>
        </p:nvSpPr>
        <p:spPr bwMode="auto">
          <a:xfrm>
            <a:off x="5359083" y="3007995"/>
            <a:ext cx="304800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5" name="Rettangolo 22"/>
          <p:cNvSpPr>
            <a:spLocks noChangeArrowheads="1"/>
          </p:cNvSpPr>
          <p:nvPr/>
        </p:nvSpPr>
        <p:spPr bwMode="auto">
          <a:xfrm>
            <a:off x="6186170" y="3012758"/>
            <a:ext cx="835025" cy="198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6" name="Rectangle 110"/>
          <p:cNvSpPr>
            <a:spLocks noChangeArrowheads="1"/>
          </p:cNvSpPr>
          <p:nvPr/>
        </p:nvSpPr>
        <p:spPr bwMode="auto">
          <a:xfrm>
            <a:off x="320675" y="550863"/>
            <a:ext cx="8420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>
                <a:latin typeface="Swis721 Cn BT" panose="020B0506020202030204" pitchFamily="34" charset="0"/>
              </a:rPr>
              <a:t>Il comportamento della trave inflessa, rilevato con prove portate oltre il limite di fessurazione, è descritto in figura (</a:t>
            </a:r>
            <a:r>
              <a:rPr lang="it-IT" altLang="it-IT" sz="1500" b="0" i="1" dirty="0">
                <a:latin typeface="Swis721 Cn BT" panose="020B0506020202030204" pitchFamily="34" charset="0"/>
              </a:rPr>
              <a:t>diagramma </a:t>
            </a:r>
            <a:r>
              <a:rPr lang="it-IT" altLang="it-IT" sz="1500" b="0" i="1" dirty="0" smtClean="0">
                <a:latin typeface="Swis721 Cn BT" panose="020B0506020202030204" pitchFamily="34" charset="0"/>
              </a:rPr>
              <a:t>M-</a:t>
            </a:r>
            <a:r>
              <a:rPr lang="it-IT" altLang="it-IT" sz="1500" b="0" i="1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 </a:t>
            </a:r>
            <a:r>
              <a:rPr lang="it-IT" altLang="it-IT" sz="1500" i="1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m</a:t>
            </a:r>
            <a:r>
              <a:rPr lang="it-IT" altLang="it-IT" sz="1500" b="0" i="1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omento curvatura</a:t>
            </a:r>
            <a:r>
              <a:rPr lang="it-IT" altLang="it-IT" sz="1500" b="0" i="1" dirty="0" smtClean="0">
                <a:latin typeface="Swis721 Cn BT" panose="020B0506020202030204" pitchFamily="34" charset="0"/>
              </a:rPr>
              <a:t>)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pic>
        <p:nvPicPr>
          <p:cNvPr id="7" name="Picture 6" descr="C:\Users\Natalino\Pictures\2012-10-27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933" y="1634907"/>
            <a:ext cx="5065519" cy="333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0"/>
          <p:cNvSpPr>
            <a:spLocks noChangeArrowheads="1"/>
          </p:cNvSpPr>
          <p:nvPr/>
        </p:nvSpPr>
        <p:spPr bwMode="auto">
          <a:xfrm>
            <a:off x="325438" y="4651375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>
                <a:latin typeface="Swis721 Cn BT" panose="020B0506020202030204" pitchFamily="34" charset="0"/>
              </a:rPr>
              <a:t>Tratto OA – non fessurato (</a:t>
            </a:r>
            <a:r>
              <a:rPr lang="it-IT" altLang="it-IT" sz="1500" b="0" i="1" dirty="0">
                <a:latin typeface="Swis721 Cn BT" panose="020B0506020202030204" pitchFamily="34" charset="0"/>
              </a:rPr>
              <a:t>I stadio)</a:t>
            </a:r>
            <a:r>
              <a:rPr lang="it-IT" altLang="it-IT" sz="1500" dirty="0">
                <a:latin typeface="Swis721 Cn BT" panose="020B0506020202030204" pitchFamily="34" charset="0"/>
              </a:rPr>
              <a:t> </a:t>
            </a:r>
          </a:p>
        </p:txBody>
      </p:sp>
      <p:sp>
        <p:nvSpPr>
          <p:cNvPr id="9" name="Rectangle 110"/>
          <p:cNvSpPr>
            <a:spLocks noChangeArrowheads="1"/>
          </p:cNvSpPr>
          <p:nvPr/>
        </p:nvSpPr>
        <p:spPr bwMode="auto">
          <a:xfrm>
            <a:off x="320675" y="5026025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>
                <a:latin typeface="Swis721 Cn BT" panose="020B0506020202030204" pitchFamily="34" charset="0"/>
              </a:rPr>
              <a:t>Tratto AB –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fessurazione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325438" y="5397183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>
                <a:latin typeface="Swis721 Cn BT" panose="020B0506020202030204" pitchFamily="34" charset="0"/>
              </a:rPr>
              <a:t>Tratto BC – contributo decrescente del calcestruzzo teso</a:t>
            </a:r>
          </a:p>
        </p:txBody>
      </p:sp>
      <p:sp>
        <p:nvSpPr>
          <p:cNvPr id="12" name="Rectangle 110"/>
          <p:cNvSpPr>
            <a:spLocks noChangeArrowheads="1"/>
          </p:cNvSpPr>
          <p:nvPr/>
        </p:nvSpPr>
        <p:spPr bwMode="auto">
          <a:xfrm>
            <a:off x="2347278" y="5874474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>
                <a:latin typeface="Swis721 Cn BT" panose="020B0506020202030204" pitchFamily="34" charset="0"/>
              </a:rPr>
              <a:t>Se lo scarico delle tensioni di trazione fosse totale si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raggiungerebbe </a:t>
            </a:r>
            <a:r>
              <a:rPr lang="it-IT" altLang="it-IT" sz="1500" dirty="0">
                <a:latin typeface="Swis721 Cn BT" panose="020B0506020202030204" pitchFamily="34" charset="0"/>
              </a:rPr>
              <a:t>B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’ (barra nuda)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11" name="Rectangle 110"/>
          <p:cNvSpPr>
            <a:spLocks noChangeArrowheads="1"/>
          </p:cNvSpPr>
          <p:nvPr/>
        </p:nvSpPr>
        <p:spPr bwMode="auto">
          <a:xfrm>
            <a:off x="4439477" y="1369883"/>
            <a:ext cx="156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0563C1"/>
                </a:solidFill>
                <a:latin typeface="Swis721 Cn BT" panose="020B0506020202030204" pitchFamily="34" charset="0"/>
              </a:rPr>
              <a:t>Stadio I (sezione interamente reagente)</a:t>
            </a:r>
            <a:endParaRPr lang="it-IT" altLang="it-IT" sz="1200" baseline="-25000" dirty="0">
              <a:solidFill>
                <a:srgbClr val="0563C1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3" name="Connettore diritto 2"/>
          <p:cNvCxnSpPr/>
          <p:nvPr/>
        </p:nvCxnSpPr>
        <p:spPr>
          <a:xfrm flipV="1">
            <a:off x="3862647" y="1678317"/>
            <a:ext cx="576000" cy="2937095"/>
          </a:xfrm>
          <a:prstGeom prst="line">
            <a:avLst/>
          </a:prstGeom>
          <a:ln w="19050">
            <a:solidFill>
              <a:srgbClr val="0563C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igura a mano libera 15"/>
          <p:cNvSpPr/>
          <p:nvPr/>
        </p:nvSpPr>
        <p:spPr>
          <a:xfrm>
            <a:off x="3834938" y="2343265"/>
            <a:ext cx="3103418" cy="2253673"/>
          </a:xfrm>
          <a:custGeom>
            <a:avLst/>
            <a:gdLst>
              <a:gd name="connsiteX0" fmla="*/ 0 w 3103418"/>
              <a:gd name="connsiteY0" fmla="*/ 2253673 h 2253673"/>
              <a:gd name="connsiteX1" fmla="*/ 2309091 w 3103418"/>
              <a:gd name="connsiteY1" fmla="*/ 9237 h 2253673"/>
              <a:gd name="connsiteX2" fmla="*/ 3103418 w 3103418"/>
              <a:gd name="connsiteY2" fmla="*/ 0 h 225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418" h="2253673">
                <a:moveTo>
                  <a:pt x="0" y="2253673"/>
                </a:moveTo>
                <a:lnTo>
                  <a:pt x="2309091" y="9237"/>
                </a:lnTo>
                <a:lnTo>
                  <a:pt x="3103418" y="0"/>
                </a:lnTo>
              </a:path>
            </a:pathLst>
          </a:custGeom>
          <a:noFill/>
          <a:ln w="28575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FF00"/>
              </a:solidFill>
            </a:endParaRPr>
          </a:p>
        </p:txBody>
      </p:sp>
      <p:sp>
        <p:nvSpPr>
          <p:cNvPr id="17" name="Rectangle 110"/>
          <p:cNvSpPr>
            <a:spLocks noChangeArrowheads="1"/>
          </p:cNvSpPr>
          <p:nvPr/>
        </p:nvSpPr>
        <p:spPr bwMode="auto">
          <a:xfrm>
            <a:off x="6961592" y="2120873"/>
            <a:ext cx="156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00FF00"/>
                </a:solidFill>
                <a:latin typeface="Swis721 Cn BT" panose="020B0506020202030204" pitchFamily="34" charset="0"/>
              </a:rPr>
              <a:t>Solo barre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00FF00"/>
                </a:solidFill>
                <a:latin typeface="Swis721 Cn BT" panose="020B0506020202030204" pitchFamily="34" charset="0"/>
              </a:rPr>
              <a:t>d’armatura</a:t>
            </a:r>
            <a:endParaRPr lang="it-IT" altLang="it-IT" sz="1200" baseline="-25000" dirty="0">
              <a:solidFill>
                <a:srgbClr val="00FF00"/>
              </a:solidFill>
              <a:latin typeface="Swis721 Cn BT" panose="020B0506020202030204" pitchFamily="34" charset="0"/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3834938" y="2306320"/>
            <a:ext cx="2817091" cy="2290618"/>
          </a:xfrm>
          <a:custGeom>
            <a:avLst/>
            <a:gdLst>
              <a:gd name="connsiteX0" fmla="*/ 0 w 2817091"/>
              <a:gd name="connsiteY0" fmla="*/ 2290618 h 2290618"/>
              <a:gd name="connsiteX1" fmla="*/ 221673 w 2817091"/>
              <a:gd name="connsiteY1" fmla="*/ 1357745 h 2290618"/>
              <a:gd name="connsiteX2" fmla="*/ 600364 w 2817091"/>
              <a:gd name="connsiteY2" fmla="*/ 1357745 h 2290618"/>
              <a:gd name="connsiteX3" fmla="*/ 1376218 w 2817091"/>
              <a:gd name="connsiteY3" fmla="*/ 775855 h 2290618"/>
              <a:gd name="connsiteX4" fmla="*/ 1736437 w 2817091"/>
              <a:gd name="connsiteY4" fmla="*/ 471055 h 2290618"/>
              <a:gd name="connsiteX5" fmla="*/ 2032000 w 2817091"/>
              <a:gd name="connsiteY5" fmla="*/ 212436 h 2290618"/>
              <a:gd name="connsiteX6" fmla="*/ 2244437 w 2817091"/>
              <a:gd name="connsiteY6" fmla="*/ 46182 h 2290618"/>
              <a:gd name="connsiteX7" fmla="*/ 2309091 w 2817091"/>
              <a:gd name="connsiteY7" fmla="*/ 0 h 2290618"/>
              <a:gd name="connsiteX8" fmla="*/ 2817091 w 2817091"/>
              <a:gd name="connsiteY8" fmla="*/ 0 h 229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7091" h="2290618">
                <a:moveTo>
                  <a:pt x="0" y="2290618"/>
                </a:moveTo>
                <a:lnTo>
                  <a:pt x="221673" y="1357745"/>
                </a:lnTo>
                <a:lnTo>
                  <a:pt x="600364" y="1357745"/>
                </a:lnTo>
                <a:lnTo>
                  <a:pt x="1376218" y="775855"/>
                </a:lnTo>
                <a:lnTo>
                  <a:pt x="1736437" y="471055"/>
                </a:lnTo>
                <a:lnTo>
                  <a:pt x="2032000" y="212436"/>
                </a:lnTo>
                <a:lnTo>
                  <a:pt x="2244437" y="46182"/>
                </a:lnTo>
                <a:lnTo>
                  <a:pt x="2309091" y="0"/>
                </a:lnTo>
                <a:lnTo>
                  <a:pt x="2817091" y="0"/>
                </a:lnTo>
              </a:path>
            </a:pathLst>
          </a:cu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827827" y="1727397"/>
            <a:ext cx="1551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200" dirty="0" smtClean="0">
                <a:solidFill>
                  <a:srgbClr val="FF66CC"/>
                </a:solidFill>
                <a:latin typeface="Swis721 Cn BT" panose="020B0506020202030204" pitchFamily="34" charset="0"/>
              </a:rPr>
              <a:t>Diagramma M-</a:t>
            </a:r>
            <a:r>
              <a:rPr lang="it-IT" altLang="it-IT" sz="1200" dirty="0" smtClean="0">
                <a:solidFill>
                  <a:srgbClr val="FF66CC"/>
                </a:solidFill>
                <a:latin typeface="Swis721 Cn BT" panose="020B0506020202030204" pitchFamily="34" charset="0"/>
                <a:sym typeface="Symbol" panose="05050102010706020507" pitchFamily="18" charset="2"/>
              </a:rPr>
              <a:t> </a:t>
            </a:r>
            <a:r>
              <a:rPr lang="it-IT" altLang="it-IT" sz="1200" dirty="0" smtClean="0">
                <a:solidFill>
                  <a:srgbClr val="FF66CC"/>
                </a:solidFill>
                <a:latin typeface="Swis721 Cn BT" panose="020B0506020202030204" pitchFamily="34" charset="0"/>
              </a:rPr>
              <a:t>della trave inflessa in c.a. </a:t>
            </a:r>
            <a:endParaRPr lang="it-IT" sz="1200" dirty="0">
              <a:solidFill>
                <a:srgbClr val="FF66CC"/>
              </a:solidFill>
              <a:latin typeface="Swis721 Cn BT" panose="020B05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3" y="1177420"/>
            <a:ext cx="2894194" cy="8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magin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08" y="4162265"/>
            <a:ext cx="2500000" cy="2060150"/>
          </a:xfrm>
          <a:prstGeom prst="rect">
            <a:avLst/>
          </a:prstGeom>
        </p:spPr>
      </p:pic>
      <p:sp>
        <p:nvSpPr>
          <p:cNvPr id="3" name="Rectangle 110"/>
          <p:cNvSpPr>
            <a:spLocks noChangeArrowheads="1"/>
          </p:cNvSpPr>
          <p:nvPr/>
        </p:nvSpPr>
        <p:spPr bwMode="auto">
          <a:xfrm>
            <a:off x="456044" y="542800"/>
            <a:ext cx="8420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2000" b="1" dirty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Ampiezza di fessurazione</a:t>
            </a:r>
          </a:p>
        </p:txBody>
      </p:sp>
      <p:sp>
        <p:nvSpPr>
          <p:cNvPr id="4" name="Rettangolo 20"/>
          <p:cNvSpPr>
            <a:spLocks noChangeArrowheads="1"/>
          </p:cNvSpPr>
          <p:nvPr/>
        </p:nvSpPr>
        <p:spPr bwMode="auto">
          <a:xfrm>
            <a:off x="4661332" y="2241743"/>
            <a:ext cx="304800" cy="193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5" name="Rettangolo 22"/>
          <p:cNvSpPr>
            <a:spLocks noChangeArrowheads="1"/>
          </p:cNvSpPr>
          <p:nvPr/>
        </p:nvSpPr>
        <p:spPr bwMode="auto">
          <a:xfrm>
            <a:off x="311043" y="1949490"/>
            <a:ext cx="835025" cy="198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500">
              <a:latin typeface="Swis721 Cn BT" panose="020B0506020202030204" pitchFamily="34" charset="0"/>
            </a:endParaRPr>
          </a:p>
        </p:txBody>
      </p:sp>
      <p:sp>
        <p:nvSpPr>
          <p:cNvPr id="6" name="Rectangle 110"/>
          <p:cNvSpPr>
            <a:spLocks noChangeArrowheads="1"/>
          </p:cNvSpPr>
          <p:nvPr/>
        </p:nvSpPr>
        <p:spPr bwMode="auto">
          <a:xfrm>
            <a:off x="451282" y="2768363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>
                <a:latin typeface="Swis721 Cn BT" panose="020B0506020202030204" pitchFamily="34" charset="0"/>
              </a:rPr>
              <a:t>La tensione nell’acciaio in corrispondenza della sezione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fessurata (v. Stadio II) è: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66316"/>
              </p:ext>
            </p:extLst>
          </p:nvPr>
        </p:nvGraphicFramePr>
        <p:xfrm>
          <a:off x="601796" y="3073970"/>
          <a:ext cx="1250153" cy="64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Equazione" r:id="rId4" imgW="812447" imgH="418918" progId="Equation.3">
                  <p:embed/>
                </p:oleObj>
              </mc:Choice>
              <mc:Fallback>
                <p:oleObj name="Equazione" r:id="rId4" imgW="812447" imgH="418918" progId="Equation.3">
                  <p:embed/>
                  <p:pic>
                    <p:nvPicPr>
                      <p:cNvPr id="337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6" y="3073970"/>
                        <a:ext cx="1250153" cy="642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223158"/>
              </p:ext>
            </p:extLst>
          </p:nvPr>
        </p:nvGraphicFramePr>
        <p:xfrm>
          <a:off x="3221045" y="3206634"/>
          <a:ext cx="952867" cy="35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Equazione" r:id="rId6" imgW="634725" imgH="241195" progId="Equation.3">
                  <p:embed/>
                </p:oleObj>
              </mc:Choice>
              <mc:Fallback>
                <p:oleObj name="Equazione" r:id="rId6" imgW="634725" imgH="241195" progId="Equation.3">
                  <p:embed/>
                  <p:pic>
                    <p:nvPicPr>
                      <p:cNvPr id="3380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45" y="3206634"/>
                        <a:ext cx="952867" cy="359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0"/>
          <p:cNvSpPr>
            <a:spLocks noChangeArrowheads="1"/>
          </p:cNvSpPr>
          <p:nvPr/>
        </p:nvSpPr>
        <p:spPr bwMode="auto">
          <a:xfrm>
            <a:off x="7479991" y="3182712"/>
            <a:ext cx="147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err="1">
                <a:latin typeface="Swis721 Cn BT" panose="020B0506020202030204" pitchFamily="34" charset="0"/>
              </a:rPr>
              <a:t>Mom</a:t>
            </a:r>
            <a:r>
              <a:rPr lang="it-IT" altLang="it-IT" sz="1200" dirty="0">
                <a:latin typeface="Swis721 Cn BT" panose="020B0506020202030204" pitchFamily="34" charset="0"/>
              </a:rPr>
              <a:t>. </a:t>
            </a:r>
            <a:r>
              <a:rPr lang="it-IT" altLang="it-IT" sz="1200" dirty="0" smtClean="0">
                <a:latin typeface="Swis721 Cn BT" panose="020B0506020202030204" pitchFamily="34" charset="0"/>
              </a:rPr>
              <a:t>inerzia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latin typeface="Swis721 Cn BT" panose="020B0506020202030204" pitchFamily="34" charset="0"/>
              </a:rPr>
              <a:t>sez</a:t>
            </a:r>
            <a:r>
              <a:rPr lang="it-IT" altLang="it-IT" sz="1200" dirty="0">
                <a:latin typeface="Swis721 Cn BT" panose="020B0506020202030204" pitchFamily="34" charset="0"/>
              </a:rPr>
              <a:t>. fessurata</a:t>
            </a:r>
          </a:p>
        </p:txBody>
      </p:sp>
      <p:sp>
        <p:nvSpPr>
          <p:cNvPr id="10" name="Rectangle 110"/>
          <p:cNvSpPr>
            <a:spLocks noChangeArrowheads="1"/>
          </p:cNvSpPr>
          <p:nvPr/>
        </p:nvSpPr>
        <p:spPr bwMode="auto">
          <a:xfrm>
            <a:off x="460807" y="1019368"/>
            <a:ext cx="84201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L’apertura media di fessura (</a:t>
            </a:r>
            <a:r>
              <a:rPr lang="it-IT" altLang="it-IT" sz="1500" dirty="0" err="1" smtClean="0">
                <a:latin typeface="Swis721 Cn BT" panose="020B0506020202030204" pitchFamily="34" charset="0"/>
              </a:rPr>
              <a:t>w</a:t>
            </a:r>
            <a:r>
              <a:rPr lang="it-IT" altLang="it-IT" sz="1500" baseline="-25000" dirty="0" err="1" smtClean="0">
                <a:latin typeface="Swis721 Cn BT" panose="020B0506020202030204" pitchFamily="34" charset="0"/>
              </a:rPr>
              <a:t>m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) dipende dall’allungamento della barra e da quello del calcestruzzo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500" dirty="0">
              <a:latin typeface="Swis721 Cn BT" panose="020B05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</a:rPr>
              <a:t>L’allungamento della barra non è altro che il prodotto della </a:t>
            </a:r>
            <a:r>
              <a:rPr lang="it-IT" altLang="it-IT" sz="1500" dirty="0">
                <a:latin typeface="Swis721 Cn BT" panose="020B0506020202030204" pitchFamily="34" charset="0"/>
              </a:rPr>
              <a:t>deformazione media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della barra 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</a:t>
            </a:r>
            <a:r>
              <a:rPr lang="it-IT" altLang="it-IT" sz="1500" baseline="-25000" dirty="0" err="1" smtClean="0">
                <a:latin typeface="Swis721 Cn BT" panose="020B0506020202030204" pitchFamily="34" charset="0"/>
                <a:sym typeface="Symbol" panose="05050102010706020507" pitchFamily="18" charset="2"/>
              </a:rPr>
              <a:t>sm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per la lunghezza di deformazione (ovvero la distanza tra le fessure </a:t>
            </a: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): 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500" dirty="0">
              <a:latin typeface="Swis721 Cn BT" panose="020B050602020203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1500" dirty="0" smtClean="0">
              <a:latin typeface="Swis721 Cn BT" panose="020B050602020203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500" dirty="0" smtClean="0">
                <a:latin typeface="Swis721 Cn BT" panose="020B0506020202030204" pitchFamily="34" charset="0"/>
                <a:sym typeface="Symbol" panose="05050102010706020507" pitchFamily="18" charset="2"/>
              </a:rPr>
              <a:t>Con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728654"/>
              </p:ext>
            </p:extLst>
          </p:nvPr>
        </p:nvGraphicFramePr>
        <p:xfrm>
          <a:off x="977131" y="2033349"/>
          <a:ext cx="1409963" cy="70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Equazione" r:id="rId8" imgW="888614" imgH="444307" progId="Equation.3">
                  <p:embed/>
                </p:oleObj>
              </mc:Choice>
              <mc:Fallback>
                <p:oleObj name="Equazione" r:id="rId8" imgW="888614" imgH="444307" progId="Equation.3">
                  <p:embed/>
                  <p:pic>
                    <p:nvPicPr>
                      <p:cNvPr id="3380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131" y="2033349"/>
                        <a:ext cx="1409963" cy="702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0"/>
          <p:cNvSpPr>
            <a:spLocks noChangeArrowheads="1"/>
          </p:cNvSpPr>
          <p:nvPr/>
        </p:nvSpPr>
        <p:spPr bwMode="auto">
          <a:xfrm>
            <a:off x="456045" y="3760918"/>
            <a:ext cx="81259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500" dirty="0">
                <a:latin typeface="Swis721 Cn BT" panose="020B0506020202030204" pitchFamily="34" charset="0"/>
              </a:rPr>
              <a:t>Può assumersi per la trave inflessa un modello iperbolico di “</a:t>
            </a:r>
            <a:r>
              <a:rPr lang="it-IT" altLang="it-IT" sz="1500" u="sng" dirty="0" err="1">
                <a:solidFill>
                  <a:srgbClr val="FF0000"/>
                </a:solidFill>
                <a:latin typeface="Swis721 Cn BT" panose="020B0506020202030204" pitchFamily="34" charset="0"/>
              </a:rPr>
              <a:t>tension</a:t>
            </a:r>
            <a:r>
              <a:rPr lang="it-IT" altLang="it-IT" sz="1500" u="sng" dirty="0">
                <a:solidFill>
                  <a:srgbClr val="FF0000"/>
                </a:solidFill>
                <a:latin typeface="Swis721 Cn BT" panose="020B0506020202030204" pitchFamily="34" charset="0"/>
              </a:rPr>
              <a:t> </a:t>
            </a:r>
            <a:r>
              <a:rPr lang="it-IT" altLang="it-IT" sz="1500" u="sng" dirty="0" err="1">
                <a:solidFill>
                  <a:srgbClr val="FF0000"/>
                </a:solidFill>
                <a:latin typeface="Swis721 Cn BT" panose="020B0506020202030204" pitchFamily="34" charset="0"/>
              </a:rPr>
              <a:t>stiffening</a:t>
            </a:r>
            <a:r>
              <a:rPr lang="it-IT" altLang="it-IT" sz="1500" dirty="0">
                <a:latin typeface="Swis721 Cn BT" panose="020B0506020202030204" pitchFamily="34" charset="0"/>
              </a:rPr>
              <a:t>” </a:t>
            </a:r>
            <a:r>
              <a:rPr lang="it-IT" altLang="it-IT" sz="1500" b="0" dirty="0">
                <a:latin typeface="Swis721 Cn BT" panose="020B0506020202030204" pitchFamily="34" charset="0"/>
              </a:rPr>
              <a:t>(effetto irrigidente del </a:t>
            </a:r>
            <a:r>
              <a:rPr lang="it-IT" altLang="it-IT" sz="1500" b="0" dirty="0" err="1">
                <a:latin typeface="Swis721 Cn BT" panose="020B0506020202030204" pitchFamily="34" charset="0"/>
              </a:rPr>
              <a:t>cls</a:t>
            </a:r>
            <a:r>
              <a:rPr lang="it-IT" altLang="it-IT" sz="1500" b="0" dirty="0">
                <a:latin typeface="Swis721 Cn BT" panose="020B0506020202030204" pitchFamily="34" charset="0"/>
              </a:rPr>
              <a:t> fra fessura e fessura)</a:t>
            </a:r>
            <a:r>
              <a:rPr lang="it-IT" altLang="it-IT" sz="1500" b="0" i="1" dirty="0">
                <a:latin typeface="Swis721 Cn BT" panose="020B0506020202030204" pitchFamily="34" charset="0"/>
              </a:rPr>
              <a:t>,</a:t>
            </a:r>
            <a:r>
              <a:rPr lang="it-IT" altLang="it-IT" sz="1500" dirty="0">
                <a:latin typeface="Swis721 Cn BT" panose="020B0506020202030204" pitchFamily="34" charset="0"/>
              </a:rPr>
              <a:t> per cui si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ha: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156351"/>
              </p:ext>
            </p:extLst>
          </p:nvPr>
        </p:nvGraphicFramePr>
        <p:xfrm>
          <a:off x="5386714" y="4504974"/>
          <a:ext cx="1088514" cy="3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zione" r:id="rId10" imgW="710891" imgH="241195" progId="Equation.3">
                  <p:embed/>
                </p:oleObj>
              </mc:Choice>
              <mc:Fallback>
                <p:oleObj name="Equazione" r:id="rId10" imgW="710891" imgH="241195" progId="Equation.3">
                  <p:embed/>
                  <p:pic>
                    <p:nvPicPr>
                      <p:cNvPr id="3380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714" y="4504974"/>
                        <a:ext cx="1088514" cy="3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0"/>
          <p:cNvSpPr>
            <a:spLocks noChangeArrowheads="1"/>
          </p:cNvSpPr>
          <p:nvPr/>
        </p:nvSpPr>
        <p:spPr bwMode="auto">
          <a:xfrm>
            <a:off x="460807" y="5246563"/>
            <a:ext cx="84201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b="0" i="1" dirty="0" err="1">
                <a:latin typeface="Swis721 Cn BT" panose="020B0506020202030204" pitchFamily="34" charset="0"/>
              </a:rPr>
              <a:t>b</a:t>
            </a:r>
            <a:r>
              <a:rPr lang="it-IT" altLang="it-IT" sz="1500" b="0" i="1" baseline="-25000" dirty="0" err="1">
                <a:latin typeface="Swis721 Cn BT" panose="020B0506020202030204" pitchFamily="34" charset="0"/>
              </a:rPr>
              <a:t>a</a:t>
            </a:r>
            <a:r>
              <a:rPr lang="it-IT" altLang="it-IT" sz="1500" b="0" i="1" dirty="0">
                <a:latin typeface="Swis721 Cn BT" panose="020B0506020202030204" pitchFamily="34" charset="0"/>
              </a:rPr>
              <a:t> </a:t>
            </a:r>
            <a:r>
              <a:rPr lang="it-IT" altLang="it-IT" sz="1500" dirty="0">
                <a:latin typeface="Swis721 Cn BT" panose="020B0506020202030204" pitchFamily="34" charset="0"/>
              </a:rPr>
              <a:t> rapporto d’area efficace </a:t>
            </a:r>
          </a:p>
        </p:txBody>
      </p:sp>
      <p:sp>
        <p:nvSpPr>
          <p:cNvPr id="16" name="Rectangle 110"/>
          <p:cNvSpPr>
            <a:spLocks noChangeArrowheads="1"/>
          </p:cNvSpPr>
          <p:nvPr/>
        </p:nvSpPr>
        <p:spPr bwMode="auto">
          <a:xfrm>
            <a:off x="456044" y="5580573"/>
            <a:ext cx="85836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b="0" i="1" dirty="0">
                <a:latin typeface="Swis721 Cn BT" panose="020B0506020202030204" pitchFamily="34" charset="0"/>
              </a:rPr>
              <a:t>b</a:t>
            </a:r>
            <a:r>
              <a:rPr lang="it-IT" altLang="it-IT" sz="1500" b="0" i="1" baseline="-25000" dirty="0">
                <a:latin typeface="Swis721 Cn BT" panose="020B0506020202030204" pitchFamily="34" charset="0"/>
              </a:rPr>
              <a:t>1</a:t>
            </a:r>
            <a:r>
              <a:rPr lang="it-IT" altLang="it-IT" sz="1500" dirty="0">
                <a:latin typeface="Swis721 Cn BT" panose="020B0506020202030204" pitchFamily="34" charset="0"/>
              </a:rPr>
              <a:t>  tiene conto delle caratteristiche di aderenza (         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 per barre ad </a:t>
            </a:r>
            <a:r>
              <a:rPr lang="it-IT" altLang="it-IT" sz="1500" dirty="0" err="1" smtClean="0">
                <a:latin typeface="Swis721 Cn BT" panose="020B0506020202030204" pitchFamily="34" charset="0"/>
              </a:rPr>
              <a:t>ad.migliorata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)</a:t>
            </a:r>
            <a:endParaRPr lang="it-IT" altLang="it-IT" sz="1500" dirty="0">
              <a:latin typeface="Swis721 Cn BT" panose="020B0506020202030204" pitchFamily="34" charset="0"/>
            </a:endParaRPr>
          </a:p>
        </p:txBody>
      </p:sp>
      <p:sp>
        <p:nvSpPr>
          <p:cNvPr id="17" name="Rectangle 110"/>
          <p:cNvSpPr>
            <a:spLocks noChangeArrowheads="1"/>
          </p:cNvSpPr>
          <p:nvPr/>
        </p:nvSpPr>
        <p:spPr bwMode="auto">
          <a:xfrm>
            <a:off x="456044" y="5917123"/>
            <a:ext cx="849471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500" b="0" i="1" dirty="0">
                <a:latin typeface="Swis721 Cn BT" panose="020B0506020202030204" pitchFamily="34" charset="0"/>
              </a:rPr>
              <a:t>b</a:t>
            </a:r>
            <a:r>
              <a:rPr lang="it-IT" altLang="it-IT" sz="1500" b="0" i="1" baseline="-25000" dirty="0">
                <a:latin typeface="Swis721 Cn BT" panose="020B0506020202030204" pitchFamily="34" charset="0"/>
              </a:rPr>
              <a:t>2</a:t>
            </a:r>
            <a:r>
              <a:rPr lang="it-IT" altLang="it-IT" sz="1500" dirty="0">
                <a:latin typeface="Swis721 Cn BT" panose="020B0506020202030204" pitchFamily="34" charset="0"/>
              </a:rPr>
              <a:t>  tiene conto della durata del carico (           per carico breve durata)  </a:t>
            </a:r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10032"/>
              </p:ext>
            </p:extLst>
          </p:nvPr>
        </p:nvGraphicFramePr>
        <p:xfrm>
          <a:off x="4012533" y="5628998"/>
          <a:ext cx="507075" cy="27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Equazione" r:id="rId12" imgW="368140" imgH="203112" progId="Equation.3">
                  <p:embed/>
                </p:oleObj>
              </mc:Choice>
              <mc:Fallback>
                <p:oleObj name="Equazione" r:id="rId12" imgW="368140" imgH="203112" progId="Equation.3">
                  <p:embed/>
                  <p:pic>
                    <p:nvPicPr>
                      <p:cNvPr id="3381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533" y="5628998"/>
                        <a:ext cx="507075" cy="278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258058"/>
              </p:ext>
            </p:extLst>
          </p:nvPr>
        </p:nvGraphicFramePr>
        <p:xfrm>
          <a:off x="3330942" y="5965205"/>
          <a:ext cx="524362" cy="278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Equazione" r:id="rId14" imgW="380835" imgH="203112" progId="Equation.3">
                  <p:embed/>
                </p:oleObj>
              </mc:Choice>
              <mc:Fallback>
                <p:oleObj name="Equazione" r:id="rId14" imgW="380835" imgH="203112" progId="Equation.3">
                  <p:embed/>
                  <p:pic>
                    <p:nvPicPr>
                      <p:cNvPr id="338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942" y="5965205"/>
                        <a:ext cx="524362" cy="278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49919"/>
              </p:ext>
            </p:extLst>
          </p:nvPr>
        </p:nvGraphicFramePr>
        <p:xfrm>
          <a:off x="5158028" y="3121093"/>
          <a:ext cx="2118225" cy="5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" name="Equazione" r:id="rId16" imgW="1333440" imgH="368280" progId="Equation.3">
                  <p:embed/>
                </p:oleObj>
              </mc:Choice>
              <mc:Fallback>
                <p:oleObj name="Equazione" r:id="rId16" imgW="1333440" imgH="368280" progId="Equation.3">
                  <p:embed/>
                  <p:pic>
                    <p:nvPicPr>
                      <p:cNvPr id="3381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028" y="3121093"/>
                        <a:ext cx="2118225" cy="5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8224"/>
              </p:ext>
            </p:extLst>
          </p:nvPr>
        </p:nvGraphicFramePr>
        <p:xfrm>
          <a:off x="2128183" y="4260440"/>
          <a:ext cx="2906098" cy="86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1" name="Equazione" r:id="rId18" imgW="2044700" imgH="609600" progId="Equation.3">
                  <p:embed/>
                </p:oleObj>
              </mc:Choice>
              <mc:Fallback>
                <p:oleObj name="Equazione" r:id="rId18" imgW="2044700" imgH="609600" progId="Equation.3">
                  <p:embed/>
                  <p:pic>
                    <p:nvPicPr>
                      <p:cNvPr id="338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183" y="4260440"/>
                        <a:ext cx="2906098" cy="862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411782"/>
              </p:ext>
            </p:extLst>
          </p:nvPr>
        </p:nvGraphicFramePr>
        <p:xfrm>
          <a:off x="2612946" y="5279799"/>
          <a:ext cx="577373" cy="296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" name="Equazione" r:id="rId20" imgW="418918" imgH="215806" progId="Equation.3">
                  <p:embed/>
                </p:oleObj>
              </mc:Choice>
              <mc:Fallback>
                <p:oleObj name="Equazione" r:id="rId20" imgW="418918" imgH="215806" progId="Equation.3">
                  <p:embed/>
                  <p:pic>
                    <p:nvPicPr>
                      <p:cNvPr id="338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946" y="5279799"/>
                        <a:ext cx="577373" cy="296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diritto 10"/>
          <p:cNvCxnSpPr/>
          <p:nvPr/>
        </p:nvCxnSpPr>
        <p:spPr>
          <a:xfrm flipV="1">
            <a:off x="5850052" y="1049848"/>
            <a:ext cx="1780108" cy="265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5850052" y="1049848"/>
            <a:ext cx="1780108" cy="265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10"/>
          <p:cNvSpPr>
            <a:spLocks noChangeArrowheads="1"/>
          </p:cNvSpPr>
          <p:nvPr/>
        </p:nvSpPr>
        <p:spPr bwMode="auto">
          <a:xfrm>
            <a:off x="7630160" y="857150"/>
            <a:ext cx="1968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Trascurabile</a:t>
            </a:r>
            <a:endParaRPr lang="it-IT" altLang="it-IT" sz="12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28777"/>
              </p:ext>
            </p:extLst>
          </p:nvPr>
        </p:nvGraphicFramePr>
        <p:xfrm>
          <a:off x="4426373" y="1759213"/>
          <a:ext cx="11795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" name="Equazione" r:id="rId22" imgW="622080" imgH="190440" progId="Equation.3">
                  <p:embed/>
                </p:oleObj>
              </mc:Choice>
              <mc:Fallback>
                <p:oleObj name="Equazione" r:id="rId22" imgW="622080" imgH="190440" progId="Equation.3">
                  <p:embed/>
                  <p:pic>
                    <p:nvPicPr>
                      <p:cNvPr id="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373" y="1759213"/>
                        <a:ext cx="11795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tangolo 35"/>
          <p:cNvSpPr/>
          <p:nvPr/>
        </p:nvSpPr>
        <p:spPr>
          <a:xfrm>
            <a:off x="2635036" y="2226562"/>
            <a:ext cx="26428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500" dirty="0" smtClean="0">
                <a:latin typeface="Swis721 Cn BT" panose="020B0506020202030204" pitchFamily="34" charset="0"/>
              </a:rPr>
              <a:t>(deformazione </a:t>
            </a:r>
            <a:r>
              <a:rPr lang="it-IT" altLang="it-IT" sz="1500" dirty="0">
                <a:latin typeface="Swis721 Cn BT" panose="020B0506020202030204" pitchFamily="34" charset="0"/>
              </a:rPr>
              <a:t>media della </a:t>
            </a:r>
            <a:r>
              <a:rPr lang="it-IT" altLang="it-IT" sz="1500" dirty="0" smtClean="0">
                <a:latin typeface="Swis721 Cn BT" panose="020B0506020202030204" pitchFamily="34" charset="0"/>
              </a:rPr>
              <a:t>barra) </a:t>
            </a:r>
            <a:endParaRPr lang="it-IT" sz="1500" dirty="0"/>
          </a:p>
        </p:txBody>
      </p:sp>
      <p:sp>
        <p:nvSpPr>
          <p:cNvPr id="39" name="Rectangle 110"/>
          <p:cNvSpPr>
            <a:spLocks noChangeArrowheads="1"/>
          </p:cNvSpPr>
          <p:nvPr/>
        </p:nvSpPr>
        <p:spPr bwMode="auto">
          <a:xfrm>
            <a:off x="3663666" y="5062967"/>
            <a:ext cx="1968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1           1</a:t>
            </a:r>
            <a:endParaRPr lang="it-IT" altLang="it-IT" sz="12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40" name="Connettore 2 39"/>
          <p:cNvCxnSpPr/>
          <p:nvPr/>
        </p:nvCxnSpPr>
        <p:spPr>
          <a:xfrm flipH="1">
            <a:off x="3820547" y="4878448"/>
            <a:ext cx="113923" cy="200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4184071" y="4878448"/>
            <a:ext cx="113923" cy="200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>
            <a:off x="7466254" y="5339966"/>
            <a:ext cx="24010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flipH="1">
            <a:off x="7586307" y="5246563"/>
            <a:ext cx="21149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H="1">
            <a:off x="7725229" y="5152275"/>
            <a:ext cx="164011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H="1">
            <a:off x="7847150" y="5057887"/>
            <a:ext cx="12337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flipH="1">
            <a:off x="7950200" y="4966710"/>
            <a:ext cx="12337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gura a mano libera 55"/>
          <p:cNvSpPr/>
          <p:nvPr/>
        </p:nvSpPr>
        <p:spPr>
          <a:xfrm>
            <a:off x="6065520" y="4074160"/>
            <a:ext cx="1869440" cy="822960"/>
          </a:xfrm>
          <a:custGeom>
            <a:avLst/>
            <a:gdLst>
              <a:gd name="connsiteX0" fmla="*/ 0 w 1869440"/>
              <a:gd name="connsiteY0" fmla="*/ 0 h 822960"/>
              <a:gd name="connsiteX1" fmla="*/ 1544320 w 1869440"/>
              <a:gd name="connsiteY1" fmla="*/ 279400 h 822960"/>
              <a:gd name="connsiteX2" fmla="*/ 1869440 w 1869440"/>
              <a:gd name="connsiteY2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9440" h="822960">
                <a:moveTo>
                  <a:pt x="0" y="0"/>
                </a:moveTo>
                <a:cubicBezTo>
                  <a:pt x="616373" y="71120"/>
                  <a:pt x="1232747" y="142240"/>
                  <a:pt x="1544320" y="279400"/>
                </a:cubicBezTo>
                <a:cubicBezTo>
                  <a:pt x="1855893" y="416560"/>
                  <a:pt x="1862666" y="619760"/>
                  <a:pt x="1869440" y="822960"/>
                </a:cubicBezTo>
              </a:path>
            </a:pathLst>
          </a:custGeom>
          <a:noFill/>
          <a:ln w="95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/>
          <p:cNvSpPr/>
          <p:nvPr/>
        </p:nvSpPr>
        <p:spPr>
          <a:xfrm>
            <a:off x="1515385" y="2050032"/>
            <a:ext cx="401898" cy="363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8" name="Connettore 2 57"/>
          <p:cNvCxnSpPr>
            <a:stCxn id="57" idx="3"/>
          </p:cNvCxnSpPr>
          <p:nvPr/>
        </p:nvCxnSpPr>
        <p:spPr>
          <a:xfrm flipH="1">
            <a:off x="692727" y="2360642"/>
            <a:ext cx="881515" cy="8459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2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28687"/>
          <a:stretch/>
        </p:blipFill>
        <p:spPr>
          <a:xfrm>
            <a:off x="384399" y="1018563"/>
            <a:ext cx="8470041" cy="162303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3" name="Rettangolo 22"/>
          <p:cNvSpPr/>
          <p:nvPr/>
        </p:nvSpPr>
        <p:spPr>
          <a:xfrm>
            <a:off x="7655786" y="710795"/>
            <a:ext cx="9316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500" dirty="0" smtClean="0">
                <a:solidFill>
                  <a:srgbClr val="FF0000"/>
                </a:solidFill>
                <a:latin typeface="Swis721 Cn BT" panose="020B0506020202030204" pitchFamily="34" charset="0"/>
              </a:rPr>
              <a:t>NTC 2018</a:t>
            </a:r>
            <a:endParaRPr lang="it-IT" sz="1500" dirty="0">
              <a:solidFill>
                <a:srgbClr val="FF0000"/>
              </a:solidFill>
              <a:latin typeface="Swis721 Cn BT" panose="020B0506020202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70480" y="2156532"/>
            <a:ext cx="880718" cy="200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212705"/>
              </p:ext>
            </p:extLst>
          </p:nvPr>
        </p:nvGraphicFramePr>
        <p:xfrm>
          <a:off x="3451198" y="1996758"/>
          <a:ext cx="16859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zione" r:id="rId4" imgW="888840" imgH="190440" progId="Equation.3">
                  <p:embed/>
                </p:oleObj>
              </mc:Choice>
              <mc:Fallback>
                <p:oleObj name="Equazione" r:id="rId4" imgW="888840" imgH="190440" progId="Equation.3">
                  <p:embed/>
                  <p:pic>
                    <p:nvPicPr>
                      <p:cNvPr id="2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198" y="1996758"/>
                        <a:ext cx="1685925" cy="360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diritto 5"/>
          <p:cNvCxnSpPr/>
          <p:nvPr/>
        </p:nvCxnSpPr>
        <p:spPr>
          <a:xfrm>
            <a:off x="4968240" y="2611120"/>
            <a:ext cx="2174240" cy="0"/>
          </a:xfrm>
          <a:prstGeom prst="line">
            <a:avLst/>
          </a:prstGeom>
          <a:ln w="28575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7142480" y="2146783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200" dirty="0" smtClean="0">
                <a:solidFill>
                  <a:srgbClr val="3333CC"/>
                </a:solidFill>
                <a:latin typeface="Swis721 Cn BT" panose="020B0506020202030204" pitchFamily="34" charset="0"/>
              </a:rPr>
              <a:t>Ad es. la Circ</a:t>
            </a:r>
            <a:r>
              <a:rPr lang="it-IT" sz="1200" dirty="0">
                <a:solidFill>
                  <a:srgbClr val="3333CC"/>
                </a:solidFill>
                <a:latin typeface="Swis721 Cn BT" panose="020B0506020202030204" pitchFamily="34" charset="0"/>
              </a:rPr>
              <a:t>. </a:t>
            </a:r>
            <a:r>
              <a:rPr lang="it-IT" sz="1200" dirty="0" smtClean="0">
                <a:solidFill>
                  <a:srgbClr val="3333CC"/>
                </a:solidFill>
                <a:latin typeface="Swis721 Cn BT" panose="020B0506020202030204" pitchFamily="34" charset="0"/>
              </a:rPr>
              <a:t>n.7</a:t>
            </a:r>
          </a:p>
          <a:p>
            <a:pPr algn="r"/>
            <a:r>
              <a:rPr lang="it-IT" sz="1200" dirty="0" smtClean="0">
                <a:solidFill>
                  <a:srgbClr val="3333CC"/>
                </a:solidFill>
                <a:latin typeface="Swis721 Cn BT" panose="020B0506020202030204" pitchFamily="34" charset="0"/>
              </a:rPr>
              <a:t>del </a:t>
            </a:r>
            <a:r>
              <a:rPr lang="it-IT" sz="1200" dirty="0">
                <a:solidFill>
                  <a:srgbClr val="3333CC"/>
                </a:solidFill>
                <a:latin typeface="Swis721 Cn BT" panose="020B0506020202030204" pitchFamily="34" charset="0"/>
              </a:rPr>
              <a:t>21.01.2019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99" y="2821695"/>
            <a:ext cx="6540560" cy="21801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76" y="3857445"/>
            <a:ext cx="1361206" cy="11444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18" y="5029623"/>
            <a:ext cx="6152309" cy="106769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8" name="Rettangolo 17"/>
          <p:cNvSpPr/>
          <p:nvPr/>
        </p:nvSpPr>
        <p:spPr>
          <a:xfrm>
            <a:off x="286327" y="520744"/>
            <a:ext cx="8589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4472C4"/>
                </a:solidFill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 SLE della fessurazione  </a:t>
            </a:r>
            <a:r>
              <a:rPr lang="it-IT" sz="1500" dirty="0" smtClean="0">
                <a:latin typeface="Swis721 Cn BT" panose="020B05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(metodo diretto)</a:t>
            </a:r>
          </a:p>
        </p:txBody>
      </p:sp>
    </p:spTree>
    <p:extLst>
      <p:ext uri="{BB962C8B-B14F-4D97-AF65-F5344CB8AC3E}">
        <p14:creationId xmlns:p14="http://schemas.microsoft.com/office/powerpoint/2010/main" val="9514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8"/>
          <p:cNvGrpSpPr>
            <a:grpSpLocks/>
          </p:cNvGrpSpPr>
          <p:nvPr/>
        </p:nvGrpSpPr>
        <p:grpSpPr bwMode="auto">
          <a:xfrm>
            <a:off x="173356" y="1736567"/>
            <a:ext cx="4268242" cy="3141026"/>
            <a:chOff x="981368" y="1064781"/>
            <a:chExt cx="5308365" cy="3451801"/>
          </a:xfrm>
        </p:grpSpPr>
        <p:pic>
          <p:nvPicPr>
            <p:cNvPr id="4" name="Picture 2" descr="C:\Users\Natalino\Pictures\2012-10-28\002.jpg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8"/>
            <a:stretch>
              <a:fillRect/>
            </a:stretch>
          </p:blipFill>
          <p:spPr bwMode="auto">
            <a:xfrm rot="-60000">
              <a:off x="981368" y="1064781"/>
              <a:ext cx="5222391" cy="247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Users\Natalino\Pictures\2012-10-28\0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" t="2745" b="75125"/>
            <a:stretch>
              <a:fillRect/>
            </a:stretch>
          </p:blipFill>
          <p:spPr bwMode="auto">
            <a:xfrm>
              <a:off x="1080705" y="3463636"/>
              <a:ext cx="5209028" cy="105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 descr="C:\Users\Natalino\Pictures\2012-10-28\003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4"/>
          <a:stretch>
            <a:fillRect/>
          </a:stretch>
        </p:blipFill>
        <p:spPr bwMode="auto">
          <a:xfrm>
            <a:off x="4540779" y="1943179"/>
            <a:ext cx="4257070" cy="29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3229" y="2316479"/>
            <a:ext cx="4138549" cy="1361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549959" y="3026919"/>
            <a:ext cx="4138549" cy="234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52496"/>
          <a:stretch/>
        </p:blipFill>
        <p:spPr>
          <a:xfrm>
            <a:off x="619759" y="1002716"/>
            <a:ext cx="6664691" cy="2132573"/>
          </a:xfrm>
          <a:prstGeom prst="rect">
            <a:avLst/>
          </a:prstGeom>
          <a:ln w="28575">
            <a:noFill/>
          </a:ln>
        </p:spPr>
      </p:pic>
      <p:sp>
        <p:nvSpPr>
          <p:cNvPr id="23" name="Rettangolo 22"/>
          <p:cNvSpPr/>
          <p:nvPr/>
        </p:nvSpPr>
        <p:spPr>
          <a:xfrm>
            <a:off x="6998721" y="621413"/>
            <a:ext cx="19816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500" dirty="0">
                <a:solidFill>
                  <a:srgbClr val="3333CC"/>
                </a:solidFill>
                <a:latin typeface="Swis721 Cn BT" panose="020B0506020202030204" pitchFamily="34" charset="0"/>
              </a:rPr>
              <a:t>Circ. n.7 del 21.01.2019</a:t>
            </a: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44318"/>
              </p:ext>
            </p:extLst>
          </p:nvPr>
        </p:nvGraphicFramePr>
        <p:xfrm>
          <a:off x="2739998" y="1304980"/>
          <a:ext cx="3076599" cy="863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zione" r:id="rId4" imgW="2209800" imgH="622300" progId="Equation.3">
                  <p:embed/>
                </p:oleObj>
              </mc:Choice>
              <mc:Fallback>
                <p:oleObj name="Equazione" r:id="rId4" imgW="2209800" imgH="622300" progId="Equation.3">
                  <p:embed/>
                  <p:pic>
                    <p:nvPicPr>
                      <p:cNvPr id="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998" y="1304980"/>
                        <a:ext cx="3076599" cy="8635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9998" y="2761880"/>
            <a:ext cx="4534293" cy="335309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89" y="3398472"/>
            <a:ext cx="8573243" cy="57155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131" y="4562140"/>
            <a:ext cx="8488650" cy="1411939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289689" y="998400"/>
            <a:ext cx="8573243" cy="5067120"/>
          </a:xfrm>
          <a:prstGeom prst="rect">
            <a:avLst/>
          </a:prstGeom>
          <a:noFill/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4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3517</TotalTime>
  <Words>1132</Words>
  <Application>Microsoft Office PowerPoint</Application>
  <PresentationFormat>Presentazione su schermo (4:3)</PresentationFormat>
  <Paragraphs>133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Calibri</vt:lpstr>
      <vt:lpstr>Candara</vt:lpstr>
      <vt:lpstr>Wingdings 3</vt:lpstr>
      <vt:lpstr>Times New Roman</vt:lpstr>
      <vt:lpstr>Arial</vt:lpstr>
      <vt:lpstr>Courier New</vt:lpstr>
      <vt:lpstr>Swis721 Cn BT</vt:lpstr>
      <vt:lpstr>Webdings</vt:lpstr>
      <vt:lpstr>Symbol</vt:lpstr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Antonio Stival</dc:creator>
  <cp:lastModifiedBy>Proprietario</cp:lastModifiedBy>
  <cp:revision>784</cp:revision>
  <cp:lastPrinted>2025-03-14T16:19:00Z</cp:lastPrinted>
  <dcterms:created xsi:type="dcterms:W3CDTF">2018-02-02T13:45:01Z</dcterms:created>
  <dcterms:modified xsi:type="dcterms:W3CDTF">2026-03-16T18:57:25Z</dcterms:modified>
</cp:coreProperties>
</file>