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3" r:id="rId2"/>
    <p:sldId id="344" r:id="rId3"/>
    <p:sldId id="347" r:id="rId4"/>
    <p:sldId id="348" r:id="rId5"/>
    <p:sldId id="346" r:id="rId6"/>
    <p:sldId id="349" r:id="rId7"/>
    <p:sldId id="350" r:id="rId8"/>
    <p:sldId id="351" r:id="rId9"/>
    <p:sldId id="352" r:id="rId10"/>
    <p:sldId id="353" r:id="rId11"/>
    <p:sldId id="354" r:id="rId12"/>
    <p:sldId id="355" r:id="rId13"/>
    <p:sldId id="366" r:id="rId14"/>
    <p:sldId id="367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FC1C8D-257B-C926-4D31-E772EF3B5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E25DC0-7DC9-C263-36A2-EC55048E8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F40AD21-B442-58F5-FEB1-45CA1635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CC088E-CEF8-9F5D-74EF-5B5C5710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7CCEDD-5DE4-BAD8-C270-EF6286601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080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18851D-5AA3-6879-FC77-75D5BF362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AFFF678-13DB-5B7E-6887-F4FA22C60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1A9EE2-ECC3-ED0D-344E-1ED105B0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581E53-C147-5058-9D94-66C2C2EF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F2ED39-F4AB-EEB0-91FC-18E21398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671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48C6A14-9783-AB0C-35EF-3683EFF086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8363211-5B94-BCE7-50B7-FC6F72ECE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B73289-E161-8B14-E973-D61A11510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E17C4B-FD89-3777-30D9-01087C3D6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6319D0-A05F-EF33-CED7-AB38BBFF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3536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7F488A-EDD3-AAE9-0753-0BA2EDB03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B21852-C789-59A4-DB1B-679B28DDC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4EF466-F7B8-D6C0-12F5-2263AEDD6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980B75-2542-FA4F-F85F-2A6C30870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61E644-98DB-F1CA-DB2F-304318A8E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5894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A95BC6-6A9E-98F5-B8D4-CA04AF233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4F24A3-680A-DBA5-7842-FB4681140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E35A01-4D55-6950-8282-24DBDCDD5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AE9E5A-365F-4B72-6C76-4D3EF548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62E67E-27AC-B291-B94F-9D04F4BF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338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41C5DD-AAFB-C8DB-19E5-B18CDF632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B8D92B-2A18-E2CB-3458-9E3A355062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AF0CF20-3109-40DF-A755-1ABDAA0B1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3511A76-E62A-B9A4-4FD2-36953F685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A83308B-E198-8975-CB83-7335382D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26A728C-B037-A069-3A0E-97C92224B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292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0D87C2-0E1F-BD53-CCB9-BD138FD62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4D2FC9-DFB0-7E62-F037-1E946D57B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DDAEA0F-4F3A-1628-3412-41F4AD983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10BD20-DFA1-410A-9EA2-9523A18E4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71B4435-7C62-260B-E41B-945A867543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18794A6-38A7-4295-EE0D-CB1660E0C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79E216C-A78D-7879-0BFC-EC45E0400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8167E0C-9999-C2F9-2A49-450767744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647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6A7D7C-2DBD-846D-B0E1-E12428D6E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6EE4A3A-3B68-D15C-A450-E936D6E15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0F52437-A655-2B40-EDC5-C25321486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D279C3C-4FB1-B7A1-6562-FAB0860A6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6416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DDB6365-22D4-D2F3-66C0-3DEE88BA1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FFE36D6-F1A3-F668-902D-A20B102D0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52A596-8329-A366-FCE2-D544400F5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9038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CF8F64-E96E-371F-DB90-A444005F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8F46DF-E4C9-7903-FE37-23716CD3E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AA16B0E-F6E3-D0CD-7F5F-A96B99C9D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AF5DC4C-AAAE-60C4-3AFF-80188AEFC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75C52CA-4296-3AE4-051D-87F5AF86B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CE521A7-49EB-2C4A-8843-BB17F4BFA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420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C99608-F97F-14D8-19A0-4DE4D75F8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7DCA0F4-EC79-0B9F-9977-FD806142E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6E3B0A-F0E1-67E1-34CC-47D9F9CCC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E1D1291-97BC-6663-ECC4-2008C912D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F970FF3-684A-9F05-C719-3445C4269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17B07A-18CE-DCE2-B807-7E39C5D6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04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7C674AF-A3E5-14FE-EB6A-E0CFB9A4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08127B1-E6C6-4FF9-6A4D-DCB94E85F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0CA332-7B57-F284-849E-D181E975D5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8ADBE8-EE20-4BD6-B785-91B9D8CF0220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81C741-A174-DDF9-462F-377E59247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7BCF61-E086-A50E-0AD7-B03BF92EBF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438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4C2DCD-D37E-CC91-C161-757DE2F40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8063"/>
            <a:ext cx="10515600" cy="5488900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Fra i territori tedeschi è inoltre vigente dal 1834 un’unione doganale, lo </a:t>
            </a:r>
            <a:r>
              <a:rPr lang="it-IT" dirty="0" err="1"/>
              <a:t>Zollverein</a:t>
            </a:r>
            <a:r>
              <a:rPr lang="it-IT" dirty="0"/>
              <a:t>, che permette ai prodotti di circolare liberamente</a:t>
            </a:r>
          </a:p>
          <a:p>
            <a:pPr algn="just"/>
            <a:r>
              <a:rPr lang="it-IT" dirty="0"/>
              <a:t>Nel 1864 la Prussia, insieme all’Austria, sconfigge la Danimarca: controllo dei ducati di Schleswig e Holstein</a:t>
            </a:r>
          </a:p>
          <a:p>
            <a:pPr algn="just"/>
            <a:r>
              <a:rPr lang="it-IT" dirty="0"/>
              <a:t>Nel 1866 la Prussia, alleata dell’Italia, sconfigge l’Austria</a:t>
            </a:r>
          </a:p>
          <a:p>
            <a:pPr algn="just"/>
            <a:r>
              <a:rPr lang="it-IT" dirty="0"/>
              <a:t>In seguito alla sconfitta, l’Austria cede il Veneto all’Italia e riconosce alla Prussia l’egemonia sull’area germanica</a:t>
            </a:r>
          </a:p>
          <a:p>
            <a:pPr algn="just"/>
            <a:r>
              <a:rPr lang="it-IT" dirty="0"/>
              <a:t>Al posto della Confederazione germanica si crea una Confederazione della Germania del Nord dominata dalla Prussia (1867)</a:t>
            </a:r>
          </a:p>
          <a:p>
            <a:pPr algn="just"/>
            <a:r>
              <a:rPr lang="it-IT" dirty="0"/>
              <a:t>Queste vittorie portano i liberali tedeschi ad appoggiare la politica militarista di Bismarck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13904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503C510-9502-734E-E4E9-3E21AB9DF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5224"/>
            <a:ext cx="10515600" cy="5461739"/>
          </a:xfrm>
        </p:spPr>
        <p:txBody>
          <a:bodyPr/>
          <a:lstStyle/>
          <a:p>
            <a:pPr algn="just"/>
            <a:r>
              <a:rPr lang="it-IT" dirty="0"/>
              <a:t>I democratici non credono in un governo centrale forte e sostengono piuttosto il liberismo economico, difendendo quindi gli interessi dei grandi proprietari delle piantagioni del Sud orientati all’esportazione verso l’Europa</a:t>
            </a:r>
          </a:p>
          <a:p>
            <a:pPr algn="just"/>
            <a:r>
              <a:rPr lang="it-IT" dirty="0"/>
              <a:t>La lotta politica fra i due partiti coinvolge le masse dei cittadini-elettori, che si mobilitano con una grande partecipazione democratica, dall’elezione del presidente, a quella dei governatori, dei parlamentari, dei capi della polizia e dei magistrati</a:t>
            </a:r>
          </a:p>
          <a:p>
            <a:pPr algn="just"/>
            <a:r>
              <a:rPr lang="it-IT" dirty="0"/>
              <a:t>Poiché per mettere in moto e mantenere queste grandi campagne elettorali servono finanziamenti, i grandi gruppi industriali e finanziari si legano strettamente ai candidati, sostenendoli e traendone poi vantaggi in caso di vittoria </a:t>
            </a:r>
          </a:p>
        </p:txBody>
      </p:sp>
    </p:spTree>
    <p:extLst>
      <p:ext uri="{BB962C8B-B14F-4D97-AF65-F5344CB8AC3E}">
        <p14:creationId xmlns:p14="http://schemas.microsoft.com/office/powerpoint/2010/main" val="455486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C56D18-27B8-0162-A555-3F2DA0D05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8063"/>
            <a:ext cx="10515600" cy="5488900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Dal punto di vista sociale ed economico gli Stati Uniti sono spaccati in due: gli Stati del Nord sono stati liberi dalla schiavitù, che invece è legale negli Stati del Sud</a:t>
            </a:r>
          </a:p>
          <a:p>
            <a:pPr algn="just"/>
            <a:r>
              <a:rPr lang="it-IT" dirty="0"/>
              <a:t>Sul tema della schiavitù il partito whig si scinde: a nord, i whig si uniscono al nuovo partito repubblicano</a:t>
            </a:r>
          </a:p>
          <a:p>
            <a:pPr algn="just"/>
            <a:r>
              <a:rPr lang="it-IT" dirty="0"/>
              <a:t>A sud, i whig hanno invece posizioni schiaviste</a:t>
            </a:r>
          </a:p>
          <a:p>
            <a:pPr algn="just"/>
            <a:r>
              <a:rPr lang="it-IT" dirty="0"/>
              <a:t>A sud continua poi ad avere posizioni forti il partito democratico, anch’esso sostenitore dello schiavismo</a:t>
            </a:r>
          </a:p>
          <a:p>
            <a:pPr algn="just"/>
            <a:r>
              <a:rPr lang="it-IT" dirty="0"/>
              <a:t>Il Partito repubblicano ha la sua base elettorale nel nord: sostiene il protezionismo a difesa delle industrie del nord-est, crede in un interventismo statale a sostegno dei lavori pubblici per la realizzazione di infrastrutture stradali, ferroviarie e portuali e crede nell’abolizione della schiavitù</a:t>
            </a:r>
          </a:p>
        </p:txBody>
      </p:sp>
    </p:spTree>
    <p:extLst>
      <p:ext uri="{BB962C8B-B14F-4D97-AF65-F5344CB8AC3E}">
        <p14:creationId xmlns:p14="http://schemas.microsoft.com/office/powerpoint/2010/main" val="1558669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B3841B-8670-355E-40D5-63430B132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7117"/>
            <a:ext cx="10515600" cy="5479846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Alle elezioni presidenziali del 1860 viene eletto il repubblicano Abraham Lincoln, un antischiavista moderato, che però viene vissuto dal Sud come un pericolo per i suoi interessi</a:t>
            </a:r>
          </a:p>
          <a:p>
            <a:pPr algn="just"/>
            <a:r>
              <a:rPr lang="it-IT" dirty="0"/>
              <a:t>Nel febbraio 1861 quindi 7 stati del Sud proclamano la secessione, a cui si uniranno poi altri 4 stati, dando vita ad una Confederazione</a:t>
            </a:r>
          </a:p>
          <a:p>
            <a:pPr algn="just"/>
            <a:r>
              <a:rPr lang="it-IT" dirty="0"/>
              <a:t>L’Unione e la Confederazione si affrontano in una guerra civile (1861-1865), dove però l’Unione può contare su un maggior numero di abitanti (22 milioni contro 9 milioni) e quindi di soldati</a:t>
            </a:r>
          </a:p>
          <a:p>
            <a:pPr algn="just"/>
            <a:r>
              <a:rPr lang="it-IT" dirty="0"/>
              <a:t>Inoltre, l’Unione può contare sulle grandi industrie del nord-est</a:t>
            </a:r>
          </a:p>
          <a:p>
            <a:pPr algn="just"/>
            <a:r>
              <a:rPr lang="it-IT" dirty="0"/>
              <a:t>Dopo la sconfitta della Confederazione, il Partito repubblicano vara una serie di provvedimenti che liberano gli schiavi neri e ne parificano i diritti alla popolazione bianca, compreso il diritto di voto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4257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A1FEC2-FD34-6229-C866-E57CFFFEB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3061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La guerra civile americana (1861-65)</a:t>
            </a:r>
          </a:p>
        </p:txBody>
      </p:sp>
      <p:pic>
        <p:nvPicPr>
          <p:cNvPr id="1026" name="Picture 2" descr="La Guerra di secessione americana: da schiavi a operai - imPagine">
            <a:extLst>
              <a:ext uri="{FF2B5EF4-FFF2-40B4-BE49-F238E27FC236}">
                <a16:creationId xmlns:a16="http://schemas.microsoft.com/office/drawing/2014/main" id="{DBBA0B82-F595-1B96-0204-5DCCEBF20FE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669" y="878186"/>
            <a:ext cx="6038662" cy="5298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0853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8B9F5C-5528-795A-DAA3-63F29F8EB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5224"/>
            <a:ext cx="10515600" cy="5461739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In tal modo i neri riescono ad accedere a cariche pubbliche a livello locale e federale</a:t>
            </a:r>
          </a:p>
          <a:p>
            <a:pPr algn="just"/>
            <a:r>
              <a:rPr lang="it-IT" dirty="0"/>
              <a:t>Ma dalla fine degli anni Settanta il processo si inverte e, con l’obiettivo di superare la spaccatura fra Nord e Sud, i neri vengono nuovamente marginalizzati, in particolare nel Sud, dove viene introdotto un sistema di segregazione razziale</a:t>
            </a:r>
          </a:p>
          <a:p>
            <a:pPr algn="just"/>
            <a:r>
              <a:rPr lang="it-IT" dirty="0"/>
              <a:t>Nel corso dell’Ottocento anche l’Impero russo si espande, verso est e sud-est, cioè verso il Caucaso, la Cina e il Giappone</a:t>
            </a:r>
          </a:p>
          <a:p>
            <a:pPr algn="just"/>
            <a:r>
              <a:rPr lang="it-IT" dirty="0"/>
              <a:t>L’economia russa si basa in buona parte sulla produzione di grano, esportato in Europa occidentale, ma in campo agricolo non si attua alcuna modernizzazione e si continua ad utilizzare il sistema della servitù contadina</a:t>
            </a:r>
          </a:p>
        </p:txBody>
      </p:sp>
    </p:spTree>
    <p:extLst>
      <p:ext uri="{BB962C8B-B14F-4D97-AF65-F5344CB8AC3E}">
        <p14:creationId xmlns:p14="http://schemas.microsoft.com/office/powerpoint/2010/main" val="4260144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E15455-49FE-3365-40FB-1808DB90D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1850"/>
            <a:ext cx="10515600" cy="552511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Reagendo a provocazioni prussiane, la Francia di Napoleone III dichiara guerra alla Prussia e viene sconfitta (settembre 1870)</a:t>
            </a:r>
          </a:p>
          <a:p>
            <a:pPr algn="just"/>
            <a:r>
              <a:rPr lang="it-IT" dirty="0"/>
              <a:t>Finisce il Secondo Impero francese e inizia la Terza Repubblica</a:t>
            </a:r>
          </a:p>
          <a:p>
            <a:pPr algn="just"/>
            <a:r>
              <a:rPr lang="it-IT" dirty="0"/>
              <a:t>Viene proclamata la nascita dell’Impero tedesco di cui Guglielmo I è proclamato imperatore a Versailles (gennaio 1871)</a:t>
            </a:r>
          </a:p>
          <a:p>
            <a:pPr algn="just"/>
            <a:r>
              <a:rPr lang="it-IT" dirty="0"/>
              <a:t>Dell’Impero tedesco fanno parte sia gli stati della Confederazione della Germania del Nord che gli stati tedeschi meridionali prima autonomi, come la Baviera</a:t>
            </a:r>
          </a:p>
          <a:p>
            <a:pPr algn="just"/>
            <a:r>
              <a:rPr lang="it-IT" dirty="0"/>
              <a:t>Inoltre, l’Impero tedesco annette dalla Francia le due regioni dell’Alsazia e della Lorena</a:t>
            </a:r>
          </a:p>
          <a:p>
            <a:pPr algn="just"/>
            <a:r>
              <a:rPr lang="it-IT" dirty="0"/>
              <a:t>L’Impero tedesco ha una costituzione che assegna poteri molto ampli all’imperatore e al cancelliere</a:t>
            </a:r>
          </a:p>
          <a:p>
            <a:pPr algn="just"/>
            <a:r>
              <a:rPr lang="it-IT" dirty="0"/>
              <a:t>Si tratta di un Impero federale bicamerale: Camera dei deputati (Reichstag) e Consiglio federale (Bundesrat)</a:t>
            </a:r>
          </a:p>
        </p:txBody>
      </p:sp>
    </p:spTree>
    <p:extLst>
      <p:ext uri="{BB962C8B-B14F-4D97-AF65-F5344CB8AC3E}">
        <p14:creationId xmlns:p14="http://schemas.microsoft.com/office/powerpoint/2010/main" val="222743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C6E106-4C63-115B-AB03-2CD061B88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8863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Unificazione tedesca (1867-1871)</a:t>
            </a:r>
          </a:p>
        </p:txBody>
      </p:sp>
      <p:pic>
        <p:nvPicPr>
          <p:cNvPr id="1028" name="Picture 4" descr="A map of German unification [996 x 960]. : r/MapPorn">
            <a:extLst>
              <a:ext uri="{FF2B5EF4-FFF2-40B4-BE49-F238E27FC236}">
                <a16:creationId xmlns:a16="http://schemas.microsoft.com/office/drawing/2014/main" id="{EDF65B49-8251-63D7-131F-42C8F372779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7738" y="1013988"/>
            <a:ext cx="5676523" cy="516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9085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00556-C3B0-7CCE-3492-76B3D56CC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2384"/>
            <a:ext cx="10515600" cy="543457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Il Reichstag è eletto a suffragio universale maschile e ha competenze soprattutto in materia finanziaria</a:t>
            </a:r>
          </a:p>
          <a:p>
            <a:pPr algn="just"/>
            <a:r>
              <a:rPr lang="it-IT" dirty="0"/>
              <a:t>Il Bundesrat è formato dai rappresentanti dei 25 stati che fanno parte dell’Impero tedesco</a:t>
            </a:r>
          </a:p>
          <a:p>
            <a:pPr algn="just"/>
            <a:r>
              <a:rPr lang="it-IT" dirty="0"/>
              <a:t>In Francia, l’Assemblea nazionale è di orientamento monarchico e moderato, mentre a Parigi si crea un’amministrazione comunale (detta la Comune), di orientamento socialista, poi repressa dall’esercito (marzo-maggio 1871), causando 20.000 morti fra gli insorti</a:t>
            </a:r>
          </a:p>
          <a:p>
            <a:pPr algn="just"/>
            <a:r>
              <a:rPr lang="it-IT" dirty="0"/>
              <a:t>A causa delle divisioni fra i monarchici (orleanisti, borbonici, napoleonici), viene confermato l’assetto repubblicano della Francia, con un sistema che prevede un presidente dotato di ampli poteri e un parlamento bicamerale: Camera dei Deputati eletta a suffragio universale maschile e Senato eletto in modo misto (alcuni senatori a vita, altri nominati da un corpo elettorale di secondo grado)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3232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5D4CC9-E7BC-026A-569C-E7FD15F9E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7117"/>
            <a:ext cx="10515600" cy="5479846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L’Impero austriaco dopo il 1848-49 deve confrontarsi con la questione delle sue differenti nazionalità, che sempre più sviluppano movimenti politici di carattere </a:t>
            </a:r>
            <a:r>
              <a:rPr lang="it-IT" dirty="0" err="1"/>
              <a:t>etno</a:t>
            </a:r>
            <a:r>
              <a:rPr lang="it-IT" dirty="0"/>
              <a:t>-nazionale</a:t>
            </a:r>
          </a:p>
          <a:p>
            <a:pPr algn="just"/>
            <a:r>
              <a:rPr lang="it-IT" dirty="0"/>
              <a:t>Inoltre, le sconfitte subite nel 1859 contro l’Italia e nel 1866 contro la Prussia hanno indebolito ulteriormente la struttura imperiale</a:t>
            </a:r>
          </a:p>
          <a:p>
            <a:pPr algn="just"/>
            <a:r>
              <a:rPr lang="it-IT" dirty="0"/>
              <a:t>Nel 1867 si tenta di mettere fine alle tensioni con il nazionalismo ungherese, mediante il «compromesso» (</a:t>
            </a:r>
            <a:r>
              <a:rPr lang="it-IT" dirty="0" err="1"/>
              <a:t>Ausgleich</a:t>
            </a:r>
            <a:r>
              <a:rPr lang="it-IT" dirty="0"/>
              <a:t>), in base al quale l’Impero diventa austro-ungarico</a:t>
            </a:r>
          </a:p>
          <a:p>
            <a:pPr algn="just"/>
            <a:r>
              <a:rPr lang="it-IT" dirty="0"/>
              <a:t>L’Impero si divide quindi in due parti: </a:t>
            </a:r>
            <a:r>
              <a:rPr lang="it-IT" dirty="0" err="1"/>
              <a:t>Cisleitania</a:t>
            </a:r>
            <a:r>
              <a:rPr lang="it-IT" dirty="0"/>
              <a:t>, dominata dall’Austria, e </a:t>
            </a:r>
            <a:r>
              <a:rPr lang="it-IT" dirty="0" err="1"/>
              <a:t>Transleitania</a:t>
            </a:r>
            <a:r>
              <a:rPr lang="it-IT" dirty="0"/>
              <a:t>, dominata dall’Ungheria</a:t>
            </a:r>
          </a:p>
          <a:p>
            <a:pPr algn="just"/>
            <a:r>
              <a:rPr lang="it-IT" dirty="0"/>
              <a:t>Francesco Giuseppe è imperatore d’Austria e re d’Ungheria</a:t>
            </a:r>
          </a:p>
          <a:p>
            <a:pPr algn="just"/>
            <a:r>
              <a:rPr lang="it-IT" dirty="0"/>
              <a:t>Ci sono due distinti governi e parlamenti, a Vienna e a Budapest, e tre ministeri in comune: Guerra, Finanze ed Esteri</a:t>
            </a:r>
          </a:p>
        </p:txBody>
      </p:sp>
    </p:spTree>
    <p:extLst>
      <p:ext uri="{BB962C8B-B14F-4D97-AF65-F5344CB8AC3E}">
        <p14:creationId xmlns:p14="http://schemas.microsoft.com/office/powerpoint/2010/main" val="1120766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BCD4D5-55DD-4669-177C-0FE321F0D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0222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Impero austro-ungarico (1867)</a:t>
            </a:r>
          </a:p>
        </p:txBody>
      </p:sp>
      <p:pic>
        <p:nvPicPr>
          <p:cNvPr id="2050" name="Picture 2" descr="Austria-Hungary - 1867">
            <a:extLst>
              <a:ext uri="{FF2B5EF4-FFF2-40B4-BE49-F238E27FC236}">
                <a16:creationId xmlns:a16="http://schemas.microsoft.com/office/drawing/2014/main" id="{557BA14D-D04D-A498-1CCC-3E22087A971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249" y="905348"/>
            <a:ext cx="6011501" cy="5271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3998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266F45-5E8C-D657-B257-B0718C82E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Gli Stati Uniti e la Russia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B9317C-259C-3316-0298-4E24C48EA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Nei primi decenni dell’Ottocento la popolazione degli Stati Uniti aumenta rapidamente, anche grazie all’apporto dell’emigrazione dall’Europa</a:t>
            </a:r>
          </a:p>
          <a:p>
            <a:pPr algn="just"/>
            <a:r>
              <a:rPr lang="it-IT" dirty="0"/>
              <a:t>Si intensifica l’espansione verso Ovest, con la creazione di nuovi Stati che aderiscono alla federazione e con la parallela decimazione delle popolazioni locali</a:t>
            </a:r>
          </a:p>
          <a:p>
            <a:pPr algn="just"/>
            <a:r>
              <a:rPr lang="it-IT" dirty="0"/>
              <a:t>Prende forma così il «mito della frontiera», l’idea che gli americani abbiano il diritto-dovere di «civilizzare» l’Ovest</a:t>
            </a:r>
          </a:p>
          <a:p>
            <a:pPr algn="just"/>
            <a:r>
              <a:rPr lang="it-IT" dirty="0"/>
              <a:t>In base alla «dottrina Monroe» (dal nome del presidente americano James Monroe), il continente americano deve appartenere agli americani, cioè deve essere un’area egemonizzata dagli Stati Uniti, a discapito degli interessi europei </a:t>
            </a:r>
          </a:p>
        </p:txBody>
      </p:sp>
    </p:spTree>
    <p:extLst>
      <p:ext uri="{BB962C8B-B14F-4D97-AF65-F5344CB8AC3E}">
        <p14:creationId xmlns:p14="http://schemas.microsoft.com/office/powerpoint/2010/main" val="464144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C643B4-39E3-6620-40A6-1DFD5F89F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1850"/>
            <a:ext cx="10515600" cy="552511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Per controllare il territorio e per incentivare gli spostamenti di persone e merci viene sviluppata una rete ferroviaria che, a partire dalle aree orientali, si espande progressivamente verso quelle occidentali</a:t>
            </a:r>
          </a:p>
          <a:p>
            <a:pPr algn="just"/>
            <a:r>
              <a:rPr lang="it-IT" dirty="0"/>
              <a:t>Tramite disboscamenti intensivi, il territorio americano viene sfruttato in funzione di un’agricoltura orientata al mercato e anche all’esportazione verso l’Europa</a:t>
            </a:r>
          </a:p>
          <a:p>
            <a:pPr algn="just"/>
            <a:r>
              <a:rPr lang="it-IT" dirty="0"/>
              <a:t>Se a nord si coltiva soprattutto mais e grano, nel sud si coltiva cotone, prodotto in grandi piantagioni grazie al lavoro degli schiavi neri</a:t>
            </a:r>
          </a:p>
          <a:p>
            <a:pPr algn="just"/>
            <a:r>
              <a:rPr lang="it-IT" dirty="0"/>
              <a:t>Nel nord-est invece si sviluppano le industrie (tessile, siderurgica, meccanica, chimica), che soddisfano fra l’altro la domanda di macchinari agricoli e fertilizzanti e di materiale ferroviario, oltre che di armi, detenute da gran parte della popolazione</a:t>
            </a:r>
          </a:p>
        </p:txBody>
      </p:sp>
    </p:spTree>
    <p:extLst>
      <p:ext uri="{BB962C8B-B14F-4D97-AF65-F5344CB8AC3E}">
        <p14:creationId xmlns:p14="http://schemas.microsoft.com/office/powerpoint/2010/main" val="4018107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7182DF-1D29-4BFF-63DA-B17B56898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7117"/>
            <a:ext cx="10515600" cy="5479846"/>
          </a:xfrm>
        </p:spPr>
        <p:txBody>
          <a:bodyPr/>
          <a:lstStyle/>
          <a:p>
            <a:pPr algn="just"/>
            <a:r>
              <a:rPr lang="it-IT" dirty="0"/>
              <a:t>Dal punto di vista istituzionale, gli Stati Uniti si richiamano fin dalla fondazione ai concetti di libertà, democrazia e uguaglianza</a:t>
            </a:r>
          </a:p>
          <a:p>
            <a:pPr algn="just"/>
            <a:r>
              <a:rPr lang="it-IT" dirty="0"/>
              <a:t>Già nella prima metà dell’Ottocento, negli Stati Uniti vige il suffragio universale maschile, che però è riservato solo ai bianchi</a:t>
            </a:r>
          </a:p>
          <a:p>
            <a:pPr algn="just"/>
            <a:r>
              <a:rPr lang="it-IT" dirty="0"/>
              <a:t>A partire dagli anni Trenta dell’Ottocento si confrontano due partiti, i democratici e i whig</a:t>
            </a:r>
          </a:p>
          <a:p>
            <a:pPr algn="just"/>
            <a:r>
              <a:rPr lang="it-IT" dirty="0"/>
              <a:t>I whig sostengono il rafforzamento del ruolo del potere centrale e sono favorevoli al protezionismo doganale, difendendo gli interessi di imprenditori e operai del nord-est e dell’agricoltura orientata al mercato interno</a:t>
            </a:r>
          </a:p>
        </p:txBody>
      </p:sp>
    </p:spTree>
    <p:extLst>
      <p:ext uri="{BB962C8B-B14F-4D97-AF65-F5344CB8AC3E}">
        <p14:creationId xmlns:p14="http://schemas.microsoft.com/office/powerpoint/2010/main" val="1253488125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1304</Words>
  <Application>Microsoft Office PowerPoint</Application>
  <PresentationFormat>Widescreen</PresentationFormat>
  <Paragraphs>56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1_Tema di Office</vt:lpstr>
      <vt:lpstr>Presentazione standard di PowerPoint</vt:lpstr>
      <vt:lpstr>Presentazione standard di PowerPoint</vt:lpstr>
      <vt:lpstr>Unificazione tedesca (1867-1871)</vt:lpstr>
      <vt:lpstr>Presentazione standard di PowerPoint</vt:lpstr>
      <vt:lpstr>Presentazione standard di PowerPoint</vt:lpstr>
      <vt:lpstr>Impero austro-ungarico (1867)</vt:lpstr>
      <vt:lpstr>Gli Stati Uniti e la Russia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La guerra civile americana (1861-65)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1</cp:revision>
  <dcterms:created xsi:type="dcterms:W3CDTF">2026-03-17T07:59:32Z</dcterms:created>
  <dcterms:modified xsi:type="dcterms:W3CDTF">2026-03-17T08:00:26Z</dcterms:modified>
</cp:coreProperties>
</file>