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3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22862-9C4F-4913-BE3D-0636964E06DA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CFD84-2002-4C51-87BC-844925D3FA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29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19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7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64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3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06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15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4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095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28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56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69FDE07-7F17-4F93-9F1C-B06542E44312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52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7D652-EAA5-28E8-0566-06456D509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987" y="2320413"/>
            <a:ext cx="10432025" cy="1936955"/>
          </a:xfrm>
        </p:spPr>
        <p:txBody>
          <a:bodyPr>
            <a:normAutofit/>
          </a:bodyPr>
          <a:lstStyle/>
          <a:p>
            <a:pPr algn="ctr"/>
            <a:r>
              <a:rPr lang="it-IT" sz="5400" dirty="0">
                <a:latin typeface="Aptos" panose="020B0004020202020204" pitchFamily="34" charset="0"/>
              </a:rPr>
              <a:t>Statistical learning in </a:t>
            </a:r>
            <a:r>
              <a:rPr lang="it-IT" sz="5400" dirty="0" err="1">
                <a:latin typeface="Aptos" panose="020B0004020202020204" pitchFamily="34" charset="0"/>
              </a:rPr>
              <a:t>epidemiology</a:t>
            </a:r>
            <a:br>
              <a:rPr lang="it-IT" sz="2800" dirty="0">
                <a:latin typeface="Aptos" panose="020B0004020202020204" pitchFamily="34" charset="0"/>
              </a:rPr>
            </a:br>
            <a:br>
              <a:rPr lang="it-IT" sz="2800" dirty="0">
                <a:latin typeface="Aptos" panose="020B0004020202020204" pitchFamily="34" charset="0"/>
              </a:rPr>
            </a:br>
            <a:r>
              <a:rPr lang="it-IT" sz="3600" dirty="0" err="1">
                <a:latin typeface="Aptos" panose="020B0004020202020204" pitchFamily="34" charset="0"/>
              </a:rPr>
              <a:t>Lecture</a:t>
            </a:r>
            <a:r>
              <a:rPr lang="it-IT" sz="3600" dirty="0">
                <a:latin typeface="Aptos" panose="020B0004020202020204" pitchFamily="34" charset="0"/>
              </a:rPr>
              <a:t> II</a:t>
            </a:r>
            <a:endParaRPr lang="it-IT" sz="2800" dirty="0">
              <a:latin typeface="Aptos" panose="020B00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0AEE195-927E-E0F2-FA11-04D5E4163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0373" y="4484969"/>
            <a:ext cx="10628671" cy="1655762"/>
          </a:xfrm>
        </p:spPr>
        <p:txBody>
          <a:bodyPr>
            <a:normAutofit fontScale="92500" lnSpcReduction="10000"/>
          </a:bodyPr>
          <a:lstStyle/>
          <a:p>
            <a:r>
              <a:rPr lang="it-IT" sz="2000" b="1" cap="none" dirty="0">
                <a:latin typeface="Aptos" panose="020B0004020202020204" pitchFamily="34" charset="0"/>
              </a:rPr>
              <a:t>Giulia Zamagni</a:t>
            </a:r>
          </a:p>
          <a:p>
            <a:endParaRPr lang="it-IT" sz="2000" cap="none" dirty="0">
              <a:latin typeface="Aptos" panose="020B0004020202020204" pitchFamily="34" charset="0"/>
            </a:endParaRPr>
          </a:p>
          <a:p>
            <a:r>
              <a:rPr lang="it-IT" sz="2000" cap="none" dirty="0">
                <a:latin typeface="Aptos" panose="020B0004020202020204" pitchFamily="34" charset="0"/>
              </a:rPr>
              <a:t>Clinical </a:t>
            </a:r>
            <a:r>
              <a:rPr lang="it-IT" sz="2000" cap="none" dirty="0" err="1">
                <a:latin typeface="Aptos" panose="020B0004020202020204" pitchFamily="34" charset="0"/>
              </a:rPr>
              <a:t>Epidemiology</a:t>
            </a:r>
            <a:r>
              <a:rPr lang="it-IT" sz="2000" cap="none" dirty="0">
                <a:latin typeface="Aptos" panose="020B0004020202020204" pitchFamily="34" charset="0"/>
              </a:rPr>
              <a:t> and Public Health </a:t>
            </a:r>
            <a:r>
              <a:rPr lang="it-IT" sz="2000" cap="none" dirty="0" err="1">
                <a:latin typeface="Aptos" panose="020B0004020202020204" pitchFamily="34" charset="0"/>
              </a:rPr>
              <a:t>Research</a:t>
            </a:r>
            <a:r>
              <a:rPr lang="it-IT" sz="2000" cap="none" dirty="0">
                <a:latin typeface="Aptos" panose="020B0004020202020204" pitchFamily="34" charset="0"/>
              </a:rPr>
              <a:t> Unit, IRCCS «Burlo Garofolo»</a:t>
            </a:r>
          </a:p>
          <a:p>
            <a:r>
              <a:rPr lang="it-IT" sz="2000" cap="none" dirty="0">
                <a:latin typeface="Aptos" panose="020B0004020202020204" pitchFamily="34" charset="0"/>
              </a:rPr>
              <a:t>University of Trieste</a:t>
            </a:r>
          </a:p>
        </p:txBody>
      </p:sp>
    </p:spTree>
    <p:extLst>
      <p:ext uri="{BB962C8B-B14F-4D97-AF65-F5344CB8AC3E}">
        <p14:creationId xmlns:p14="http://schemas.microsoft.com/office/powerpoint/2010/main" val="232651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DFA5D-7495-74BC-450E-2A7125004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32597"/>
          </a:xfrm>
        </p:spPr>
        <p:txBody>
          <a:bodyPr>
            <a:normAutofit/>
          </a:bodyPr>
          <a:lstStyle/>
          <a:p>
            <a:r>
              <a:rPr lang="it-IT" sz="3200" dirty="0">
                <a:latin typeface="Aptos" panose="020B0004020202020204" pitchFamily="34" charset="0"/>
              </a:rPr>
              <a:t>How to </a:t>
            </a:r>
            <a:r>
              <a:rPr lang="it-IT" sz="3200" dirty="0" err="1">
                <a:latin typeface="Aptos" panose="020B0004020202020204" pitchFamily="34" charset="0"/>
              </a:rPr>
              <a:t>identify</a:t>
            </a:r>
            <a:r>
              <a:rPr lang="it-IT" sz="3200" dirty="0">
                <a:latin typeface="Aptos" panose="020B0004020202020204" pitchFamily="34" charset="0"/>
              </a:rPr>
              <a:t> an </a:t>
            </a:r>
            <a:r>
              <a:rPr lang="it-IT" sz="3200" dirty="0" err="1">
                <a:latin typeface="Aptos" panose="020B0004020202020204" pitchFamily="34" charset="0"/>
              </a:rPr>
              <a:t>optimal</a:t>
            </a:r>
            <a:r>
              <a:rPr lang="it-IT" sz="3200" dirty="0">
                <a:latin typeface="Aptos" panose="020B0004020202020204" pitchFamily="34" charset="0"/>
              </a:rPr>
              <a:t> </a:t>
            </a:r>
            <a:r>
              <a:rPr lang="it-IT" sz="3200" dirty="0" err="1">
                <a:latin typeface="Aptos" panose="020B0004020202020204" pitchFamily="34" charset="0"/>
              </a:rPr>
              <a:t>cut</a:t>
            </a:r>
            <a:r>
              <a:rPr lang="it-IT" sz="3200" dirty="0">
                <a:latin typeface="Aptos" panose="020B0004020202020204" pitchFamily="34" charset="0"/>
              </a:rPr>
              <a:t>-off for sensitivity and </a:t>
            </a:r>
            <a:r>
              <a:rPr lang="it-IT" sz="3200" dirty="0" err="1">
                <a:latin typeface="Aptos" panose="020B0004020202020204" pitchFamily="34" charset="0"/>
              </a:rPr>
              <a:t>specificity</a:t>
            </a:r>
            <a:r>
              <a:rPr lang="it-IT" sz="3200" dirty="0">
                <a:latin typeface="Aptos" panose="020B0004020202020204" pitchFamily="34" charset="0"/>
              </a:rPr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36E542-E576-AC58-B42A-777F5F01A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 One commonly used criterion is the maximum </a:t>
            </a:r>
            <a:r>
              <a:rPr lang="en-US" b="1" dirty="0">
                <a:latin typeface="Aptos" panose="020B0004020202020204" pitchFamily="34" charset="0"/>
              </a:rPr>
              <a:t>Youden index</a:t>
            </a:r>
            <a:r>
              <a:rPr lang="en-US" dirty="0">
                <a:latin typeface="Aptos" panose="020B0004020202020204" pitchFamily="34" charset="0"/>
              </a:rPr>
              <a:t>, which maximizes the difference between TP and FP rates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US" sz="2400" b="1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latin typeface="Aptos" panose="020B0004020202020204" pitchFamily="34" charset="0"/>
              </a:rPr>
              <a:t> J = Sensitivity + Specificity – 1</a:t>
            </a:r>
          </a:p>
          <a:p>
            <a:pPr marL="0" indent="0" algn="ctr">
              <a:buNone/>
            </a:pPr>
            <a:endParaRPr lang="en-US" sz="2400" b="1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US" dirty="0">
                <a:latin typeface="Aptos" panose="020B0004020202020204" pitchFamily="34" charset="0"/>
              </a:rPr>
              <a:t>This approach gives </a:t>
            </a:r>
            <a:r>
              <a:rPr lang="en-US" u="sng" dirty="0">
                <a:latin typeface="Aptos" panose="020B0004020202020204" pitchFamily="34" charset="0"/>
              </a:rPr>
              <a:t>equal importance </a:t>
            </a:r>
            <a:r>
              <a:rPr lang="en-US" dirty="0">
                <a:latin typeface="Aptos" panose="020B0004020202020204" pitchFamily="34" charset="0"/>
              </a:rPr>
              <a:t>to detecting the disease (TP) and avoiding FP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>
                <a:latin typeface="Aptos" panose="020B0004020202020204" pitchFamily="34" charset="0"/>
              </a:rPr>
              <a:t>It is a </a:t>
            </a:r>
            <a:r>
              <a:rPr lang="en-US" b="1" dirty="0">
                <a:latin typeface="Aptos" panose="020B0004020202020204" pitchFamily="34" charset="0"/>
              </a:rPr>
              <a:t>statistical criterion</a:t>
            </a:r>
            <a:r>
              <a:rPr lang="en-US" dirty="0">
                <a:latin typeface="Aptos" panose="020B0004020202020204" pitchFamily="34" charset="0"/>
              </a:rPr>
              <a:t>, therefore it does not always match the </a:t>
            </a:r>
            <a:r>
              <a:rPr lang="en-US" b="1" u="sng" dirty="0">
                <a:latin typeface="Aptos" panose="020B0004020202020204" pitchFamily="34" charset="0"/>
              </a:rPr>
              <a:t>clinical objectives</a:t>
            </a:r>
            <a:endParaRPr lang="it-IT" b="1" u="sng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47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25C4C-F61D-6815-E351-61525D561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E4CC1B-CB45-79A6-E7EB-235A4D0E6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32597"/>
          </a:xfrm>
        </p:spPr>
        <p:txBody>
          <a:bodyPr>
            <a:normAutofit/>
          </a:bodyPr>
          <a:lstStyle/>
          <a:p>
            <a:r>
              <a:rPr lang="it-IT" sz="3200" dirty="0">
                <a:latin typeface="Aptos" panose="020B0004020202020204" pitchFamily="34" charset="0"/>
              </a:rPr>
              <a:t>How to </a:t>
            </a:r>
            <a:r>
              <a:rPr lang="it-IT" sz="3200" dirty="0" err="1">
                <a:latin typeface="Aptos" panose="020B0004020202020204" pitchFamily="34" charset="0"/>
              </a:rPr>
              <a:t>identify</a:t>
            </a:r>
            <a:r>
              <a:rPr lang="it-IT" sz="3200" dirty="0">
                <a:latin typeface="Aptos" panose="020B0004020202020204" pitchFamily="34" charset="0"/>
              </a:rPr>
              <a:t> an </a:t>
            </a:r>
            <a:r>
              <a:rPr lang="it-IT" sz="3200" dirty="0" err="1">
                <a:latin typeface="Aptos" panose="020B0004020202020204" pitchFamily="34" charset="0"/>
              </a:rPr>
              <a:t>optimal</a:t>
            </a:r>
            <a:r>
              <a:rPr lang="it-IT" sz="3200" dirty="0">
                <a:latin typeface="Aptos" panose="020B0004020202020204" pitchFamily="34" charset="0"/>
              </a:rPr>
              <a:t> </a:t>
            </a:r>
            <a:r>
              <a:rPr lang="it-IT" sz="3200" dirty="0" err="1">
                <a:latin typeface="Aptos" panose="020B0004020202020204" pitchFamily="34" charset="0"/>
              </a:rPr>
              <a:t>cut</a:t>
            </a:r>
            <a:r>
              <a:rPr lang="it-IT" sz="3200" dirty="0">
                <a:latin typeface="Aptos" panose="020B0004020202020204" pitchFamily="34" charset="0"/>
              </a:rPr>
              <a:t>-off for sensitivity and </a:t>
            </a:r>
            <a:r>
              <a:rPr lang="it-IT" sz="3200" dirty="0" err="1">
                <a:latin typeface="Aptos" panose="020B0004020202020204" pitchFamily="34" charset="0"/>
              </a:rPr>
              <a:t>specificity</a:t>
            </a:r>
            <a:r>
              <a:rPr lang="it-IT" sz="3200" dirty="0">
                <a:latin typeface="Aptos" panose="020B0004020202020204" pitchFamily="34" charset="0"/>
              </a:rPr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706287-4484-EAFD-C9DE-F0E53F6C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42" y="1845734"/>
            <a:ext cx="10929538" cy="402336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 In </a:t>
            </a:r>
            <a:r>
              <a:rPr lang="en-US" b="1" dirty="0">
                <a:latin typeface="Aptos" panose="020B0004020202020204" pitchFamily="34" charset="0"/>
              </a:rPr>
              <a:t>screening tests</a:t>
            </a:r>
            <a:r>
              <a:rPr lang="en-US" dirty="0">
                <a:latin typeface="Aptos" panose="020B0004020202020204" pitchFamily="34" charset="0"/>
              </a:rPr>
              <a:t> it is often preferable to prioritize </a:t>
            </a:r>
            <a:r>
              <a:rPr lang="en-US" b="1" dirty="0">
                <a:latin typeface="Aptos" panose="020B0004020202020204" pitchFamily="34" charset="0"/>
              </a:rPr>
              <a:t>high sensitivity</a:t>
            </a:r>
            <a:r>
              <a:rPr lang="en-US" dirty="0">
                <a:latin typeface="Aptos" panose="020B0004020202020204" pitchFamily="34" charset="0"/>
              </a:rPr>
              <a:t> to avoid missing true cases, even if this increases the number of false positives.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In contrast, for </a:t>
            </a:r>
            <a:r>
              <a:rPr lang="en-US" b="1" dirty="0">
                <a:latin typeface="Aptos" panose="020B0004020202020204" pitchFamily="34" charset="0"/>
              </a:rPr>
              <a:t>confirmatory tests</a:t>
            </a:r>
            <a:r>
              <a:rPr lang="en-US" dirty="0">
                <a:latin typeface="Aptos" panose="020B0004020202020204" pitchFamily="34" charset="0"/>
              </a:rPr>
              <a:t>, a higher </a:t>
            </a:r>
            <a:r>
              <a:rPr lang="en-US" b="1" dirty="0">
                <a:latin typeface="Aptos" panose="020B0004020202020204" pitchFamily="34" charset="0"/>
              </a:rPr>
              <a:t>specificity</a:t>
            </a:r>
            <a:r>
              <a:rPr lang="en-US" dirty="0">
                <a:latin typeface="Aptos" panose="020B0004020202020204" pitchFamily="34" charset="0"/>
              </a:rPr>
              <a:t> may be preferred to minimize unnecessary treatments or further investigations.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For instance, in </a:t>
            </a:r>
            <a:r>
              <a:rPr lang="en-US" b="1" dirty="0">
                <a:latin typeface="Aptos" panose="020B0004020202020204" pitchFamily="34" charset="0"/>
              </a:rPr>
              <a:t>screening for infectious diseases</a:t>
            </a:r>
            <a:r>
              <a:rPr lang="en-US" dirty="0">
                <a:latin typeface="Aptos" panose="020B0004020202020204" pitchFamily="34" charset="0"/>
              </a:rPr>
              <a:t>, a higher sensitivity may be chosen to ensure that most infected individuals are detected. Conversely, when confirming a diagnosis before starting an invasive or risky treatment, clinicians may prioritize a higher sensitivity to reduce false positive results.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Aptos" panose="020B0004020202020204" pitchFamily="34" charset="0"/>
              </a:rPr>
              <a:t>Therefore, selecting an optimal cut-off involves both </a:t>
            </a:r>
            <a:r>
              <a:rPr lang="en-US" b="1" dirty="0">
                <a:latin typeface="Aptos" panose="020B0004020202020204" pitchFamily="34" charset="0"/>
              </a:rPr>
              <a:t>statistical criteria</a:t>
            </a:r>
            <a:r>
              <a:rPr lang="en-US" dirty="0">
                <a:latin typeface="Aptos" panose="020B0004020202020204" pitchFamily="34" charset="0"/>
              </a:rPr>
              <a:t> and </a:t>
            </a:r>
            <a:r>
              <a:rPr lang="en-US" b="1" dirty="0">
                <a:latin typeface="Aptos" panose="020B0004020202020204" pitchFamily="34" charset="0"/>
              </a:rPr>
              <a:t>clinical judgement</a:t>
            </a:r>
            <a:r>
              <a:rPr lang="en-US" dirty="0">
                <a:latin typeface="Aptos" panose="020B0004020202020204" pitchFamily="34" charset="0"/>
              </a:rPr>
              <a:t>, taking into account disease prevalence, the costs of misclassification, and the intended use of the test.</a:t>
            </a:r>
          </a:p>
          <a:p>
            <a:pPr marL="0" indent="0">
              <a:buNone/>
            </a:pPr>
            <a:endParaRPr lang="it-IT" b="1" u="sng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800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98444A-CFF6-D4B1-3161-D35B1C890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Aptos" panose="020B0004020202020204" pitchFamily="34" charset="0"/>
              </a:rPr>
              <a:t>Some </a:t>
            </a:r>
            <a:r>
              <a:rPr lang="it-IT" dirty="0" err="1">
                <a:latin typeface="Aptos" panose="020B0004020202020204" pitchFamily="34" charset="0"/>
              </a:rPr>
              <a:t>exercises</a:t>
            </a:r>
            <a:r>
              <a:rPr lang="it-IT" dirty="0">
                <a:latin typeface="Aptos" panose="020B0004020202020204" pitchFamily="34" charset="0"/>
              </a:rPr>
              <a:t>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CC9008-40EF-9B1E-7987-50954C9E8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1) Creatine kinase (CK) is a biomarker commonly used to distinguish between angina pectoris and myocardial infarction. Evaluate the diagnostic performance of CK using the following cut-offs:</a:t>
            </a:r>
          </a:p>
          <a:p>
            <a:r>
              <a:rPr lang="en-US" b="1" dirty="0">
                <a:latin typeface="Aptos" panose="020B0004020202020204" pitchFamily="34" charset="0"/>
              </a:rPr>
              <a:t>CK ≥ 100 </a:t>
            </a:r>
            <a:r>
              <a:rPr lang="en-US" dirty="0">
                <a:latin typeface="Aptos" panose="020B0004020202020204" pitchFamily="34" charset="0"/>
              </a:rPr>
              <a:t>as indicative of myocardial infarction</a:t>
            </a:r>
          </a:p>
          <a:p>
            <a:r>
              <a:rPr lang="en-US" b="1" dirty="0">
                <a:latin typeface="Aptos" panose="020B0004020202020204" pitchFamily="34" charset="0"/>
              </a:rPr>
              <a:t>CK ≥ 80 </a:t>
            </a:r>
            <a:r>
              <a:rPr lang="en-US" dirty="0">
                <a:latin typeface="Aptos" panose="020B0004020202020204" pitchFamily="34" charset="0"/>
              </a:rPr>
              <a:t>as indicative of myocardial infarction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2) The </a:t>
            </a:r>
            <a:r>
              <a:rPr lang="en-US" b="1" dirty="0">
                <a:latin typeface="Aptos" panose="020B0004020202020204" pitchFamily="34" charset="0"/>
              </a:rPr>
              <a:t>sFlt-1/</a:t>
            </a:r>
            <a:r>
              <a:rPr lang="en-US" b="1" dirty="0" err="1">
                <a:latin typeface="Aptos" panose="020B0004020202020204" pitchFamily="34" charset="0"/>
              </a:rPr>
              <a:t>PlGF</a:t>
            </a:r>
            <a:r>
              <a:rPr lang="en-US" dirty="0">
                <a:latin typeface="Aptos" panose="020B0004020202020204" pitchFamily="34" charset="0"/>
              </a:rPr>
              <a:t> ratio is a placental biomarker used in the diagnosis of preeclampsia in pregnant women. Calculate the area under the ROC curve (AUC) for this test and determine an optimal diagnostic cut-off.</a:t>
            </a:r>
          </a:p>
        </p:txBody>
      </p:sp>
    </p:spTree>
    <p:extLst>
      <p:ext uri="{BB962C8B-B14F-4D97-AF65-F5344CB8AC3E}">
        <p14:creationId xmlns:p14="http://schemas.microsoft.com/office/powerpoint/2010/main" val="3848078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BB5644-CCFF-A4FF-555C-3925A1ACA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88906"/>
            <a:ext cx="10058400" cy="702303"/>
          </a:xfrm>
        </p:spPr>
        <p:txBody>
          <a:bodyPr>
            <a:normAutofit/>
          </a:bodyPr>
          <a:lstStyle/>
          <a:p>
            <a:r>
              <a:rPr lang="it-IT" sz="3500" dirty="0" err="1">
                <a:latin typeface="Aptos" panose="020B0004020202020204" pitchFamily="34" charset="0"/>
              </a:rPr>
              <a:t>Homework</a:t>
            </a:r>
            <a:r>
              <a:rPr lang="it-IT" sz="3500" dirty="0">
                <a:latin typeface="Aptos" panose="020B0004020202020204" pitchFamily="34" charset="0"/>
              </a:rPr>
              <a:t>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D77386-8C08-0F47-D733-B5F4E1259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Aptos" panose="020B0004020202020204" pitchFamily="34" charset="0"/>
              </a:rPr>
              <a:t>As an example, the dataset Homework1 is composed by 5735 subjects and 62 variables, and examines the impact of </a:t>
            </a:r>
          </a:p>
          <a:p>
            <a:r>
              <a:rPr lang="en-US" dirty="0">
                <a:latin typeface="Aptos" panose="020B0004020202020204" pitchFamily="34" charset="0"/>
              </a:rPr>
              <a:t>placing a right heart catheter  (RHC or Swan Ganz catheter) on the survival of critically ill patients.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For our exercise it is sufficient to know that the exposure variable is “</a:t>
            </a:r>
            <a:r>
              <a:rPr lang="en-US" b="1" dirty="0">
                <a:latin typeface="Aptos" panose="020B0004020202020204" pitchFamily="34" charset="0"/>
              </a:rPr>
              <a:t>swang1</a:t>
            </a:r>
            <a:r>
              <a:rPr lang="en-US" dirty="0">
                <a:latin typeface="Aptos" panose="020B0004020202020204" pitchFamily="34" charset="0"/>
              </a:rPr>
              <a:t>”, the outcome is “</a:t>
            </a:r>
            <a:r>
              <a:rPr lang="en-US" b="1" dirty="0">
                <a:latin typeface="Aptos" panose="020B0004020202020204" pitchFamily="34" charset="0"/>
              </a:rPr>
              <a:t>death</a:t>
            </a:r>
            <a:r>
              <a:rPr lang="en-US" dirty="0">
                <a:latin typeface="Aptos" panose="020B0004020202020204" pitchFamily="34" charset="0"/>
              </a:rPr>
              <a:t>” </a:t>
            </a:r>
          </a:p>
          <a:p>
            <a:r>
              <a:rPr lang="en-US" dirty="0">
                <a:latin typeface="Aptos" panose="020B0004020202020204" pitchFamily="34" charset="0"/>
              </a:rPr>
              <a:t>[the other variables are potential </a:t>
            </a:r>
            <a:r>
              <a:rPr lang="en-US" i="1" dirty="0">
                <a:latin typeface="Aptos" panose="020B0004020202020204" pitchFamily="34" charset="0"/>
              </a:rPr>
              <a:t>confounders</a:t>
            </a:r>
            <a:r>
              <a:rPr lang="en-US" dirty="0">
                <a:latin typeface="Aptos" panose="020B0004020202020204" pitchFamily="34" charset="0"/>
              </a:rPr>
              <a:t>].  Imagine that is an observational </a:t>
            </a:r>
            <a:r>
              <a:rPr lang="en-US" i="1" dirty="0">
                <a:latin typeface="Aptos" panose="020B0004020202020204" pitchFamily="34" charset="0"/>
              </a:rPr>
              <a:t>case-control</a:t>
            </a:r>
            <a:r>
              <a:rPr lang="en-US" dirty="0">
                <a:latin typeface="Aptos" panose="020B0004020202020204" pitchFamily="34" charset="0"/>
              </a:rPr>
              <a:t> study (subjects are not randomized to the treatment).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Questions: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dirty="0">
                <a:latin typeface="Aptos" panose="020B0004020202020204" pitchFamily="34" charset="0"/>
              </a:rPr>
              <a:t>Evaluate the </a:t>
            </a:r>
            <a:r>
              <a:rPr lang="en-US" i="1" dirty="0">
                <a:latin typeface="Aptos" panose="020B0004020202020204" pitchFamily="34" charset="0"/>
              </a:rPr>
              <a:t>“crude” </a:t>
            </a:r>
            <a:r>
              <a:rPr lang="en-US" dirty="0">
                <a:latin typeface="Aptos" panose="020B0004020202020204" pitchFamily="34" charset="0"/>
              </a:rPr>
              <a:t>association between the exposure and the outcome. Interpret the measure of association.</a:t>
            </a:r>
          </a:p>
          <a:p>
            <a:pPr marL="342900" indent="-342900">
              <a:buAutoNum type="arabicParenR"/>
            </a:pPr>
            <a:r>
              <a:rPr lang="en-US" dirty="0">
                <a:latin typeface="Aptos" panose="020B0004020202020204" pitchFamily="34" charset="0"/>
              </a:rPr>
              <a:t>Evaluate the </a:t>
            </a:r>
            <a:r>
              <a:rPr lang="en-US" i="1" dirty="0">
                <a:latin typeface="Aptos" panose="020B0004020202020204" pitchFamily="34" charset="0"/>
              </a:rPr>
              <a:t>“adjusted” </a:t>
            </a:r>
            <a:r>
              <a:rPr lang="en-US" dirty="0">
                <a:latin typeface="Aptos" panose="020B0004020202020204" pitchFamily="34" charset="0"/>
              </a:rPr>
              <a:t>association between the exposure and the outcome including the variables age, sex, meanbp1 (blood pressure) and seps (presence of sepsis). Comment the results. </a:t>
            </a:r>
          </a:p>
          <a:p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733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2C9E9-D2F8-D328-4AE5-FFBF466CD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1BD2A-3CC9-DDFA-303B-F34AD6C1F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88906"/>
            <a:ext cx="10058400" cy="702303"/>
          </a:xfrm>
        </p:spPr>
        <p:txBody>
          <a:bodyPr>
            <a:normAutofit/>
          </a:bodyPr>
          <a:lstStyle/>
          <a:p>
            <a:r>
              <a:rPr lang="it-IT" sz="3500" dirty="0" err="1">
                <a:latin typeface="Aptos" panose="020B0004020202020204" pitchFamily="34" charset="0"/>
              </a:rPr>
              <a:t>Homework</a:t>
            </a:r>
            <a:r>
              <a:rPr lang="it-IT" sz="3500" dirty="0">
                <a:latin typeface="Aptos" panose="020B0004020202020204" pitchFamily="34" charset="0"/>
              </a:rPr>
              <a:t>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E3C1A4-AD60-D0E8-9A26-19DB65E2D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ptos" panose="020B0004020202020204" pitchFamily="34" charset="0"/>
              </a:rPr>
              <a:t>The dataset Homework2 is composed of 500 subjects and 4 variables (age, sex, dt2 and obese).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Imagine this is a cohort study aimed at evaluating the association between being obese and developing diabetes type 2 (dt2)</a:t>
            </a:r>
          </a:p>
          <a:p>
            <a:r>
              <a:rPr lang="en-US" dirty="0">
                <a:latin typeface="Aptos" panose="020B0004020202020204" pitchFamily="34" charset="0"/>
              </a:rPr>
              <a:t>Questions: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dirty="0">
                <a:latin typeface="Aptos" panose="020B0004020202020204" pitchFamily="34" charset="0"/>
              </a:rPr>
              <a:t>Evaluate the </a:t>
            </a:r>
            <a:r>
              <a:rPr lang="en-US" i="1" dirty="0">
                <a:latin typeface="Aptos" panose="020B0004020202020204" pitchFamily="34" charset="0"/>
              </a:rPr>
              <a:t>“crude” </a:t>
            </a:r>
            <a:r>
              <a:rPr lang="en-US" dirty="0">
                <a:latin typeface="Aptos" panose="020B0004020202020204" pitchFamily="34" charset="0"/>
              </a:rPr>
              <a:t>association between the exposure and the outcome. Interpret the measure of association.</a:t>
            </a:r>
          </a:p>
          <a:p>
            <a:pPr marL="342900" indent="-342900">
              <a:buAutoNum type="arabicParenR"/>
            </a:pPr>
            <a:r>
              <a:rPr lang="en-US" dirty="0">
                <a:latin typeface="Aptos" panose="020B0004020202020204" pitchFamily="34" charset="0"/>
              </a:rPr>
              <a:t>Evaluate the </a:t>
            </a:r>
            <a:r>
              <a:rPr lang="en-US" i="1" dirty="0">
                <a:latin typeface="Aptos" panose="020B0004020202020204" pitchFamily="34" charset="0"/>
              </a:rPr>
              <a:t>“adjusted” </a:t>
            </a:r>
            <a:r>
              <a:rPr lang="en-US" dirty="0">
                <a:latin typeface="Aptos" panose="020B0004020202020204" pitchFamily="34" charset="0"/>
              </a:rPr>
              <a:t>association between the exposure and the outcome including the variables age and sex. Comment the results. </a:t>
            </a:r>
          </a:p>
          <a:p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215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E54622-A6DC-59BB-BB90-3DA079ADA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920"/>
          </a:xfrm>
        </p:spPr>
        <p:txBody>
          <a:bodyPr>
            <a:normAutofit fontScale="90000"/>
          </a:bodyPr>
          <a:lstStyle/>
          <a:p>
            <a:r>
              <a:rPr lang="it-IT" dirty="0" err="1">
                <a:latin typeface="Aptos" panose="020B0004020202020204" pitchFamily="34" charset="0"/>
              </a:rPr>
              <a:t>Recalling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definitions</a:t>
            </a:r>
            <a:r>
              <a:rPr lang="it-IT" dirty="0">
                <a:latin typeface="Aptos" panose="020B0004020202020204" pitchFamily="34" charset="0"/>
              </a:rPr>
              <a:t> – </a:t>
            </a:r>
            <a:r>
              <a:rPr lang="it-IT" dirty="0" err="1">
                <a:latin typeface="Aptos" panose="020B0004020202020204" pitchFamily="34" charset="0"/>
              </a:rPr>
              <a:t>diagnostic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tests</a:t>
            </a: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FCE7E1-4817-6AC8-178E-D51FA781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4" y="1825626"/>
            <a:ext cx="11651225" cy="4062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 err="1">
                <a:latin typeface="Aptos" panose="020B0004020202020204" pitchFamily="34" charset="0"/>
              </a:rPr>
              <a:t>Diagnostic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tests</a:t>
            </a:r>
            <a:r>
              <a:rPr lang="it-IT" sz="1800" dirty="0">
                <a:latin typeface="Aptos" panose="020B0004020202020204" pitchFamily="34" charset="0"/>
              </a:rPr>
              <a:t> are </a:t>
            </a:r>
            <a:r>
              <a:rPr lang="it-IT" sz="1800" dirty="0" err="1">
                <a:latin typeface="Aptos" panose="020B0004020202020204" pitchFamily="34" charset="0"/>
              </a:rPr>
              <a:t>designed</a:t>
            </a:r>
            <a:r>
              <a:rPr lang="it-IT" sz="1800" dirty="0">
                <a:latin typeface="Aptos" panose="020B0004020202020204" pitchFamily="34" charset="0"/>
              </a:rPr>
              <a:t> to </a:t>
            </a:r>
            <a:r>
              <a:rPr lang="it-IT" sz="1800" dirty="0" err="1">
                <a:latin typeface="Aptos" panose="020B0004020202020204" pitchFamily="34" charset="0"/>
              </a:rPr>
              <a:t>distinguish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between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b="1" dirty="0" err="1">
                <a:latin typeface="Aptos" panose="020B0004020202020204" pitchFamily="34" charset="0"/>
              </a:rPr>
              <a:t>diseased</a:t>
            </a:r>
            <a:r>
              <a:rPr lang="it-IT" sz="1800" dirty="0">
                <a:latin typeface="Aptos" panose="020B0004020202020204" pitchFamily="34" charset="0"/>
              </a:rPr>
              <a:t> and </a:t>
            </a:r>
            <a:r>
              <a:rPr lang="it-IT" sz="1800" b="1" dirty="0">
                <a:latin typeface="Aptos" panose="020B0004020202020204" pitchFamily="34" charset="0"/>
              </a:rPr>
              <a:t>non-</a:t>
            </a:r>
            <a:r>
              <a:rPr lang="it-IT" sz="1800" b="1" dirty="0" err="1">
                <a:latin typeface="Aptos" panose="020B0004020202020204" pitchFamily="34" charset="0"/>
              </a:rPr>
              <a:t>diseased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individuals</a:t>
            </a:r>
            <a:endParaRPr lang="it-IT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it-IT" sz="1800" dirty="0">
                <a:latin typeface="Aptos" panose="020B0004020202020204" pitchFamily="34" charset="0"/>
              </a:rPr>
              <a:t>In </a:t>
            </a:r>
            <a:r>
              <a:rPr lang="it-IT" sz="1800" dirty="0" err="1">
                <a:latin typeface="Aptos" panose="020B0004020202020204" pitchFamily="34" charset="0"/>
              </a:rPr>
              <a:t>particular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they</a:t>
            </a:r>
            <a:r>
              <a:rPr lang="it-IT" sz="1800" dirty="0">
                <a:latin typeface="Aptos" panose="020B0004020202020204" pitchFamily="34" charset="0"/>
              </a:rPr>
              <a:t> are </a:t>
            </a:r>
            <a:r>
              <a:rPr lang="it-IT" sz="1800" dirty="0" err="1">
                <a:latin typeface="Aptos" panose="020B0004020202020204" pitchFamily="34" charset="0"/>
              </a:rPr>
              <a:t>used</a:t>
            </a:r>
            <a:r>
              <a:rPr lang="it-IT" sz="1800" dirty="0">
                <a:latin typeface="Aptos" panose="020B0004020202020204" pitchFamily="34" charset="0"/>
              </a:rPr>
              <a:t> to: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dirty="0" err="1">
                <a:latin typeface="Aptos" panose="020B0004020202020204" pitchFamily="34" charset="0"/>
              </a:rPr>
              <a:t>Detect</a:t>
            </a:r>
            <a:r>
              <a:rPr lang="it-IT" sz="1800" dirty="0">
                <a:latin typeface="Aptos" panose="020B0004020202020204" pitchFamily="34" charset="0"/>
              </a:rPr>
              <a:t> a </a:t>
            </a:r>
            <a:r>
              <a:rPr lang="it-IT" sz="1800" dirty="0" err="1">
                <a:latin typeface="Aptos" panose="020B0004020202020204" pitchFamily="34" charset="0"/>
              </a:rPr>
              <a:t>disease</a:t>
            </a:r>
            <a:endParaRPr lang="it-IT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dirty="0">
                <a:latin typeface="Aptos" panose="020B0004020202020204" pitchFamily="34" charset="0"/>
              </a:rPr>
              <a:t>Support clinical </a:t>
            </a:r>
            <a:r>
              <a:rPr lang="it-IT" sz="1800" dirty="0" err="1">
                <a:latin typeface="Aptos" panose="020B0004020202020204" pitchFamily="34" charset="0"/>
              </a:rPr>
              <a:t>diagnosis</a:t>
            </a:r>
            <a:endParaRPr lang="it-IT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dirty="0">
                <a:latin typeface="Aptos" panose="020B0004020202020204" pitchFamily="34" charset="0"/>
              </a:rPr>
              <a:t>Guide treatment </a:t>
            </a:r>
            <a:r>
              <a:rPr lang="it-IT" sz="1800" dirty="0" err="1">
                <a:latin typeface="Aptos" panose="020B0004020202020204" pitchFamily="34" charset="0"/>
              </a:rPr>
              <a:t>decisions</a:t>
            </a:r>
            <a:endParaRPr lang="it-IT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it-IT" sz="1800" dirty="0">
                <a:latin typeface="Aptos" panose="020B0004020202020204" pitchFamily="34" charset="0"/>
              </a:rPr>
              <a:t>In </a:t>
            </a:r>
            <a:r>
              <a:rPr lang="it-IT" sz="1800" dirty="0" err="1">
                <a:latin typeface="Aptos" panose="020B0004020202020204" pitchFamily="34" charset="0"/>
              </a:rPr>
              <a:t>real</a:t>
            </a:r>
            <a:r>
              <a:rPr lang="it-IT" sz="1800" dirty="0">
                <a:latin typeface="Aptos" panose="020B0004020202020204" pitchFamily="34" charset="0"/>
              </a:rPr>
              <a:t>-world settings, </a:t>
            </a:r>
            <a:r>
              <a:rPr lang="it-IT" sz="1800" b="1" dirty="0">
                <a:latin typeface="Aptos" panose="020B0004020202020204" pitchFamily="34" charset="0"/>
              </a:rPr>
              <a:t>no </a:t>
            </a:r>
            <a:r>
              <a:rPr lang="it-IT" sz="1800" b="1" dirty="0" err="1">
                <a:latin typeface="Aptos" panose="020B0004020202020204" pitchFamily="34" charset="0"/>
              </a:rPr>
              <a:t>diagnostic</a:t>
            </a:r>
            <a:r>
              <a:rPr lang="it-IT" sz="1800" b="1" dirty="0">
                <a:latin typeface="Aptos" panose="020B0004020202020204" pitchFamily="34" charset="0"/>
              </a:rPr>
              <a:t> test </a:t>
            </a:r>
            <a:r>
              <a:rPr lang="it-IT" sz="1800" b="1" dirty="0" err="1">
                <a:latin typeface="Aptos" panose="020B0004020202020204" pitchFamily="34" charset="0"/>
              </a:rPr>
              <a:t>is</a:t>
            </a:r>
            <a:r>
              <a:rPr lang="it-IT" sz="1800" b="1" dirty="0">
                <a:latin typeface="Aptos" panose="020B0004020202020204" pitchFamily="34" charset="0"/>
              </a:rPr>
              <a:t> </a:t>
            </a:r>
            <a:r>
              <a:rPr lang="it-IT" sz="1800" b="1" dirty="0" err="1">
                <a:latin typeface="Aptos" panose="020B0004020202020204" pitchFamily="34" charset="0"/>
              </a:rPr>
              <a:t>perfect</a:t>
            </a:r>
            <a:r>
              <a:rPr lang="it-IT" sz="1800" dirty="0">
                <a:latin typeface="Aptos" panose="020B0004020202020204" pitchFamily="34" charset="0"/>
              </a:rPr>
              <a:t>. </a:t>
            </a:r>
            <a:r>
              <a:rPr lang="it-IT" sz="1800" dirty="0" err="1">
                <a:latin typeface="Aptos" panose="020B0004020202020204" pitchFamily="34" charset="0"/>
              </a:rPr>
              <a:t>Therefore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we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need</a:t>
            </a:r>
            <a:r>
              <a:rPr lang="it-IT" sz="1800" dirty="0">
                <a:latin typeface="Aptos" panose="020B0004020202020204" pitchFamily="34" charset="0"/>
              </a:rPr>
              <a:t> to </a:t>
            </a:r>
            <a:r>
              <a:rPr lang="it-IT" sz="1800" dirty="0" err="1">
                <a:latin typeface="Aptos" panose="020B0004020202020204" pitchFamily="34" charset="0"/>
              </a:rPr>
              <a:t>evaluate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how</a:t>
            </a:r>
            <a:r>
              <a:rPr lang="it-IT" sz="1800" i="1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well</a:t>
            </a:r>
            <a:r>
              <a:rPr lang="it-IT" sz="1800" i="1" dirty="0">
                <a:latin typeface="Aptos" panose="020B0004020202020204" pitchFamily="34" charset="0"/>
              </a:rPr>
              <a:t> </a:t>
            </a:r>
            <a:r>
              <a:rPr lang="it-IT" sz="1800" dirty="0">
                <a:latin typeface="Aptos" panose="020B0004020202020204" pitchFamily="34" charset="0"/>
              </a:rPr>
              <a:t>a test </a:t>
            </a:r>
            <a:r>
              <a:rPr lang="it-IT" sz="1800" dirty="0" err="1">
                <a:latin typeface="Aptos" panose="020B0004020202020204" pitchFamily="34" charset="0"/>
              </a:rPr>
              <a:t>performs</a:t>
            </a:r>
            <a:r>
              <a:rPr lang="it-IT" sz="1800" dirty="0">
                <a:latin typeface="Aptos" panose="020B00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b="1" u="sng" dirty="0">
                <a:latin typeface="Aptos" panose="020B0004020202020204" pitchFamily="34" charset="0"/>
              </a:rPr>
              <a:t>How?  </a:t>
            </a:r>
          </a:p>
          <a:p>
            <a:pPr marL="0" indent="0">
              <a:buNone/>
            </a:pPr>
            <a:r>
              <a:rPr lang="it-IT" sz="1800" dirty="0">
                <a:latin typeface="Aptos" panose="020B0004020202020204" pitchFamily="34" charset="0"/>
              </a:rPr>
              <a:t>By </a:t>
            </a:r>
            <a:r>
              <a:rPr lang="it-IT" sz="1800" dirty="0" err="1">
                <a:latin typeface="Aptos" panose="020B0004020202020204" pitchFamily="34" charset="0"/>
              </a:rPr>
              <a:t>comparing</a:t>
            </a:r>
            <a:r>
              <a:rPr lang="it-IT" sz="1800" dirty="0">
                <a:latin typeface="Aptos" panose="020B0004020202020204" pitchFamily="34" charset="0"/>
              </a:rPr>
              <a:t> the </a:t>
            </a:r>
            <a:r>
              <a:rPr lang="it-IT" sz="1800" b="1" dirty="0">
                <a:latin typeface="Aptos" panose="020B0004020202020204" pitchFamily="34" charset="0"/>
              </a:rPr>
              <a:t>test </a:t>
            </a:r>
            <a:r>
              <a:rPr lang="it-IT" sz="1800" b="1" dirty="0" err="1">
                <a:latin typeface="Aptos" panose="020B0004020202020204" pitchFamily="34" charset="0"/>
              </a:rPr>
              <a:t>result</a:t>
            </a:r>
            <a:r>
              <a:rPr lang="it-IT" sz="1800" b="1" dirty="0">
                <a:latin typeface="Aptos" panose="020B0004020202020204" pitchFamily="34" charset="0"/>
              </a:rPr>
              <a:t> </a:t>
            </a:r>
            <a:r>
              <a:rPr lang="it-IT" sz="1800" dirty="0">
                <a:latin typeface="Aptos" panose="020B0004020202020204" pitchFamily="34" charset="0"/>
              </a:rPr>
              <a:t>with the </a:t>
            </a:r>
            <a:r>
              <a:rPr lang="it-IT" sz="1800" b="1" dirty="0" err="1">
                <a:latin typeface="Aptos" panose="020B0004020202020204" pitchFamily="34" charset="0"/>
              </a:rPr>
              <a:t>true</a:t>
            </a:r>
            <a:r>
              <a:rPr lang="it-IT" sz="1800" b="1" dirty="0">
                <a:latin typeface="Aptos" panose="020B0004020202020204" pitchFamily="34" charset="0"/>
              </a:rPr>
              <a:t> </a:t>
            </a:r>
            <a:r>
              <a:rPr lang="it-IT" sz="1800" b="1" dirty="0" err="1">
                <a:latin typeface="Aptos" panose="020B0004020202020204" pitchFamily="34" charset="0"/>
              </a:rPr>
              <a:t>disease</a:t>
            </a:r>
            <a:r>
              <a:rPr lang="it-IT" sz="1800" b="1" dirty="0">
                <a:latin typeface="Aptos" panose="020B0004020202020204" pitchFamily="34" charset="0"/>
              </a:rPr>
              <a:t> status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typically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determined</a:t>
            </a:r>
            <a:r>
              <a:rPr lang="it-IT" sz="1800" dirty="0">
                <a:latin typeface="Aptos" panose="020B0004020202020204" pitchFamily="34" charset="0"/>
              </a:rPr>
              <a:t> by a </a:t>
            </a:r>
            <a:r>
              <a:rPr lang="it-IT" sz="1800" i="1" dirty="0" err="1">
                <a:latin typeface="Aptos" panose="020B0004020202020204" pitchFamily="34" charset="0"/>
              </a:rPr>
              <a:t>gold</a:t>
            </a:r>
            <a:r>
              <a:rPr lang="it-IT" sz="1800" i="1" dirty="0">
                <a:latin typeface="Aptos" panose="020B0004020202020204" pitchFamily="34" charset="0"/>
              </a:rPr>
              <a:t> standard test</a:t>
            </a:r>
            <a:r>
              <a:rPr lang="it-IT" sz="1800" dirty="0">
                <a:latin typeface="Aptos" panose="020B0004020202020204" pitchFamily="34" charset="0"/>
              </a:rPr>
              <a:t>.</a:t>
            </a:r>
          </a:p>
          <a:p>
            <a:pPr marL="0" indent="0">
              <a:buNone/>
            </a:pPr>
            <a:endParaRPr lang="it-IT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1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E0FFC-54A4-098A-0F04-1A72487CF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8DF4F0-992F-5DFD-EA74-B11DB338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920"/>
          </a:xfrm>
        </p:spPr>
        <p:txBody>
          <a:bodyPr>
            <a:normAutofit fontScale="90000"/>
          </a:bodyPr>
          <a:lstStyle/>
          <a:p>
            <a:r>
              <a:rPr lang="it-IT" dirty="0" err="1">
                <a:latin typeface="Aptos" panose="020B0004020202020204" pitchFamily="34" charset="0"/>
              </a:rPr>
              <a:t>Recalling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definitions</a:t>
            </a:r>
            <a:r>
              <a:rPr lang="it-IT" dirty="0">
                <a:latin typeface="Aptos" panose="020B0004020202020204" pitchFamily="34" charset="0"/>
              </a:rPr>
              <a:t> – </a:t>
            </a:r>
            <a:r>
              <a:rPr lang="it-IT" dirty="0" err="1">
                <a:latin typeface="Aptos" panose="020B0004020202020204" pitchFamily="34" charset="0"/>
              </a:rPr>
              <a:t>diagnostic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tests</a:t>
            </a: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AF4579-B52A-94F2-B1EB-525E42E4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25848"/>
            <a:ext cx="10515600" cy="2576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>
                <a:latin typeface="Aptos" panose="020B0004020202020204" pitchFamily="34" charset="0"/>
              </a:rPr>
              <a:t>Sensitivity</a:t>
            </a:r>
            <a:r>
              <a:rPr lang="it-IT" sz="1800" dirty="0">
                <a:latin typeface="Aptos" panose="020B0004020202020204" pitchFamily="34" charset="0"/>
              </a:rPr>
              <a:t> = TP/(TP+FN)</a:t>
            </a:r>
          </a:p>
          <a:p>
            <a:pPr marL="0" indent="0">
              <a:buNone/>
            </a:pPr>
            <a:r>
              <a:rPr lang="it-IT" sz="1800" b="1" dirty="0" err="1">
                <a:latin typeface="Aptos" panose="020B0004020202020204" pitchFamily="34" charset="0"/>
              </a:rPr>
              <a:t>Specificity</a:t>
            </a:r>
            <a:r>
              <a:rPr lang="it-IT" sz="1800" dirty="0">
                <a:latin typeface="Aptos" panose="020B0004020202020204" pitchFamily="34" charset="0"/>
              </a:rPr>
              <a:t>= TN/(TN+FP)</a:t>
            </a:r>
          </a:p>
          <a:p>
            <a:pPr marL="0" indent="0">
              <a:buNone/>
            </a:pPr>
            <a:r>
              <a:rPr lang="it-IT" sz="1800" b="1" dirty="0">
                <a:latin typeface="Aptos" panose="020B0004020202020204" pitchFamily="34" charset="0"/>
              </a:rPr>
              <a:t>Positive </a:t>
            </a:r>
            <a:r>
              <a:rPr lang="it-IT" sz="1800" b="1" dirty="0" err="1">
                <a:latin typeface="Aptos" panose="020B0004020202020204" pitchFamily="34" charset="0"/>
              </a:rPr>
              <a:t>Predicted</a:t>
            </a:r>
            <a:r>
              <a:rPr lang="it-IT" sz="1800" b="1" dirty="0">
                <a:latin typeface="Aptos" panose="020B0004020202020204" pitchFamily="34" charset="0"/>
              </a:rPr>
              <a:t> Value (PPV) </a:t>
            </a:r>
            <a:r>
              <a:rPr lang="it-IT" sz="1800" dirty="0">
                <a:latin typeface="Aptos" panose="020B0004020202020204" pitchFamily="34" charset="0"/>
              </a:rPr>
              <a:t>= TP/(TP+FP)</a:t>
            </a:r>
          </a:p>
          <a:p>
            <a:pPr marL="0" indent="0">
              <a:buNone/>
            </a:pPr>
            <a:r>
              <a:rPr lang="it-IT" sz="1800" b="1" dirty="0">
                <a:latin typeface="Aptos" panose="020B0004020202020204" pitchFamily="34" charset="0"/>
              </a:rPr>
              <a:t>Negative </a:t>
            </a:r>
            <a:r>
              <a:rPr lang="it-IT" sz="1800" b="1" dirty="0" err="1">
                <a:latin typeface="Aptos" panose="020B0004020202020204" pitchFamily="34" charset="0"/>
              </a:rPr>
              <a:t>Predicted</a:t>
            </a:r>
            <a:r>
              <a:rPr lang="it-IT" sz="1800" b="1" dirty="0">
                <a:latin typeface="Aptos" panose="020B0004020202020204" pitchFamily="34" charset="0"/>
              </a:rPr>
              <a:t> Value (NPV)</a:t>
            </a:r>
            <a:r>
              <a:rPr lang="it-IT" sz="1800" dirty="0">
                <a:latin typeface="Aptos" panose="020B0004020202020204" pitchFamily="34" charset="0"/>
              </a:rPr>
              <a:t> = TN/(TN+FN)</a:t>
            </a:r>
          </a:p>
          <a:p>
            <a:pPr marL="0" indent="0">
              <a:buNone/>
            </a:pPr>
            <a:r>
              <a:rPr lang="it-IT" sz="1800" b="1" dirty="0" err="1">
                <a:latin typeface="Aptos" panose="020B0004020202020204" pitchFamily="34" charset="0"/>
              </a:rPr>
              <a:t>Accuracy</a:t>
            </a:r>
            <a:r>
              <a:rPr lang="it-IT" sz="1800" dirty="0">
                <a:latin typeface="Aptos" panose="020B0004020202020204" pitchFamily="34" charset="0"/>
              </a:rPr>
              <a:t> = (TP+TN)/(TP+TN+FP+FN)</a:t>
            </a:r>
          </a:p>
          <a:p>
            <a:pPr marL="0" indent="0">
              <a:buNone/>
            </a:pPr>
            <a:endParaRPr lang="it-IT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sz="1800" dirty="0">
              <a:latin typeface="Aptos" panose="020B0004020202020204" pitchFamily="34" charset="0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982CB4A-6930-F333-677F-52AC6F428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822614"/>
              </p:ext>
            </p:extLst>
          </p:nvPr>
        </p:nvGraphicFramePr>
        <p:xfrm>
          <a:off x="838200" y="1769807"/>
          <a:ext cx="10058400" cy="1097280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105502873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50294777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6779690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 err="1">
                          <a:latin typeface="Aptos" panose="020B0004020202020204" pitchFamily="34" charset="0"/>
                        </a:rPr>
                        <a:t>Disease</a:t>
                      </a:r>
                      <a:r>
                        <a:rPr lang="it-IT" b="1" dirty="0">
                          <a:latin typeface="Aptos" panose="020B0004020202020204" pitchFamily="34" charset="0"/>
                        </a:rPr>
                        <a:t>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 err="1">
                          <a:latin typeface="Aptos" panose="020B0004020202020204" pitchFamily="34" charset="0"/>
                        </a:rPr>
                        <a:t>Disease</a:t>
                      </a:r>
                      <a:r>
                        <a:rPr lang="it-IT" b="1" dirty="0">
                          <a:latin typeface="Aptos" panose="020B0004020202020204" pitchFamily="34" charset="0"/>
                        </a:rPr>
                        <a:t> 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9642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>
                          <a:latin typeface="Aptos" panose="020B0004020202020204" pitchFamily="34" charset="0"/>
                        </a:rPr>
                        <a:t>Test +</a:t>
                      </a:r>
                      <a:endParaRPr lang="it-IT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latin typeface="Aptos" panose="020B0004020202020204" pitchFamily="34" charset="0"/>
                        </a:rPr>
                        <a:t>True Positive (TP)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False Positive (FP)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7485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>
                          <a:latin typeface="Aptos" panose="020B0004020202020204" pitchFamily="34" charset="0"/>
                        </a:rPr>
                        <a:t>Test -</a:t>
                      </a:r>
                      <a:endParaRPr lang="it-IT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False Negative (FN)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latin typeface="Aptos" panose="020B0004020202020204" pitchFamily="34" charset="0"/>
                        </a:rPr>
                        <a:t>True Negative (TN)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1070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54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1D50F2-8BEE-6C2B-CF82-AFB55A678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1774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Aptos" panose="020B0004020202020204" pitchFamily="34" charset="0"/>
              </a:rPr>
              <a:t>The </a:t>
            </a:r>
            <a:r>
              <a:rPr lang="it-IT" dirty="0" err="1">
                <a:latin typeface="Aptos" panose="020B0004020202020204" pitchFamily="34" charset="0"/>
              </a:rPr>
              <a:t>confusion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matrix</a:t>
            </a: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138408-99A1-1678-7E96-51103289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942734"/>
            <a:ext cx="10058400" cy="19263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latin typeface="Aptos" panose="020B0004020202020204" pitchFamily="34" charset="0"/>
              </a:rPr>
              <a:t>Sensitivity</a:t>
            </a:r>
            <a:r>
              <a:rPr lang="it-IT" dirty="0">
                <a:latin typeface="Aptos" panose="020B0004020202020204" pitchFamily="34" charset="0"/>
              </a:rPr>
              <a:t> = TP/(TP+FN) = 80/(80+20)=</a:t>
            </a:r>
            <a:r>
              <a:rPr lang="it-IT" b="1" dirty="0">
                <a:latin typeface="Aptos" panose="020B0004020202020204" pitchFamily="34" charset="0"/>
              </a:rPr>
              <a:t>0.80</a:t>
            </a:r>
          </a:p>
          <a:p>
            <a:pPr marL="0" indent="0">
              <a:buNone/>
            </a:pPr>
            <a:r>
              <a:rPr lang="it-IT" b="1" dirty="0" err="1">
                <a:latin typeface="Aptos" panose="020B0004020202020204" pitchFamily="34" charset="0"/>
              </a:rPr>
              <a:t>Specificity</a:t>
            </a:r>
            <a:r>
              <a:rPr lang="it-IT" dirty="0">
                <a:latin typeface="Aptos" panose="020B0004020202020204" pitchFamily="34" charset="0"/>
              </a:rPr>
              <a:t>= TN/(TN+FP)=810/(810+90)=</a:t>
            </a:r>
            <a:r>
              <a:rPr lang="it-IT" b="1" dirty="0">
                <a:latin typeface="Aptos" panose="020B0004020202020204" pitchFamily="34" charset="0"/>
              </a:rPr>
              <a:t>0.90</a:t>
            </a:r>
          </a:p>
          <a:p>
            <a:pPr marL="0" indent="0">
              <a:buNone/>
            </a:pPr>
            <a:r>
              <a:rPr lang="it-IT" b="1" dirty="0">
                <a:latin typeface="Aptos" panose="020B0004020202020204" pitchFamily="34" charset="0"/>
              </a:rPr>
              <a:t>Positive </a:t>
            </a:r>
            <a:r>
              <a:rPr lang="it-IT" b="1" dirty="0" err="1">
                <a:latin typeface="Aptos" panose="020B0004020202020204" pitchFamily="34" charset="0"/>
              </a:rPr>
              <a:t>Predicted</a:t>
            </a:r>
            <a:r>
              <a:rPr lang="it-IT" b="1" dirty="0">
                <a:latin typeface="Aptos" panose="020B0004020202020204" pitchFamily="34" charset="0"/>
              </a:rPr>
              <a:t> Value (PPV) </a:t>
            </a:r>
            <a:r>
              <a:rPr lang="it-IT" dirty="0">
                <a:latin typeface="Aptos" panose="020B0004020202020204" pitchFamily="34" charset="0"/>
              </a:rPr>
              <a:t>= TP/(TP+FP)=80/(80+90)=</a:t>
            </a:r>
            <a:r>
              <a:rPr lang="it-IT" b="1" dirty="0">
                <a:latin typeface="Aptos" panose="020B0004020202020204" pitchFamily="34" charset="0"/>
              </a:rPr>
              <a:t>0.47</a:t>
            </a:r>
          </a:p>
          <a:p>
            <a:pPr marL="0" indent="0">
              <a:buNone/>
            </a:pPr>
            <a:r>
              <a:rPr lang="it-IT" b="1" dirty="0">
                <a:latin typeface="Aptos" panose="020B0004020202020204" pitchFamily="34" charset="0"/>
              </a:rPr>
              <a:t>Negative </a:t>
            </a:r>
            <a:r>
              <a:rPr lang="it-IT" b="1" dirty="0" err="1">
                <a:latin typeface="Aptos" panose="020B0004020202020204" pitchFamily="34" charset="0"/>
              </a:rPr>
              <a:t>Predicted</a:t>
            </a:r>
            <a:r>
              <a:rPr lang="it-IT" b="1" dirty="0">
                <a:latin typeface="Aptos" panose="020B0004020202020204" pitchFamily="34" charset="0"/>
              </a:rPr>
              <a:t> Value (NPV)</a:t>
            </a:r>
            <a:r>
              <a:rPr lang="it-IT" dirty="0">
                <a:latin typeface="Aptos" panose="020B0004020202020204" pitchFamily="34" charset="0"/>
              </a:rPr>
              <a:t> = TN/(TN+FN)=810/(810+20)=</a:t>
            </a:r>
            <a:r>
              <a:rPr lang="it-IT" b="1" dirty="0">
                <a:latin typeface="Aptos" panose="020B0004020202020204" pitchFamily="34" charset="0"/>
              </a:rPr>
              <a:t>0.98</a:t>
            </a:r>
          </a:p>
          <a:p>
            <a:pPr marL="0" indent="0">
              <a:buNone/>
            </a:pPr>
            <a:r>
              <a:rPr lang="it-IT" b="1" dirty="0" err="1">
                <a:latin typeface="Aptos" panose="020B0004020202020204" pitchFamily="34" charset="0"/>
              </a:rPr>
              <a:t>Accuracy</a:t>
            </a:r>
            <a:r>
              <a:rPr lang="it-IT" dirty="0">
                <a:latin typeface="Aptos" panose="020B0004020202020204" pitchFamily="34" charset="0"/>
              </a:rPr>
              <a:t> = (TP+TN)/(TP+TN+FP+FN)=</a:t>
            </a:r>
            <a:r>
              <a:rPr lang="it-IT" b="1" dirty="0">
                <a:latin typeface="Aptos" panose="020B0004020202020204" pitchFamily="34" charset="0"/>
              </a:rPr>
              <a:t>0.89</a:t>
            </a:r>
          </a:p>
          <a:p>
            <a:endParaRPr lang="it-IT" dirty="0"/>
          </a:p>
          <a:p>
            <a:endParaRPr lang="it-IT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21DABFD-8270-C68E-CF06-CDDEFBAB37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692593"/>
              </p:ext>
            </p:extLst>
          </p:nvPr>
        </p:nvGraphicFramePr>
        <p:xfrm>
          <a:off x="1097280" y="1965960"/>
          <a:ext cx="10058400" cy="146304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96463777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5776985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38464380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506714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 err="1">
                          <a:latin typeface="Aptos" panose="020B0004020202020204" pitchFamily="34" charset="0"/>
                        </a:rPr>
                        <a:t>Disease</a:t>
                      </a:r>
                      <a:r>
                        <a:rPr lang="it-IT" b="1" dirty="0">
                          <a:latin typeface="Aptos" panose="020B0004020202020204" pitchFamily="34" charset="0"/>
                        </a:rPr>
                        <a:t>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 err="1">
                          <a:latin typeface="Aptos" panose="020B0004020202020204" pitchFamily="34" charset="0"/>
                        </a:rPr>
                        <a:t>Disease</a:t>
                      </a:r>
                      <a:r>
                        <a:rPr lang="it-IT" b="1" dirty="0">
                          <a:latin typeface="Aptos" panose="020B0004020202020204" pitchFamily="34" charset="0"/>
                        </a:rPr>
                        <a:t> 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>
                          <a:latin typeface="Aptos" panose="020B0004020202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3425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>
                          <a:latin typeface="Aptos" panose="020B0004020202020204" pitchFamily="34" charset="0"/>
                        </a:rPr>
                        <a:t>Test 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170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780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>
                          <a:latin typeface="Aptos" panose="020B0004020202020204" pitchFamily="34" charset="0"/>
                        </a:rPr>
                        <a:t>Test 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latin typeface="Aptos" panose="020B0004020202020204" pitchFamily="34" charset="0"/>
                        </a:rPr>
                        <a:t>810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830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552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>
                          <a:latin typeface="Aptos" panose="020B0004020202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>
                          <a:latin typeface="Aptos" panose="020B0004020202020204" pitchFamily="34" charset="0"/>
                        </a:rPr>
                        <a:t>900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latin typeface="Aptos" panose="020B0004020202020204" pitchFamily="34" charset="0"/>
                        </a:rPr>
                        <a:t>1000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5980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84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867DA-4930-B46D-EFE9-E329C88B1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9B71F1-3D40-B90C-5FEC-CAAC4547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617749"/>
          </a:xfrm>
        </p:spPr>
        <p:txBody>
          <a:bodyPr>
            <a:normAutofit fontScale="90000"/>
          </a:bodyPr>
          <a:lstStyle/>
          <a:p>
            <a:r>
              <a:rPr lang="it-IT" dirty="0" err="1">
                <a:latin typeface="Aptos" panose="020B0004020202020204" pitchFamily="34" charset="0"/>
              </a:rPr>
              <a:t>What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if</a:t>
            </a:r>
            <a:r>
              <a:rPr lang="it-IT" dirty="0">
                <a:latin typeface="Aptos" panose="020B0004020202020204" pitchFamily="34" charset="0"/>
              </a:rPr>
              <a:t> the test </a:t>
            </a:r>
            <a:r>
              <a:rPr lang="it-IT" dirty="0" err="1">
                <a:latin typeface="Aptos" panose="020B0004020202020204" pitchFamily="34" charset="0"/>
              </a:rPr>
              <a:t>is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continuous</a:t>
            </a:r>
            <a:r>
              <a:rPr lang="it-IT" dirty="0">
                <a:latin typeface="Aptos" panose="020B0004020202020204" pitchFamily="34" charset="0"/>
              </a:rPr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E0052E-3AD6-6618-CBEF-4248DE482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8" y="1032171"/>
            <a:ext cx="11985523" cy="504416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it-IT" dirty="0">
                <a:latin typeface="Aptos" panose="020B0004020202020204" pitchFamily="34" charset="0"/>
              </a:rPr>
              <a:t>So far </a:t>
            </a:r>
            <a:r>
              <a:rPr lang="it-IT" dirty="0" err="1">
                <a:latin typeface="Aptos" panose="020B0004020202020204" pitchFamily="34" charset="0"/>
              </a:rPr>
              <a:t>we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assumed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that</a:t>
            </a:r>
            <a:r>
              <a:rPr lang="it-IT" dirty="0">
                <a:latin typeface="Aptos" panose="020B0004020202020204" pitchFamily="34" charset="0"/>
              </a:rPr>
              <a:t> a </a:t>
            </a:r>
            <a:r>
              <a:rPr lang="it-IT" dirty="0" err="1">
                <a:latin typeface="Aptos" panose="020B0004020202020204" pitchFamily="34" charset="0"/>
              </a:rPr>
              <a:t>diagnostic</a:t>
            </a:r>
            <a:r>
              <a:rPr lang="it-IT" dirty="0">
                <a:latin typeface="Aptos" panose="020B0004020202020204" pitchFamily="34" charset="0"/>
              </a:rPr>
              <a:t> test produce </a:t>
            </a:r>
            <a:r>
              <a:rPr lang="it-IT" dirty="0" err="1">
                <a:latin typeface="Aptos" panose="020B0004020202020204" pitchFamily="34" charset="0"/>
              </a:rPr>
              <a:t>only</a:t>
            </a:r>
            <a:r>
              <a:rPr lang="it-IT" dirty="0">
                <a:latin typeface="Aptos" panose="020B0004020202020204" pitchFamily="34" charset="0"/>
              </a:rPr>
              <a:t> a </a:t>
            </a:r>
            <a:r>
              <a:rPr lang="it-IT" i="1" dirty="0" err="1">
                <a:latin typeface="Aptos" panose="020B0004020202020204" pitchFamily="34" charset="0"/>
              </a:rPr>
              <a:t>binary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i="1" dirty="0" err="1">
                <a:latin typeface="Aptos" panose="020B0004020202020204" pitchFamily="34" charset="0"/>
              </a:rPr>
              <a:t>result</a:t>
            </a:r>
            <a:r>
              <a:rPr lang="it-IT" dirty="0">
                <a:latin typeface="Aptos" panose="020B0004020202020204" pitchFamily="34" charset="0"/>
              </a:rPr>
              <a:t>: negative or positive.</a:t>
            </a:r>
          </a:p>
          <a:p>
            <a:r>
              <a:rPr lang="it-IT" dirty="0" err="1">
                <a:latin typeface="Aptos" panose="020B0004020202020204" pitchFamily="34" charset="0"/>
              </a:rPr>
              <a:t>However</a:t>
            </a:r>
            <a:r>
              <a:rPr lang="it-IT" dirty="0">
                <a:latin typeface="Aptos" panose="020B0004020202020204" pitchFamily="34" charset="0"/>
              </a:rPr>
              <a:t>, </a:t>
            </a:r>
            <a:r>
              <a:rPr lang="it-IT" dirty="0" err="1">
                <a:latin typeface="Aptos" panose="020B0004020202020204" pitchFamily="34" charset="0"/>
              </a:rPr>
              <a:t>many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diagnostic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tests</a:t>
            </a:r>
            <a:r>
              <a:rPr lang="it-IT" dirty="0">
                <a:latin typeface="Aptos" panose="020B0004020202020204" pitchFamily="34" charset="0"/>
              </a:rPr>
              <a:t> produce </a:t>
            </a:r>
            <a:r>
              <a:rPr lang="it-IT" b="1" dirty="0" err="1">
                <a:latin typeface="Aptos" panose="020B0004020202020204" pitchFamily="34" charset="0"/>
              </a:rPr>
              <a:t>continuous</a:t>
            </a:r>
            <a:r>
              <a:rPr lang="it-IT" b="1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values</a:t>
            </a:r>
            <a:r>
              <a:rPr lang="it-IT" dirty="0">
                <a:latin typeface="Aptos" panose="020B0004020202020204" pitchFamily="34" charset="0"/>
              </a:rPr>
              <a:t>, for </a:t>
            </a:r>
            <a:r>
              <a:rPr lang="it-IT" dirty="0" err="1">
                <a:latin typeface="Aptos" panose="020B0004020202020204" pitchFamily="34" charset="0"/>
              </a:rPr>
              <a:t>example</a:t>
            </a:r>
            <a:r>
              <a:rPr lang="it-IT" dirty="0">
                <a:latin typeface="Aptos" panose="020B00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Aptos" panose="020B0004020202020204" pitchFamily="34" charset="0"/>
              </a:rPr>
              <a:t>Blood pressure </a:t>
            </a:r>
            <a:r>
              <a:rPr lang="it-IT" dirty="0" err="1">
                <a:latin typeface="Aptos" panose="020B0004020202020204" pitchFamily="34" charset="0"/>
              </a:rPr>
              <a:t>levels</a:t>
            </a:r>
            <a:r>
              <a:rPr lang="it-IT" dirty="0">
                <a:latin typeface="Aptos" panose="020B0004020202020204" pitchFamily="34" charset="0"/>
              </a:rPr>
              <a:t>, </a:t>
            </a:r>
            <a:r>
              <a:rPr lang="it-IT" dirty="0" err="1">
                <a:latin typeface="Aptos" panose="020B0004020202020204" pitchFamily="34" charset="0"/>
              </a:rPr>
              <a:t>heart</a:t>
            </a:r>
            <a:r>
              <a:rPr lang="it-IT" dirty="0">
                <a:latin typeface="Aptos" panose="020B0004020202020204" pitchFamily="34" charset="0"/>
              </a:rPr>
              <a:t> rate…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err="1">
                <a:latin typeface="Aptos" panose="020B0004020202020204" pitchFamily="34" charset="0"/>
              </a:rPr>
              <a:t>Laboratory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values</a:t>
            </a:r>
            <a:endParaRPr lang="it-IT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err="1">
                <a:latin typeface="Aptos" panose="020B0004020202020204" pitchFamily="34" charset="0"/>
              </a:rPr>
              <a:t>Specific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biomarkers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concentrations</a:t>
            </a:r>
            <a:endParaRPr lang="it-IT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it-IT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it-IT" dirty="0">
                <a:latin typeface="Aptos" panose="020B0004020202020204" pitchFamily="34" charset="0"/>
              </a:rPr>
              <a:t>In </a:t>
            </a:r>
            <a:r>
              <a:rPr lang="it-IT" dirty="0" err="1">
                <a:latin typeface="Aptos" panose="020B0004020202020204" pitchFamily="34" charset="0"/>
              </a:rPr>
              <a:t>these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cases</a:t>
            </a:r>
            <a:r>
              <a:rPr lang="it-IT" dirty="0">
                <a:latin typeface="Aptos" panose="020B0004020202020204" pitchFamily="34" charset="0"/>
              </a:rPr>
              <a:t>, </a:t>
            </a:r>
            <a:r>
              <a:rPr lang="it-IT" dirty="0" err="1">
                <a:latin typeface="Aptos" panose="020B0004020202020204" pitchFamily="34" charset="0"/>
              </a:rPr>
              <a:t>defining</a:t>
            </a:r>
            <a:r>
              <a:rPr lang="it-IT" dirty="0">
                <a:latin typeface="Aptos" panose="020B0004020202020204" pitchFamily="34" charset="0"/>
              </a:rPr>
              <a:t> a single </a:t>
            </a:r>
            <a:r>
              <a:rPr lang="it-IT" dirty="0" err="1">
                <a:latin typeface="Aptos" panose="020B0004020202020204" pitchFamily="34" charset="0"/>
              </a:rPr>
              <a:t>threshold</a:t>
            </a:r>
            <a:r>
              <a:rPr lang="it-IT" dirty="0">
                <a:latin typeface="Aptos" panose="020B0004020202020204" pitchFamily="34" charset="0"/>
              </a:rPr>
              <a:t> a priori to </a:t>
            </a:r>
            <a:r>
              <a:rPr lang="it-IT" dirty="0" err="1">
                <a:latin typeface="Aptos" panose="020B0004020202020204" pitchFamily="34" charset="0"/>
              </a:rPr>
              <a:t>classify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individuals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as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tested</a:t>
            </a:r>
            <a:r>
              <a:rPr lang="it-IT" dirty="0">
                <a:latin typeface="Aptos" panose="020B0004020202020204" pitchFamily="34" charset="0"/>
              </a:rPr>
              <a:t> positive or negative </a:t>
            </a:r>
            <a:r>
              <a:rPr lang="it-IT" dirty="0" err="1">
                <a:latin typeface="Aptos" panose="020B0004020202020204" pitchFamily="34" charset="0"/>
              </a:rPr>
              <a:t>would</a:t>
            </a:r>
            <a:r>
              <a:rPr lang="it-IT" dirty="0">
                <a:latin typeface="Aptos" panose="020B0004020202020204" pitchFamily="34" charset="0"/>
              </a:rPr>
              <a:t> be </a:t>
            </a:r>
            <a:r>
              <a:rPr lang="it-IT" dirty="0" err="1">
                <a:latin typeface="Aptos" panose="020B0004020202020204" pitchFamily="34" charset="0"/>
              </a:rPr>
              <a:t>problematic</a:t>
            </a:r>
            <a:r>
              <a:rPr lang="it-IT" dirty="0">
                <a:latin typeface="Aptos" panose="020B0004020202020204" pitchFamily="34" charset="0"/>
              </a:rPr>
              <a:t>, </a:t>
            </a:r>
            <a:r>
              <a:rPr lang="it-IT" dirty="0" err="1">
                <a:latin typeface="Aptos" panose="020B0004020202020204" pitchFamily="34" charset="0"/>
              </a:rPr>
              <a:t>as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changing</a:t>
            </a:r>
            <a:r>
              <a:rPr lang="it-IT" b="1" dirty="0">
                <a:latin typeface="Aptos" panose="020B0004020202020204" pitchFamily="34" charset="0"/>
              </a:rPr>
              <a:t> the </a:t>
            </a:r>
            <a:r>
              <a:rPr lang="it-IT" b="1" dirty="0" err="1">
                <a:latin typeface="Aptos" panose="020B0004020202020204" pitchFamily="34" charset="0"/>
              </a:rPr>
              <a:t>threshold</a:t>
            </a:r>
            <a:r>
              <a:rPr lang="it-IT" b="1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changes</a:t>
            </a:r>
            <a:r>
              <a:rPr lang="it-IT" b="1" dirty="0">
                <a:latin typeface="Aptos" panose="020B0004020202020204" pitchFamily="34" charset="0"/>
              </a:rPr>
              <a:t> the test performance</a:t>
            </a:r>
            <a:r>
              <a:rPr lang="it-IT" dirty="0">
                <a:latin typeface="Aptos" panose="020B00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it-IT" dirty="0">
                <a:latin typeface="Aptos" panose="020B0004020202020204" pitchFamily="34" charset="0"/>
              </a:rPr>
              <a:t>In general, </a:t>
            </a:r>
            <a:r>
              <a:rPr lang="it-IT" dirty="0" err="1">
                <a:latin typeface="Aptos" panose="020B0004020202020204" pitchFamily="34" charset="0"/>
              </a:rPr>
              <a:t>there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is</a:t>
            </a:r>
            <a:r>
              <a:rPr lang="it-IT" dirty="0">
                <a:latin typeface="Aptos" panose="020B0004020202020204" pitchFamily="34" charset="0"/>
              </a:rPr>
              <a:t> a </a:t>
            </a:r>
            <a:r>
              <a:rPr lang="it-IT" dirty="0" err="1">
                <a:latin typeface="Aptos" panose="020B0004020202020204" pitchFamily="34" charset="0"/>
              </a:rPr>
              <a:t>well-known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b="1" i="1" u="sng" dirty="0">
                <a:latin typeface="Aptos" panose="020B0004020202020204" pitchFamily="34" charset="0"/>
              </a:rPr>
              <a:t>trade-off</a:t>
            </a:r>
            <a:r>
              <a:rPr lang="it-IT" dirty="0">
                <a:latin typeface="Aptos" panose="020B00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lower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thresholds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typically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correspond</a:t>
            </a:r>
            <a:r>
              <a:rPr lang="it-IT" dirty="0">
                <a:latin typeface="Aptos" panose="020B0004020202020204" pitchFamily="34" charset="0"/>
              </a:rPr>
              <a:t> to </a:t>
            </a:r>
            <a:r>
              <a:rPr lang="it-IT" b="1" dirty="0" err="1">
                <a:solidFill>
                  <a:schemeClr val="accent2"/>
                </a:solidFill>
                <a:latin typeface="Aptos" panose="020B0004020202020204" pitchFamily="34" charset="0"/>
              </a:rPr>
              <a:t>higher</a:t>
            </a:r>
            <a:r>
              <a:rPr lang="it-IT" b="1" dirty="0">
                <a:solidFill>
                  <a:schemeClr val="accent2"/>
                </a:solidFill>
                <a:latin typeface="Aptos" panose="020B0004020202020204" pitchFamily="34" charset="0"/>
              </a:rPr>
              <a:t> sensitivity </a:t>
            </a:r>
            <a:r>
              <a:rPr lang="it-IT" dirty="0">
                <a:latin typeface="Aptos" panose="020B0004020202020204" pitchFamily="34" charset="0"/>
              </a:rPr>
              <a:t>and </a:t>
            </a:r>
            <a:r>
              <a:rPr lang="it-IT" b="1" dirty="0" err="1">
                <a:solidFill>
                  <a:srgbClr val="C00000"/>
                </a:solidFill>
                <a:latin typeface="Aptos" panose="020B0004020202020204" pitchFamily="34" charset="0"/>
              </a:rPr>
              <a:t>lower</a:t>
            </a:r>
            <a:r>
              <a:rPr lang="it-IT" b="1" dirty="0">
                <a:solidFill>
                  <a:srgbClr val="C00000"/>
                </a:solidFill>
                <a:latin typeface="Aptos" panose="020B0004020202020204" pitchFamily="34" charset="0"/>
              </a:rPr>
              <a:t> </a:t>
            </a:r>
            <a:r>
              <a:rPr lang="it-IT" b="1" dirty="0" err="1">
                <a:solidFill>
                  <a:srgbClr val="C00000"/>
                </a:solidFill>
                <a:latin typeface="Aptos" panose="020B0004020202020204" pitchFamily="34" charset="0"/>
              </a:rPr>
              <a:t>specificity</a:t>
            </a:r>
            <a:r>
              <a:rPr lang="it-IT" b="1" dirty="0">
                <a:solidFill>
                  <a:srgbClr val="C00000"/>
                </a:solidFill>
                <a:latin typeface="Aptos" panose="020B00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b="1" dirty="0" err="1">
                <a:latin typeface="Aptos" panose="020B0004020202020204" pitchFamily="34" charset="0"/>
              </a:rPr>
              <a:t>higher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b="1" dirty="0" err="1">
                <a:latin typeface="Aptos" panose="020B0004020202020204" pitchFamily="34" charset="0"/>
              </a:rPr>
              <a:t>thresholds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correspond</a:t>
            </a:r>
            <a:r>
              <a:rPr lang="it-IT" dirty="0">
                <a:latin typeface="Aptos" panose="020B0004020202020204" pitchFamily="34" charset="0"/>
              </a:rPr>
              <a:t> to </a:t>
            </a:r>
            <a:r>
              <a:rPr lang="it-IT" b="1" dirty="0" err="1">
                <a:solidFill>
                  <a:srgbClr val="C00000"/>
                </a:solidFill>
                <a:latin typeface="Aptos" panose="020B0004020202020204" pitchFamily="34" charset="0"/>
              </a:rPr>
              <a:t>lower</a:t>
            </a:r>
            <a:r>
              <a:rPr lang="it-IT" b="1" dirty="0">
                <a:solidFill>
                  <a:srgbClr val="C00000"/>
                </a:solidFill>
                <a:latin typeface="Aptos" panose="020B0004020202020204" pitchFamily="34" charset="0"/>
              </a:rPr>
              <a:t> sensitivity </a:t>
            </a:r>
            <a:r>
              <a:rPr lang="it-IT" dirty="0">
                <a:latin typeface="Aptos" panose="020B0004020202020204" pitchFamily="34" charset="0"/>
              </a:rPr>
              <a:t>and </a:t>
            </a:r>
            <a:r>
              <a:rPr lang="it-IT" b="1" dirty="0" err="1">
                <a:solidFill>
                  <a:schemeClr val="accent2"/>
                </a:solidFill>
                <a:latin typeface="Aptos" panose="020B0004020202020204" pitchFamily="34" charset="0"/>
              </a:rPr>
              <a:t>higher</a:t>
            </a:r>
            <a:r>
              <a:rPr lang="it-IT" b="1" dirty="0">
                <a:solidFill>
                  <a:schemeClr val="accent2"/>
                </a:solidFill>
                <a:latin typeface="Aptos" panose="020B0004020202020204" pitchFamily="34" charset="0"/>
              </a:rPr>
              <a:t> </a:t>
            </a:r>
            <a:r>
              <a:rPr lang="it-IT" b="1" dirty="0" err="1">
                <a:solidFill>
                  <a:schemeClr val="accent2"/>
                </a:solidFill>
                <a:latin typeface="Aptos" panose="020B0004020202020204" pitchFamily="34" charset="0"/>
              </a:rPr>
              <a:t>specificity</a:t>
            </a:r>
            <a:endParaRPr lang="it-IT" b="1" dirty="0">
              <a:solidFill>
                <a:schemeClr val="accent2"/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869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D1286E-7B80-1DB4-77B3-8EB0CAB64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5" y="286604"/>
            <a:ext cx="11847871" cy="509810"/>
          </a:xfrm>
        </p:spPr>
        <p:txBody>
          <a:bodyPr>
            <a:noAutofit/>
          </a:bodyPr>
          <a:lstStyle/>
          <a:p>
            <a:r>
              <a:rPr lang="it-IT" sz="3500" dirty="0">
                <a:latin typeface="Aptos" panose="020B0004020202020204" pitchFamily="34" charset="0"/>
              </a:rPr>
              <a:t>Solution: the </a:t>
            </a:r>
            <a:r>
              <a:rPr lang="it-IT" sz="3500" dirty="0" err="1">
                <a:latin typeface="Aptos" panose="020B0004020202020204" pitchFamily="34" charset="0"/>
              </a:rPr>
              <a:t>Receiver</a:t>
            </a:r>
            <a:r>
              <a:rPr lang="it-IT" sz="3500" dirty="0">
                <a:latin typeface="Aptos" panose="020B0004020202020204" pitchFamily="34" charset="0"/>
              </a:rPr>
              <a:t> Operating </a:t>
            </a:r>
            <a:r>
              <a:rPr lang="it-IT" sz="3500" dirty="0" err="1">
                <a:latin typeface="Aptos" panose="020B0004020202020204" pitchFamily="34" charset="0"/>
              </a:rPr>
              <a:t>Characteristic</a:t>
            </a:r>
            <a:r>
              <a:rPr lang="it-IT" sz="3500" dirty="0">
                <a:latin typeface="Aptos" panose="020B0004020202020204" pitchFamily="34" charset="0"/>
              </a:rPr>
              <a:t> (ROC) Curve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97259B-C66A-0E19-AB07-77F79EA8A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16" y="1199536"/>
            <a:ext cx="6351640" cy="4758049"/>
          </a:xfrm>
          <a:solidFill>
            <a:schemeClr val="bg1"/>
          </a:solidFill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A </a:t>
            </a:r>
            <a:r>
              <a:rPr lang="en-US" b="1" dirty="0">
                <a:latin typeface="Aptos" panose="020B0004020202020204" pitchFamily="34" charset="0"/>
              </a:rPr>
              <a:t>ROC curve</a:t>
            </a:r>
            <a:r>
              <a:rPr lang="en-US" dirty="0">
                <a:latin typeface="Aptos" panose="020B0004020202020204" pitchFamily="34" charset="0"/>
              </a:rPr>
              <a:t> is a graphical tool used to evaluate the performance of a diagnostic test across </a:t>
            </a:r>
            <a:r>
              <a:rPr lang="en-US" b="1" dirty="0">
                <a:latin typeface="Aptos" panose="020B0004020202020204" pitchFamily="34" charset="0"/>
              </a:rPr>
              <a:t>all possible thresholds</a:t>
            </a:r>
            <a:r>
              <a:rPr lang="en-US" dirty="0">
                <a:latin typeface="Aptos" panose="020B0004020202020204" pitchFamily="34" charset="0"/>
              </a:rPr>
              <a:t>.</a:t>
            </a:r>
          </a:p>
          <a:p>
            <a:r>
              <a:rPr lang="en-US" dirty="0">
                <a:latin typeface="Aptos" panose="020B0004020202020204" pitchFamily="34" charset="0"/>
              </a:rPr>
              <a:t>It plots: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b="1" dirty="0">
                <a:latin typeface="Aptos" panose="020B0004020202020204" pitchFamily="34" charset="0"/>
              </a:rPr>
              <a:t>Sensitivity</a:t>
            </a:r>
            <a:r>
              <a:rPr lang="en-US" dirty="0">
                <a:latin typeface="Aptos" panose="020B0004020202020204" pitchFamily="34" charset="0"/>
              </a:rPr>
              <a:t> on the y-axis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 False Positive Rate (</a:t>
            </a:r>
            <a:r>
              <a:rPr lang="en-US" b="1" dirty="0">
                <a:latin typeface="Aptos" panose="020B0004020202020204" pitchFamily="34" charset="0"/>
              </a:rPr>
              <a:t>1-Specificity</a:t>
            </a:r>
            <a:r>
              <a:rPr lang="en-US" dirty="0">
                <a:latin typeface="Aptos" panose="020B0004020202020204" pitchFamily="34" charset="0"/>
              </a:rPr>
              <a:t>) on the x-axis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Each point on the ROC curve represents the performance of the test at </a:t>
            </a:r>
            <a:r>
              <a:rPr lang="en-US" b="1" dirty="0">
                <a:latin typeface="Aptos" panose="020B0004020202020204" pitchFamily="34" charset="0"/>
              </a:rPr>
              <a:t>a different threshold</a:t>
            </a:r>
            <a:r>
              <a:rPr lang="en-US" dirty="0">
                <a:latin typeface="Aptos" panose="020B0004020202020204" pitchFamily="34" charset="0"/>
              </a:rPr>
              <a:t>.</a:t>
            </a:r>
          </a:p>
          <a:p>
            <a:r>
              <a:rPr lang="en-US" dirty="0">
                <a:latin typeface="Aptos" panose="020B0004020202020204" pitchFamily="34" charset="0"/>
              </a:rPr>
              <a:t>By examining all thresholds simultaneously, ROC curves provide a more complete picture of the test's diagnostic ability.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5" name="Immagine 4" descr="Immagine che contiene testo, linea, diagramma, schermata&#10;&#10;Il contenuto generato dall'IA potrebbe non essere corretto.">
            <a:extLst>
              <a:ext uri="{FF2B5EF4-FFF2-40B4-BE49-F238E27FC236}">
                <a16:creationId xmlns:a16="http://schemas.microsoft.com/office/drawing/2014/main" id="{12B1FF95-F7D2-91B4-7226-3AAA165D4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8956" y="1199536"/>
            <a:ext cx="5608806" cy="427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19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48089-1284-9270-C755-90855AD06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D32F02-39BD-9F87-3038-2CAB639C9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5" y="286604"/>
            <a:ext cx="11847871" cy="509810"/>
          </a:xfrm>
        </p:spPr>
        <p:txBody>
          <a:bodyPr>
            <a:noAutofit/>
          </a:bodyPr>
          <a:lstStyle/>
          <a:p>
            <a:r>
              <a:rPr lang="it-IT" sz="3500" dirty="0">
                <a:latin typeface="Aptos" panose="020B0004020202020204" pitchFamily="34" charset="0"/>
              </a:rPr>
              <a:t>The </a:t>
            </a:r>
            <a:r>
              <a:rPr lang="it-IT" sz="3500" dirty="0" err="1">
                <a:latin typeface="Aptos" panose="020B0004020202020204" pitchFamily="34" charset="0"/>
              </a:rPr>
              <a:t>Receiver</a:t>
            </a:r>
            <a:r>
              <a:rPr lang="it-IT" sz="3500" dirty="0">
                <a:latin typeface="Aptos" panose="020B0004020202020204" pitchFamily="34" charset="0"/>
              </a:rPr>
              <a:t> Operating </a:t>
            </a:r>
            <a:r>
              <a:rPr lang="it-IT" sz="3500" dirty="0" err="1">
                <a:latin typeface="Aptos" panose="020B0004020202020204" pitchFamily="34" charset="0"/>
              </a:rPr>
              <a:t>Characteristic</a:t>
            </a:r>
            <a:r>
              <a:rPr lang="it-IT" sz="3500" dirty="0">
                <a:latin typeface="Aptos" panose="020B0004020202020204" pitchFamily="34" charset="0"/>
              </a:rPr>
              <a:t> (ROC) Curve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FE893D-85CD-51E0-E449-ADB06033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16" y="1682395"/>
            <a:ext cx="6351640" cy="427519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1800" dirty="0">
                <a:latin typeface="Aptos" panose="020B0004020202020204" pitchFamily="34" charset="0"/>
              </a:rPr>
              <a:t>The ROC curve shows how well a test can </a:t>
            </a:r>
            <a:r>
              <a:rPr lang="en-US" sz="1800" b="1" dirty="0">
                <a:latin typeface="Aptos" panose="020B0004020202020204" pitchFamily="34" charset="0"/>
              </a:rPr>
              <a:t>distinguish between individuals with and without disease</a:t>
            </a:r>
            <a:r>
              <a:rPr lang="en-US" sz="1800" dirty="0">
                <a:latin typeface="Aptos" panose="020B0004020202020204" pitchFamily="34" charset="0"/>
              </a:rPr>
              <a:t>. Specifically:</a:t>
            </a:r>
          </a:p>
          <a:p>
            <a:endParaRPr lang="en-US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A curve that approaches the </a:t>
            </a:r>
            <a:r>
              <a:rPr lang="en-US" sz="1800" b="1" dirty="0">
                <a:latin typeface="Aptos" panose="020B0004020202020204" pitchFamily="34" charset="0"/>
              </a:rPr>
              <a:t>upper-left corner</a:t>
            </a:r>
            <a:r>
              <a:rPr lang="en-US" sz="1800" dirty="0">
                <a:latin typeface="Aptos" panose="020B0004020202020204" pitchFamily="34" charset="0"/>
              </a:rPr>
              <a:t> indicates high diagnostic performance.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A curve close to the </a:t>
            </a:r>
            <a:r>
              <a:rPr lang="en-US" sz="1800" b="1" dirty="0">
                <a:latin typeface="Aptos" panose="020B0004020202020204" pitchFamily="34" charset="0"/>
              </a:rPr>
              <a:t>diagonal line</a:t>
            </a:r>
            <a:r>
              <a:rPr lang="en-US" sz="1800" dirty="0">
                <a:latin typeface="Aptos" panose="020B0004020202020204" pitchFamily="34" charset="0"/>
              </a:rPr>
              <a:t> indicates poor discrimination.</a:t>
            </a:r>
          </a:p>
          <a:p>
            <a:r>
              <a:rPr lang="en-US" sz="1800" dirty="0">
                <a:latin typeface="Aptos" panose="020B0004020202020204" pitchFamily="34" charset="0"/>
              </a:rPr>
              <a:t>The diagonal line corresponds to </a:t>
            </a:r>
            <a:r>
              <a:rPr lang="en-US" sz="1800" b="1" dirty="0">
                <a:latin typeface="Aptos" panose="020B0004020202020204" pitchFamily="34" charset="0"/>
              </a:rPr>
              <a:t>random classification</a:t>
            </a:r>
            <a:r>
              <a:rPr lang="en-US" sz="1800" dirty="0">
                <a:latin typeface="Aptos" panose="020B0004020202020204" pitchFamily="34" charset="0"/>
              </a:rPr>
              <a:t>, meaning the test performs no better than chance.</a:t>
            </a: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</p:txBody>
      </p:sp>
      <p:pic>
        <p:nvPicPr>
          <p:cNvPr id="5" name="Immagine 4" descr="Immagine che contiene testo, linea, diagramma, schermata&#10;&#10;Il contenuto generato dall'IA potrebbe non essere corretto.">
            <a:extLst>
              <a:ext uri="{FF2B5EF4-FFF2-40B4-BE49-F238E27FC236}">
                <a16:creationId xmlns:a16="http://schemas.microsoft.com/office/drawing/2014/main" id="{D5FB9872-64C2-A3B6-CAF8-E2D095C07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8956" y="1199536"/>
            <a:ext cx="5608806" cy="427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87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61F81-35F0-7640-50E5-329CED66E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1D328D-EBB8-62E6-9858-B7DC51CA3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5" y="286604"/>
            <a:ext cx="11847871" cy="509810"/>
          </a:xfrm>
        </p:spPr>
        <p:txBody>
          <a:bodyPr>
            <a:noAutofit/>
          </a:bodyPr>
          <a:lstStyle/>
          <a:p>
            <a:r>
              <a:rPr lang="it-IT" sz="3500" dirty="0">
                <a:latin typeface="Aptos" panose="020B0004020202020204" pitchFamily="34" charset="0"/>
              </a:rPr>
              <a:t>The Area Under the ROC Curve (AUC or AUROC)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A8B1B4-A0B7-E9B9-BD1E-F13B360B3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44" y="1383274"/>
            <a:ext cx="6110082" cy="159174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Aptos" panose="020B0004020202020204" pitchFamily="34" charset="0"/>
              </a:rPr>
              <a:t>But how can we summarize all the information displayed in the graph of the ROC curve?</a:t>
            </a: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ptos" panose="020B0004020202020204" pitchFamily="34" charset="0"/>
              </a:rPr>
              <a:t>Using the AUC</a:t>
            </a:r>
            <a:r>
              <a:rPr lang="en-US" sz="1800" dirty="0">
                <a:latin typeface="Aptos" panose="020B0004020202020204" pitchFamily="34" charset="0"/>
              </a:rPr>
              <a:t>, i.e. the area under the ROC curve.</a:t>
            </a: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</p:txBody>
      </p:sp>
      <p:pic>
        <p:nvPicPr>
          <p:cNvPr id="5" name="Immagine 4" descr="Immagine che contiene testo, linea, diagramma, schermata&#10;&#10;Il contenuto generato dall'IA potrebbe non essere corretto.">
            <a:extLst>
              <a:ext uri="{FF2B5EF4-FFF2-40B4-BE49-F238E27FC236}">
                <a16:creationId xmlns:a16="http://schemas.microsoft.com/office/drawing/2014/main" id="{843EC242-4BFB-2021-5AD5-2AAE3D993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6380" y="1089844"/>
            <a:ext cx="5608806" cy="4275190"/>
          </a:xfrm>
          <a:prstGeom prst="rect">
            <a:avLst/>
          </a:prstGeom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E29A3BE-8715-35DB-3441-5BC76725D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28270"/>
              </p:ext>
            </p:extLst>
          </p:nvPr>
        </p:nvGraphicFramePr>
        <p:xfrm>
          <a:off x="359544" y="3250118"/>
          <a:ext cx="5883940" cy="19202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41970">
                  <a:extLst>
                    <a:ext uri="{9D8B030D-6E8A-4147-A177-3AD203B41FA5}">
                      <a16:colId xmlns:a16="http://schemas.microsoft.com/office/drawing/2014/main" val="1475249127"/>
                    </a:ext>
                  </a:extLst>
                </a:gridCol>
                <a:gridCol w="2941970">
                  <a:extLst>
                    <a:ext uri="{9D8B030D-6E8A-4147-A177-3AD203B41FA5}">
                      <a16:colId xmlns:a16="http://schemas.microsoft.com/office/drawing/2014/main" val="1518605549"/>
                    </a:ext>
                  </a:extLst>
                </a:gridCol>
              </a:tblGrid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b="1" dirty="0">
                          <a:latin typeface="Aptos" panose="020B0004020202020204" pitchFamily="34" charset="0"/>
                        </a:rPr>
                        <a:t>AUC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b="1" dirty="0" err="1">
                          <a:latin typeface="Aptos" panose="020B0004020202020204" pitchFamily="34" charset="0"/>
                        </a:rPr>
                        <a:t>Interpretation</a:t>
                      </a:r>
                      <a:endParaRPr lang="it-IT" sz="1500" b="1" dirty="0">
                        <a:latin typeface="Aptos" panose="020B00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063804"/>
                  </a:ext>
                </a:extLst>
              </a:tr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>
                          <a:latin typeface="Aptos" panose="020B0004020202020204" pitchFamily="34" charset="0"/>
                        </a:rPr>
                        <a:t>No </a:t>
                      </a:r>
                      <a:r>
                        <a:rPr lang="it-IT" sz="1500" dirty="0" err="1">
                          <a:latin typeface="Aptos" panose="020B0004020202020204" pitchFamily="34" charset="0"/>
                        </a:rPr>
                        <a:t>discrimination</a:t>
                      </a:r>
                      <a:endParaRPr lang="it-IT" sz="1500" dirty="0">
                        <a:latin typeface="Aptos" panose="020B00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71572"/>
                  </a:ext>
                </a:extLst>
              </a:tr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>
                          <a:latin typeface="Aptos" panose="020B0004020202020204" pitchFamily="34" charset="0"/>
                        </a:rPr>
                        <a:t>0.6–0.7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 err="1">
                          <a:latin typeface="Aptos" panose="020B0004020202020204" pitchFamily="34" charset="0"/>
                        </a:rPr>
                        <a:t>Poor</a:t>
                      </a:r>
                      <a:endParaRPr lang="it-IT" sz="1500" dirty="0">
                        <a:latin typeface="Aptos" panose="020B00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361707"/>
                  </a:ext>
                </a:extLst>
              </a:tr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>
                          <a:latin typeface="Aptos" panose="020B0004020202020204" pitchFamily="34" charset="0"/>
                        </a:rPr>
                        <a:t>0.7–0.8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 err="1">
                          <a:latin typeface="Aptos" panose="020B0004020202020204" pitchFamily="34" charset="0"/>
                        </a:rPr>
                        <a:t>Acceptable</a:t>
                      </a:r>
                      <a:endParaRPr lang="it-IT" sz="1500" dirty="0">
                        <a:latin typeface="Aptos" panose="020B00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933754"/>
                  </a:ext>
                </a:extLst>
              </a:tr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>
                          <a:latin typeface="Aptos" panose="020B0004020202020204" pitchFamily="34" charset="0"/>
                        </a:rPr>
                        <a:t>0.8–0.9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>
                          <a:latin typeface="Aptos" panose="020B0004020202020204" pitchFamily="34" charset="0"/>
                        </a:rPr>
                        <a:t>Good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030212"/>
                  </a:ext>
                </a:extLst>
              </a:tr>
              <a:tr h="308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>
                          <a:latin typeface="Aptos" panose="020B0004020202020204" pitchFamily="34" charset="0"/>
                        </a:rPr>
                        <a:t>&gt;0.9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500" dirty="0" err="1">
                          <a:latin typeface="Aptos" panose="020B0004020202020204" pitchFamily="34" charset="0"/>
                        </a:rPr>
                        <a:t>Excellent</a:t>
                      </a:r>
                      <a:endParaRPr lang="it-IT" sz="1500" dirty="0">
                        <a:latin typeface="Aptos" panose="020B00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583910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87F97059-184E-F41F-F1FB-D4CBE9027044}"/>
              </a:ext>
            </a:extLst>
          </p:cNvPr>
          <p:cNvSpPr txBox="1"/>
          <p:nvPr/>
        </p:nvSpPr>
        <p:spPr>
          <a:xfrm>
            <a:off x="570271" y="5658464"/>
            <a:ext cx="10913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AUC = 0.8</a:t>
            </a:r>
            <a:r>
              <a:rPr lang="en-US" dirty="0">
                <a:latin typeface="Aptos" panose="020B0004020202020204" pitchFamily="34" charset="0"/>
              </a:rPr>
              <a:t>? Then, there is an </a:t>
            </a:r>
            <a:r>
              <a:rPr lang="en-US" b="1" dirty="0">
                <a:latin typeface="Aptos" panose="020B0004020202020204" pitchFamily="34" charset="0"/>
              </a:rPr>
              <a:t>80% probability </a:t>
            </a:r>
            <a:r>
              <a:rPr lang="en-US" dirty="0">
                <a:latin typeface="Aptos" panose="020B0004020202020204" pitchFamily="34" charset="0"/>
              </a:rPr>
              <a:t>that </a:t>
            </a:r>
            <a:r>
              <a:rPr lang="en-US" b="1" dirty="0">
                <a:latin typeface="Aptos" panose="020B0004020202020204" pitchFamily="34" charset="0"/>
              </a:rPr>
              <a:t>the test assigns a higher score to a randomly selected diseased individual than to a randomly selected healthy individual</a:t>
            </a:r>
            <a:r>
              <a:rPr lang="en-US" dirty="0">
                <a:latin typeface="Aptos" panose="020B0004020202020204" pitchFamily="34" charset="0"/>
              </a:rPr>
              <a:t>.</a:t>
            </a:r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628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80C6A-940D-2BF7-A4E7-8951BB4E8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3E808F-DFAC-6CAE-0555-7342276B6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59" y="1022556"/>
            <a:ext cx="11350675" cy="389357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Aptos" panose="020B0004020202020204" pitchFamily="34" charset="0"/>
              </a:rPr>
              <a:t>ROC curves are useful, as they allow us to: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evaluate the </a:t>
            </a:r>
            <a:r>
              <a:rPr lang="en-US" sz="1800" b="1" dirty="0">
                <a:latin typeface="Aptos" panose="020B0004020202020204" pitchFamily="34" charset="0"/>
              </a:rPr>
              <a:t>overall diagnostic performance</a:t>
            </a:r>
            <a:r>
              <a:rPr lang="en-US" sz="1800" dirty="0">
                <a:latin typeface="Aptos" panose="020B0004020202020204" pitchFamily="34" charset="0"/>
              </a:rPr>
              <a:t> of a test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compare </a:t>
            </a:r>
            <a:r>
              <a:rPr lang="en-US" sz="1800" b="1" dirty="0">
                <a:latin typeface="Aptos" panose="020B0004020202020204" pitchFamily="34" charset="0"/>
              </a:rPr>
              <a:t>multiple diagnostic tests</a:t>
            </a:r>
            <a:endParaRPr lang="en-US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choose an </a:t>
            </a:r>
            <a:r>
              <a:rPr lang="en-US" sz="1800" b="1" dirty="0">
                <a:latin typeface="Aptos" panose="020B0004020202020204" pitchFamily="34" charset="0"/>
              </a:rPr>
              <a:t>optimal threshold</a:t>
            </a:r>
            <a:r>
              <a:rPr lang="en-US" sz="1800" dirty="0">
                <a:latin typeface="Aptos" panose="020B0004020202020204" pitchFamily="34" charset="0"/>
              </a:rPr>
              <a:t> depending on the clinical context</a:t>
            </a:r>
          </a:p>
          <a:p>
            <a:r>
              <a:rPr lang="en-US" sz="1800" dirty="0">
                <a:latin typeface="Aptos" panose="020B0004020202020204" pitchFamily="34" charset="0"/>
              </a:rPr>
              <a:t>For example: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screening tests may prioritize </a:t>
            </a:r>
            <a:r>
              <a:rPr lang="en-US" sz="1800" b="1" dirty="0">
                <a:latin typeface="Aptos" panose="020B0004020202020204" pitchFamily="34" charset="0"/>
              </a:rPr>
              <a:t>high sensitivity</a:t>
            </a:r>
            <a:endParaRPr lang="en-US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confirmatory tests may prioritize </a:t>
            </a:r>
            <a:r>
              <a:rPr lang="en-US" sz="1800" b="1" dirty="0">
                <a:latin typeface="Aptos" panose="020B0004020202020204" pitchFamily="34" charset="0"/>
              </a:rPr>
              <a:t>high specificity.</a:t>
            </a: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  <a:p>
            <a:r>
              <a:rPr lang="en-US" sz="1800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latin typeface="Aptos" panose="020B0004020202020204" pitchFamily="34" charset="0"/>
              </a:rPr>
              <a:t>ROC analysis helps identifying thresholds that achieve the desired balance.</a:t>
            </a: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3169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1244</Words>
  <Application>Microsoft Office PowerPoint</Application>
  <PresentationFormat>Widescreen</PresentationFormat>
  <Paragraphs>142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Aptos</vt:lpstr>
      <vt:lpstr>Calibri</vt:lpstr>
      <vt:lpstr>Calibri Light</vt:lpstr>
      <vt:lpstr>Wingdings</vt:lpstr>
      <vt:lpstr>Retrospettivo</vt:lpstr>
      <vt:lpstr>Statistical learning in epidemiology  Lecture II</vt:lpstr>
      <vt:lpstr>Recalling the definitions – diagnostic tests</vt:lpstr>
      <vt:lpstr>Recalling the definitions – diagnostic tests</vt:lpstr>
      <vt:lpstr>The confusion matrix</vt:lpstr>
      <vt:lpstr>What if the test is continuous?</vt:lpstr>
      <vt:lpstr>Solution: the Receiver Operating Characteristic (ROC) Curve</vt:lpstr>
      <vt:lpstr>The Receiver Operating Characteristic (ROC) Curve</vt:lpstr>
      <vt:lpstr>The Area Under the ROC Curve (AUC or AUROC)</vt:lpstr>
      <vt:lpstr>Presentazione standard di PowerPoint</vt:lpstr>
      <vt:lpstr>How to identify an optimal cut-off for sensitivity and specificity?</vt:lpstr>
      <vt:lpstr>How to identify an optimal cut-off for sensitivity and specificity?</vt:lpstr>
      <vt:lpstr>Some exercises…</vt:lpstr>
      <vt:lpstr>Homework 1</vt:lpstr>
      <vt:lpstr>Homework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Giulia Zamagni</dc:creator>
  <cp:lastModifiedBy>Giulia Zamagni</cp:lastModifiedBy>
  <cp:revision>8</cp:revision>
  <dcterms:created xsi:type="dcterms:W3CDTF">2026-03-16T07:18:57Z</dcterms:created>
  <dcterms:modified xsi:type="dcterms:W3CDTF">2026-03-17T07:57:24Z</dcterms:modified>
</cp:coreProperties>
</file>