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7" r:id="rId11"/>
    <p:sldId id="268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22862-9C4F-4913-BE3D-0636964E06DA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CFD84-2002-4C51-87BC-844925D3FA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9296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0196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57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644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931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506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1159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9499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095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027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69FDE07-7F17-4F93-9F1C-B06542E44312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0280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FDE07-7F17-4F93-9F1C-B06542E44312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356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69FDE07-7F17-4F93-9F1C-B06542E44312}" type="datetimeFigureOut">
              <a:rPr lang="it-IT" smtClean="0"/>
              <a:t>17/03/2026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B2F5BA4-740B-4260-807C-6AEAC7D47856}" type="slidenum">
              <a:rPr lang="it-IT" smtClean="0"/>
              <a:t>‹N›</a:t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521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vizhub.healthdata.org/gbd-compare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77D652-EAA5-28E8-0566-06456D5095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9987" y="2320413"/>
            <a:ext cx="10432025" cy="1936955"/>
          </a:xfrm>
        </p:spPr>
        <p:txBody>
          <a:bodyPr>
            <a:normAutofit/>
          </a:bodyPr>
          <a:lstStyle/>
          <a:p>
            <a:pPr algn="ctr"/>
            <a:r>
              <a:rPr lang="it-IT" sz="5400" dirty="0">
                <a:latin typeface="Aptos" panose="020B0004020202020204" pitchFamily="34" charset="0"/>
              </a:rPr>
              <a:t>Statistical learning in </a:t>
            </a:r>
            <a:r>
              <a:rPr lang="it-IT" sz="5400" dirty="0" err="1">
                <a:latin typeface="Aptos" panose="020B0004020202020204" pitchFamily="34" charset="0"/>
              </a:rPr>
              <a:t>epidemiology</a:t>
            </a:r>
            <a:br>
              <a:rPr lang="it-IT" sz="2800" dirty="0">
                <a:latin typeface="Aptos" panose="020B0004020202020204" pitchFamily="34" charset="0"/>
              </a:rPr>
            </a:br>
            <a:br>
              <a:rPr lang="it-IT" sz="2800" dirty="0">
                <a:latin typeface="Aptos" panose="020B0004020202020204" pitchFamily="34" charset="0"/>
              </a:rPr>
            </a:br>
            <a:r>
              <a:rPr lang="it-IT" sz="3600" dirty="0" err="1">
                <a:latin typeface="Aptos" panose="020B0004020202020204" pitchFamily="34" charset="0"/>
              </a:rPr>
              <a:t>Lecture</a:t>
            </a:r>
            <a:r>
              <a:rPr lang="it-IT" sz="3600">
                <a:latin typeface="Aptos" panose="020B0004020202020204" pitchFamily="34" charset="0"/>
              </a:rPr>
              <a:t> I </a:t>
            </a:r>
            <a:endParaRPr lang="it-IT" sz="2800" dirty="0">
              <a:latin typeface="Aptos" panose="020B000402020202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0AEE195-927E-E0F2-FA11-04D5E41633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0373" y="4484969"/>
            <a:ext cx="10628671" cy="1655762"/>
          </a:xfrm>
        </p:spPr>
        <p:txBody>
          <a:bodyPr>
            <a:normAutofit fontScale="92500" lnSpcReduction="10000"/>
          </a:bodyPr>
          <a:lstStyle/>
          <a:p>
            <a:r>
              <a:rPr lang="it-IT" sz="2000" b="1" cap="none" dirty="0">
                <a:latin typeface="Aptos" panose="020B0004020202020204" pitchFamily="34" charset="0"/>
              </a:rPr>
              <a:t>Giulia Zamagni</a:t>
            </a:r>
          </a:p>
          <a:p>
            <a:endParaRPr lang="it-IT" sz="2000" cap="none" dirty="0">
              <a:latin typeface="Aptos" panose="020B0004020202020204" pitchFamily="34" charset="0"/>
            </a:endParaRPr>
          </a:p>
          <a:p>
            <a:r>
              <a:rPr lang="it-IT" sz="2000" cap="none" dirty="0">
                <a:latin typeface="Aptos" panose="020B0004020202020204" pitchFamily="34" charset="0"/>
              </a:rPr>
              <a:t>Clinical </a:t>
            </a:r>
            <a:r>
              <a:rPr lang="it-IT" sz="2000" cap="none" dirty="0" err="1">
                <a:latin typeface="Aptos" panose="020B0004020202020204" pitchFamily="34" charset="0"/>
              </a:rPr>
              <a:t>Epidemiology</a:t>
            </a:r>
            <a:r>
              <a:rPr lang="it-IT" sz="2000" cap="none" dirty="0">
                <a:latin typeface="Aptos" panose="020B0004020202020204" pitchFamily="34" charset="0"/>
              </a:rPr>
              <a:t> and Public Health </a:t>
            </a:r>
            <a:r>
              <a:rPr lang="it-IT" sz="2000" cap="none" dirty="0" err="1">
                <a:latin typeface="Aptos" panose="020B0004020202020204" pitchFamily="34" charset="0"/>
              </a:rPr>
              <a:t>Research</a:t>
            </a:r>
            <a:r>
              <a:rPr lang="it-IT" sz="2000" cap="none" dirty="0">
                <a:latin typeface="Aptos" panose="020B0004020202020204" pitchFamily="34" charset="0"/>
              </a:rPr>
              <a:t> Unit, IRCCS «Burlo Garofolo»</a:t>
            </a:r>
          </a:p>
          <a:p>
            <a:r>
              <a:rPr lang="it-IT" sz="2000" cap="none" dirty="0">
                <a:latin typeface="Aptos" panose="020B0004020202020204" pitchFamily="34" charset="0"/>
              </a:rPr>
              <a:t>University of Trieste</a:t>
            </a:r>
          </a:p>
        </p:txBody>
      </p:sp>
    </p:spTree>
    <p:extLst>
      <p:ext uri="{BB962C8B-B14F-4D97-AF65-F5344CB8AC3E}">
        <p14:creationId xmlns:p14="http://schemas.microsoft.com/office/powerpoint/2010/main" val="2326510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35917C-B9F0-A375-A7AC-AA218CF8E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897466"/>
            <a:ext cx="10058400" cy="610863"/>
          </a:xfrm>
        </p:spPr>
        <p:txBody>
          <a:bodyPr>
            <a:normAutofit/>
          </a:bodyPr>
          <a:lstStyle/>
          <a:p>
            <a:r>
              <a:rPr lang="it-IT" sz="3000" dirty="0">
                <a:latin typeface="Aptos" panose="020B0004020202020204" pitchFamily="34" charset="0"/>
              </a:rPr>
              <a:t>Crude and age-</a:t>
            </a:r>
            <a:r>
              <a:rPr lang="it-IT" sz="3000" dirty="0" err="1">
                <a:latin typeface="Aptos" panose="020B0004020202020204" pitchFamily="34" charset="0"/>
              </a:rPr>
              <a:t>standardized</a:t>
            </a:r>
            <a:r>
              <a:rPr lang="it-IT" sz="3000" dirty="0">
                <a:latin typeface="Aptos" panose="020B0004020202020204" pitchFamily="34" charset="0"/>
              </a:rPr>
              <a:t> rates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247668A-C416-3D94-A291-25EFBF83AC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it-IT" b="1" dirty="0"/>
              <a:t>Crude rates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2E75364-9E82-FC63-B9DC-D580A871B16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t-IT" sz="1800" dirty="0" err="1">
                <a:latin typeface="Aptos" panose="020B0004020202020204" pitchFamily="34" charset="0"/>
              </a:rPr>
              <a:t>Describe</a:t>
            </a:r>
            <a:r>
              <a:rPr lang="it-IT" sz="1800" dirty="0">
                <a:latin typeface="Aptos" panose="020B0004020202020204" pitchFamily="34" charset="0"/>
              </a:rPr>
              <a:t> the burden of a </a:t>
            </a:r>
            <a:r>
              <a:rPr lang="it-IT" sz="1800" dirty="0" err="1">
                <a:latin typeface="Aptos" panose="020B0004020202020204" pitchFamily="34" charset="0"/>
              </a:rPr>
              <a:t>disease</a:t>
            </a:r>
            <a:r>
              <a:rPr lang="it-IT" sz="1800" dirty="0">
                <a:latin typeface="Aptos" panose="020B0004020202020204" pitchFamily="34" charset="0"/>
              </a:rPr>
              <a:t> in a </a:t>
            </a:r>
            <a:r>
              <a:rPr lang="it-IT" sz="1800" dirty="0" err="1">
                <a:latin typeface="Aptos" panose="020B0004020202020204" pitchFamily="34" charset="0"/>
              </a:rPr>
              <a:t>population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i="1" dirty="0" err="1">
                <a:latin typeface="Aptos" panose="020B0004020202020204" pitchFamily="34" charset="0"/>
              </a:rPr>
              <a:t>as</a:t>
            </a:r>
            <a:r>
              <a:rPr lang="it-IT" sz="1800" i="1" dirty="0">
                <a:latin typeface="Aptos" panose="020B0004020202020204" pitchFamily="34" charset="0"/>
              </a:rPr>
              <a:t> </a:t>
            </a:r>
            <a:r>
              <a:rPr lang="it-IT" sz="1800" i="1" dirty="0" err="1">
                <a:latin typeface="Aptos" panose="020B0004020202020204" pitchFamily="34" charset="0"/>
              </a:rPr>
              <a:t>it</a:t>
            </a:r>
            <a:r>
              <a:rPr lang="it-IT" sz="1800" i="1" dirty="0">
                <a:latin typeface="Aptos" panose="020B0004020202020204" pitchFamily="34" charset="0"/>
              </a:rPr>
              <a:t> </a:t>
            </a:r>
            <a:r>
              <a:rPr lang="it-IT" sz="1800" i="1" dirty="0" err="1">
                <a:latin typeface="Aptos" panose="020B0004020202020204" pitchFamily="34" charset="0"/>
              </a:rPr>
              <a:t>actually</a:t>
            </a:r>
            <a:r>
              <a:rPr lang="it-IT" sz="1800" i="1" dirty="0">
                <a:latin typeface="Aptos" panose="020B0004020202020204" pitchFamily="34" charset="0"/>
              </a:rPr>
              <a:t> </a:t>
            </a:r>
            <a:r>
              <a:rPr lang="it-IT" sz="1800" i="1" dirty="0" err="1">
                <a:latin typeface="Aptos" panose="020B0004020202020204" pitchFamily="34" charset="0"/>
              </a:rPr>
              <a:t>occurs</a:t>
            </a:r>
            <a:r>
              <a:rPr lang="it-IT" sz="1800" dirty="0">
                <a:latin typeface="Aptos" panose="020B0004020202020204" pitchFamily="34" charset="0"/>
              </a:rPr>
              <a:t>, </a:t>
            </a:r>
            <a:r>
              <a:rPr lang="it-IT" sz="1800" dirty="0" err="1">
                <a:latin typeface="Aptos" panose="020B0004020202020204" pitchFamily="34" charset="0"/>
              </a:rPr>
              <a:t>given</a:t>
            </a:r>
            <a:r>
              <a:rPr lang="it-IT" sz="1800" dirty="0">
                <a:latin typeface="Aptos" panose="020B0004020202020204" pitchFamily="34" charset="0"/>
              </a:rPr>
              <a:t> the </a:t>
            </a:r>
            <a:r>
              <a:rPr lang="it-IT" sz="1800" dirty="0" err="1">
                <a:latin typeface="Aptos" panose="020B0004020202020204" pitchFamily="34" charset="0"/>
              </a:rPr>
              <a:t>current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population</a:t>
            </a:r>
            <a:r>
              <a:rPr lang="it-IT" sz="1800" dirty="0">
                <a:latin typeface="Aptos" panose="020B0004020202020204" pitchFamily="34" charset="0"/>
              </a:rPr>
              <a:t> age </a:t>
            </a:r>
            <a:r>
              <a:rPr lang="it-IT" sz="1800" dirty="0" err="1">
                <a:latin typeface="Aptos" panose="020B0004020202020204" pitchFamily="34" charset="0"/>
              </a:rPr>
              <a:t>structure</a:t>
            </a:r>
            <a:endParaRPr lang="it-IT" sz="1800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dirty="0">
                <a:latin typeface="Aptos" panose="020B0004020202020204" pitchFamily="34" charset="0"/>
              </a:rPr>
              <a:t>Strong </a:t>
            </a:r>
            <a:r>
              <a:rPr lang="it-IT" sz="1800" dirty="0" err="1">
                <a:latin typeface="Aptos" panose="020B0004020202020204" pitchFamily="34" charset="0"/>
              </a:rPr>
              <a:t>influence</a:t>
            </a:r>
            <a:r>
              <a:rPr lang="it-IT" sz="1800" dirty="0">
                <a:latin typeface="Aptos" panose="020B0004020202020204" pitchFamily="34" charset="0"/>
              </a:rPr>
              <a:t> of the age </a:t>
            </a:r>
            <a:r>
              <a:rPr lang="it-IT" sz="1800" dirty="0" err="1">
                <a:latin typeface="Aptos" panose="020B0004020202020204" pitchFamily="34" charset="0"/>
              </a:rPr>
              <a:t>distribution</a:t>
            </a:r>
            <a:r>
              <a:rPr lang="it-IT" sz="1800" dirty="0">
                <a:latin typeface="Aptos" panose="020B0004020202020204" pitchFamily="34" charset="0"/>
              </a:rPr>
              <a:t>, </a:t>
            </a:r>
            <a:r>
              <a:rPr lang="it-IT" sz="1800" dirty="0" err="1">
                <a:latin typeface="Aptos" panose="020B0004020202020204" pitchFamily="34" charset="0"/>
              </a:rPr>
              <a:t>therefore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b="1" dirty="0" err="1">
                <a:latin typeface="Aptos" panose="020B0004020202020204" pitchFamily="34" charset="0"/>
              </a:rPr>
              <a:t>not</a:t>
            </a:r>
            <a:r>
              <a:rPr lang="it-IT" sz="1800" b="1" dirty="0">
                <a:latin typeface="Aptos" panose="020B0004020202020204" pitchFamily="34" charset="0"/>
              </a:rPr>
              <a:t> </a:t>
            </a:r>
            <a:r>
              <a:rPr lang="it-IT" sz="1800" b="1" dirty="0" err="1">
                <a:latin typeface="Aptos" panose="020B0004020202020204" pitchFamily="34" charset="0"/>
              </a:rPr>
              <a:t>suitable</a:t>
            </a:r>
            <a:r>
              <a:rPr lang="it-IT" sz="1800" b="1" dirty="0">
                <a:latin typeface="Aptos" panose="020B0004020202020204" pitchFamily="34" charset="0"/>
              </a:rPr>
              <a:t> for </a:t>
            </a:r>
            <a:r>
              <a:rPr lang="it-IT" sz="1800" b="1" dirty="0" err="1">
                <a:latin typeface="Aptos" panose="020B0004020202020204" pitchFamily="34" charset="0"/>
              </a:rPr>
              <a:t>comparisons</a:t>
            </a:r>
            <a:r>
              <a:rPr lang="it-IT" sz="1800" dirty="0">
                <a:latin typeface="Aptos" panose="020B00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Aptos" panose="020B0004020202020204" pitchFamily="34" charset="0"/>
              </a:rPr>
              <a:t>Over time, the age structure of a population may change, for example due to </a:t>
            </a:r>
            <a:r>
              <a:rPr lang="en-US" sz="1800" b="1" dirty="0">
                <a:latin typeface="Aptos" panose="020B0004020202020204" pitchFamily="34" charset="0"/>
              </a:rPr>
              <a:t>population ageing</a:t>
            </a:r>
            <a:r>
              <a:rPr lang="en-US" sz="1800" dirty="0">
                <a:latin typeface="Aptos" panose="020B0004020202020204" pitchFamily="34" charset="0"/>
              </a:rPr>
              <a:t>, and crude rates for some conditions may increase simply as a result of this demographic shift.</a:t>
            </a:r>
            <a:endParaRPr lang="it-IT" sz="1800" dirty="0">
              <a:latin typeface="Aptos" panose="020B0004020202020204" pitchFamily="34" charset="0"/>
            </a:endParaRPr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7F5B0849-6CAC-88CB-4556-7133A16FF6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b="1" dirty="0"/>
              <a:t>Age-</a:t>
            </a:r>
            <a:r>
              <a:rPr lang="it-IT" b="1" dirty="0" err="1"/>
              <a:t>standardized</a:t>
            </a:r>
            <a:r>
              <a:rPr lang="it-IT" b="1" dirty="0"/>
              <a:t> rates</a:t>
            </a:r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B5446A5C-7905-44CD-4961-F3DA0B0482B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t-IT" sz="1800" dirty="0" err="1">
                <a:latin typeface="Aptos" panose="020B0004020202020204" pitchFamily="34" charset="0"/>
              </a:rPr>
              <a:t>Adjust</a:t>
            </a:r>
            <a:r>
              <a:rPr lang="it-IT" sz="1800" dirty="0">
                <a:latin typeface="Aptos" panose="020B0004020202020204" pitchFamily="34" charset="0"/>
              </a:rPr>
              <a:t> for </a:t>
            </a:r>
            <a:r>
              <a:rPr lang="it-IT" sz="1800" dirty="0" err="1">
                <a:latin typeface="Aptos" panose="020B0004020202020204" pitchFamily="34" charset="0"/>
              </a:rPr>
              <a:t>differences</a:t>
            </a:r>
            <a:r>
              <a:rPr lang="it-IT" sz="1800" dirty="0">
                <a:latin typeface="Aptos" panose="020B0004020202020204" pitchFamily="34" charset="0"/>
              </a:rPr>
              <a:t> in age </a:t>
            </a:r>
            <a:r>
              <a:rPr lang="it-IT" sz="1800" dirty="0" err="1">
                <a:latin typeface="Aptos" panose="020B0004020202020204" pitchFamily="34" charset="0"/>
              </a:rPr>
              <a:t>structure</a:t>
            </a:r>
            <a:r>
              <a:rPr lang="it-IT" sz="1800" dirty="0">
                <a:latin typeface="Aptos" panose="020B0004020202020204" pitchFamily="34" charset="0"/>
              </a:rPr>
              <a:t> by </a:t>
            </a:r>
            <a:r>
              <a:rPr lang="it-IT" sz="1800" dirty="0" err="1">
                <a:latin typeface="Aptos" panose="020B0004020202020204" pitchFamily="34" charset="0"/>
              </a:rPr>
              <a:t>applying</a:t>
            </a:r>
            <a:r>
              <a:rPr lang="it-IT" sz="1800" dirty="0">
                <a:latin typeface="Aptos" panose="020B0004020202020204" pitchFamily="34" charset="0"/>
              </a:rPr>
              <a:t> age-</a:t>
            </a:r>
            <a:r>
              <a:rPr lang="it-IT" sz="1800" dirty="0" err="1">
                <a:latin typeface="Aptos" panose="020B0004020202020204" pitchFamily="34" charset="0"/>
              </a:rPr>
              <a:t>specific</a:t>
            </a:r>
            <a:r>
              <a:rPr lang="it-IT" sz="1800" dirty="0">
                <a:latin typeface="Aptos" panose="020B0004020202020204" pitchFamily="34" charset="0"/>
              </a:rPr>
              <a:t> rates to a </a:t>
            </a:r>
            <a:r>
              <a:rPr lang="it-IT" sz="1800" i="1" dirty="0">
                <a:latin typeface="Aptos" panose="020B0004020202020204" pitchFamily="34" charset="0"/>
              </a:rPr>
              <a:t>standard </a:t>
            </a:r>
            <a:r>
              <a:rPr lang="it-IT" sz="1800" i="1" dirty="0" err="1">
                <a:latin typeface="Aptos" panose="020B0004020202020204" pitchFamily="34" charset="0"/>
              </a:rPr>
              <a:t>population</a:t>
            </a:r>
            <a:endParaRPr lang="it-IT" sz="1800" i="1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sz="1800" dirty="0">
                <a:latin typeface="Aptos" panose="020B0004020202020204" pitchFamily="34" charset="0"/>
              </a:rPr>
              <a:t>In </a:t>
            </a:r>
            <a:r>
              <a:rPr lang="it-IT" sz="1800" dirty="0" err="1">
                <a:latin typeface="Aptos" panose="020B0004020202020204" pitchFamily="34" charset="0"/>
              </a:rPr>
              <a:t>this</a:t>
            </a:r>
            <a:r>
              <a:rPr lang="it-IT" sz="1800" dirty="0">
                <a:latin typeface="Aptos" panose="020B0004020202020204" pitchFamily="34" charset="0"/>
              </a:rPr>
              <a:t> way, </a:t>
            </a:r>
            <a:r>
              <a:rPr lang="it-IT" sz="1800" dirty="0" err="1">
                <a:latin typeface="Aptos" panose="020B0004020202020204" pitchFamily="34" charset="0"/>
              </a:rPr>
              <a:t>we</a:t>
            </a:r>
            <a:r>
              <a:rPr lang="it-IT" sz="1800" dirty="0">
                <a:latin typeface="Aptos" panose="020B0004020202020204" pitchFamily="34" charset="0"/>
              </a:rPr>
              <a:t> can make </a:t>
            </a:r>
            <a:r>
              <a:rPr lang="it-IT" sz="1800" b="1" dirty="0">
                <a:latin typeface="Aptos" panose="020B0004020202020204" pitchFamily="34" charset="0"/>
              </a:rPr>
              <a:t>fair </a:t>
            </a:r>
            <a:r>
              <a:rPr lang="it-IT" sz="1800" b="1" dirty="0" err="1">
                <a:latin typeface="Aptos" panose="020B0004020202020204" pitchFamily="34" charset="0"/>
              </a:rPr>
              <a:t>comparisons</a:t>
            </a:r>
            <a:r>
              <a:rPr lang="it-IT" sz="1800" dirty="0">
                <a:latin typeface="Aptos" panose="020B0004020202020204" pitchFamily="34" charset="0"/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1800" dirty="0">
                <a:latin typeface="Aptos" panose="020B0004020202020204" pitchFamily="34" charset="0"/>
              </a:rPr>
              <a:t>Over time </a:t>
            </a:r>
            <a:r>
              <a:rPr lang="it-IT" sz="1800" dirty="0" err="1">
                <a:latin typeface="Aptos" panose="020B0004020202020204" pitchFamily="34" charset="0"/>
              </a:rPr>
              <a:t>within</a:t>
            </a:r>
            <a:r>
              <a:rPr lang="it-IT" sz="1800" dirty="0">
                <a:latin typeface="Aptos" panose="020B0004020202020204" pitchFamily="34" charset="0"/>
              </a:rPr>
              <a:t> the </a:t>
            </a:r>
            <a:r>
              <a:rPr lang="it-IT" sz="1800" dirty="0" err="1">
                <a:latin typeface="Aptos" panose="020B0004020202020204" pitchFamily="34" charset="0"/>
              </a:rPr>
              <a:t>same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population</a:t>
            </a:r>
            <a:r>
              <a:rPr lang="it-IT" sz="1800" dirty="0">
                <a:latin typeface="Aptos" panose="020B0004020202020204" pitchFamily="34" charset="0"/>
              </a:rPr>
              <a:t>, </a:t>
            </a:r>
            <a:r>
              <a:rPr lang="it-IT" sz="1800" dirty="0" err="1">
                <a:latin typeface="Aptos" panose="020B0004020202020204" pitchFamily="34" charset="0"/>
              </a:rPr>
              <a:t>even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if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it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has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aged</a:t>
            </a:r>
            <a:r>
              <a:rPr lang="it-IT" sz="1800" dirty="0">
                <a:latin typeface="Aptos" panose="020B0004020202020204" pitchFamily="34" charset="0"/>
              </a:rPr>
              <a:t>;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1800" dirty="0" err="1">
                <a:latin typeface="Aptos" panose="020B0004020202020204" pitchFamily="34" charset="0"/>
              </a:rPr>
              <a:t>Between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different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populations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which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may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have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different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u="sng" dirty="0" err="1">
                <a:latin typeface="Aptos" panose="020B0004020202020204" pitchFamily="34" charset="0"/>
              </a:rPr>
              <a:t>structures</a:t>
            </a:r>
            <a:endParaRPr lang="it-IT" sz="1800" u="sng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378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430511CB-2556-40C9-9975-93D0D2EF29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137E738-AFAB-48B2-97F9-5C4BF39345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703A2A2-0F14-45FC-8CB4-D5DEEC49AC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1AD4E35D-A118-48D3-A2D3-3CEE5A0C74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olo 3">
            <a:extLst>
              <a:ext uri="{FF2B5EF4-FFF2-40B4-BE49-F238E27FC236}">
                <a16:creationId xmlns:a16="http://schemas.microsoft.com/office/drawing/2014/main" id="{88EF3C90-CC73-4FBC-6462-5BD29316F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4678" y="179822"/>
            <a:ext cx="6752353" cy="55475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2000" b="1" dirty="0">
                <a:latin typeface="Aptos" panose="020B0004020202020204" pitchFamily="34" charset="0"/>
              </a:rPr>
              <a:t>COPD mortality rates, 1990-2023, Italy, both sexes combined</a:t>
            </a:r>
          </a:p>
        </p:txBody>
      </p:sp>
      <p:pic>
        <p:nvPicPr>
          <p:cNvPr id="10" name="Immagine 9" descr="Immagine che contiene testo, diagramma, linea, Diagramma&#10;&#10;Il contenuto generato dall'IA potrebbe non essere corretto.">
            <a:extLst>
              <a:ext uri="{FF2B5EF4-FFF2-40B4-BE49-F238E27FC236}">
                <a16:creationId xmlns:a16="http://schemas.microsoft.com/office/drawing/2014/main" id="{D62F419F-862A-4A47-EACD-9D3570D6B0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092" y="3234816"/>
            <a:ext cx="4841088" cy="2880446"/>
          </a:xfrm>
          <a:prstGeom prst="rect">
            <a:avLst/>
          </a:prstGeom>
        </p:spPr>
      </p:pic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8A1FC8F0-6475-4788-9B10-7CF183FC5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81247" y="2086188"/>
            <a:ext cx="58521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magine 7" descr="Immagine che contiene testo, diagramma, linea, Diagramma&#10;&#10;Il contenuto generato dall'IA potrebbe non essere corretto.">
            <a:extLst>
              <a:ext uri="{FF2B5EF4-FFF2-40B4-BE49-F238E27FC236}">
                <a16:creationId xmlns:a16="http://schemas.microsoft.com/office/drawing/2014/main" id="{D4EE77CA-9F25-545E-E84D-113E783697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869"/>
            <a:ext cx="4984180" cy="3015428"/>
          </a:xfrm>
          <a:prstGeom prst="rect">
            <a:avLst/>
          </a:prstGeom>
        </p:spPr>
      </p:pic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E54AD50-A6FF-69EB-EB5C-F53BAB1170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1247" y="953632"/>
            <a:ext cx="6904229" cy="5314200"/>
          </a:xfr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Aptos" panose="020B0004020202020204" pitchFamily="34" charset="0"/>
              </a:rPr>
              <a:t>When looking at crude rates, mortality caused by COPD increased since 1990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Aptos" panose="020B0004020202020204" pitchFamily="34" charset="0"/>
              </a:rPr>
              <a:t>However, when focusing on age-standardized rates, mortality decreased markedly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1800" dirty="0"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en-US" sz="1800" dirty="0">
                <a:latin typeface="Aptos" panose="020B0004020202020204" pitchFamily="34" charset="0"/>
                <a:sym typeface="Wingdings" panose="05000000000000000000" pitchFamily="2" charset="2"/>
              </a:rPr>
              <a:t></a:t>
            </a:r>
            <a:r>
              <a:rPr lang="en-US" sz="1800" dirty="0">
                <a:latin typeface="Aptos" panose="020B0004020202020204" pitchFamily="34" charset="0"/>
              </a:rPr>
              <a:t>The apparent increase in crude mortality is largely driven by </a:t>
            </a:r>
            <a:r>
              <a:rPr lang="en-US" sz="1800" b="1" dirty="0">
                <a:latin typeface="Aptos" panose="020B0004020202020204" pitchFamily="34" charset="0"/>
              </a:rPr>
              <a:t>population ageing</a:t>
            </a:r>
            <a:r>
              <a:rPr lang="en-US" sz="1800" dirty="0">
                <a:latin typeface="Aptos" panose="020B0004020202020204" pitchFamily="34" charset="0"/>
              </a:rPr>
              <a:t>. As the population becomes older, more people reach ages where COPD mortality is more common.</a:t>
            </a:r>
          </a:p>
          <a:p>
            <a:pPr marL="0" indent="0">
              <a:buNone/>
            </a:pPr>
            <a:br>
              <a:rPr lang="en-US" sz="1800" dirty="0">
                <a:latin typeface="Aptos" panose="020B0004020202020204" pitchFamily="34" charset="0"/>
              </a:rPr>
            </a:br>
            <a:r>
              <a:rPr lang="en-US" sz="1800" dirty="0">
                <a:latin typeface="Aptos" panose="020B0004020202020204" pitchFamily="34" charset="0"/>
                <a:sym typeface="Wingdings" panose="05000000000000000000" pitchFamily="2" charset="2"/>
              </a:rPr>
              <a:t> </a:t>
            </a:r>
            <a:r>
              <a:rPr lang="en-US" sz="1800" dirty="0">
                <a:latin typeface="Aptos" panose="020B0004020202020204" pitchFamily="34" charset="0"/>
              </a:rPr>
              <a:t>The decline in age-standardized mortality indicates that the </a:t>
            </a:r>
            <a:r>
              <a:rPr lang="en-US" sz="1800" b="1" dirty="0">
                <a:latin typeface="Aptos" panose="020B0004020202020204" pitchFamily="34" charset="0"/>
              </a:rPr>
              <a:t>underlying risk of dying from COPD at a given age has decreased over time</a:t>
            </a:r>
            <a:r>
              <a:rPr lang="en-US" sz="1800" dirty="0">
                <a:latin typeface="Aptos" panose="020B0004020202020204" pitchFamily="34" charset="0"/>
              </a:rPr>
              <a:t>, likely reflecting reductions in the prevalence of major risk factors such as smoking.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0F84B10-5D81-46AE-920D-E07497CDB1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68DC746-DF72-4A62-B759-3115310161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2319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875E6109-8EDB-A927-4705-C760C56A8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8865" y="2363085"/>
            <a:ext cx="9798828" cy="164592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000" dirty="0">
                <a:latin typeface="Aptos" panose="020B0004020202020204" pitchFamily="34" charset="0"/>
              </a:rPr>
              <a:t>Link to the </a:t>
            </a:r>
            <a:r>
              <a:rPr lang="it-IT" sz="3000" b="1" dirty="0">
                <a:latin typeface="Aptos" panose="020B0004020202020204" pitchFamily="34" charset="0"/>
              </a:rPr>
              <a:t>Global Burden of </a:t>
            </a:r>
            <a:r>
              <a:rPr lang="it-IT" sz="3000" b="1" dirty="0" err="1">
                <a:latin typeface="Aptos" panose="020B0004020202020204" pitchFamily="34" charset="0"/>
              </a:rPr>
              <a:t>Disease</a:t>
            </a:r>
            <a:r>
              <a:rPr lang="it-IT" sz="3000" b="1" dirty="0">
                <a:latin typeface="Aptos" panose="020B0004020202020204" pitchFamily="34" charset="0"/>
              </a:rPr>
              <a:t> Study 2023</a:t>
            </a:r>
            <a:r>
              <a:rPr lang="it-IT" sz="3000" dirty="0">
                <a:latin typeface="Aptos" panose="020B0004020202020204" pitchFamily="34" charset="0"/>
              </a:rPr>
              <a:t>:</a:t>
            </a:r>
            <a:br>
              <a:rPr lang="it-IT" sz="3000" dirty="0">
                <a:latin typeface="Aptos" panose="020B0004020202020204" pitchFamily="34" charset="0"/>
              </a:rPr>
            </a:br>
            <a:br>
              <a:rPr lang="it-IT" sz="3000" dirty="0">
                <a:latin typeface="Aptos" panose="020B0004020202020204" pitchFamily="34" charset="0"/>
              </a:rPr>
            </a:br>
            <a:r>
              <a:rPr lang="it-IT" sz="3000" dirty="0">
                <a:latin typeface="Aptos" panose="020B0004020202020204" pitchFamily="34" charset="0"/>
                <a:hlinkClick r:id="rId2"/>
              </a:rPr>
              <a:t>https://vizhub.healthdata.org/gbd-compare/#</a:t>
            </a:r>
            <a:r>
              <a:rPr lang="it-IT" sz="3000" dirty="0">
                <a:latin typeface="Aptos" panose="020B0004020202020204" pitchFamily="34" charset="0"/>
              </a:rPr>
              <a:t> </a:t>
            </a:r>
            <a:br>
              <a:rPr lang="it-IT" sz="3000" dirty="0">
                <a:latin typeface="Aptos" panose="020B0004020202020204" pitchFamily="34" charset="0"/>
              </a:rPr>
            </a:br>
            <a:endParaRPr lang="it-IT" sz="30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175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E54622-A6DC-59BB-BB90-3DA079ADA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5920"/>
          </a:xfrm>
        </p:spPr>
        <p:txBody>
          <a:bodyPr/>
          <a:lstStyle/>
          <a:p>
            <a:r>
              <a:rPr lang="it-IT" dirty="0" err="1">
                <a:latin typeface="Aptos" panose="020B0004020202020204" pitchFamily="34" charset="0"/>
              </a:rPr>
              <a:t>Recalling</a:t>
            </a:r>
            <a:r>
              <a:rPr lang="it-IT" dirty="0">
                <a:latin typeface="Aptos" panose="020B0004020202020204" pitchFamily="34" charset="0"/>
              </a:rPr>
              <a:t> the </a:t>
            </a:r>
            <a:r>
              <a:rPr lang="it-IT" dirty="0" err="1">
                <a:latin typeface="Aptos" panose="020B0004020202020204" pitchFamily="34" charset="0"/>
              </a:rPr>
              <a:t>definitions</a:t>
            </a:r>
            <a:endParaRPr lang="it-IT" dirty="0">
              <a:latin typeface="Aptos" panose="020B00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FCE7E1-4817-6AC8-178E-D51FA7810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897910"/>
          </a:xfrm>
        </p:spPr>
        <p:txBody>
          <a:bodyPr>
            <a:normAutofit fontScale="92500"/>
          </a:bodyPr>
          <a:lstStyle/>
          <a:p>
            <a:r>
              <a:rPr lang="it-IT" sz="1800" dirty="0">
                <a:latin typeface="Aptos" panose="020B0004020202020204" pitchFamily="34" charset="0"/>
              </a:rPr>
              <a:t>In </a:t>
            </a:r>
            <a:r>
              <a:rPr lang="it-IT" sz="1800" dirty="0" err="1">
                <a:latin typeface="Aptos" panose="020B0004020202020204" pitchFamily="34" charset="0"/>
              </a:rPr>
              <a:t>epidemiology</a:t>
            </a:r>
            <a:r>
              <a:rPr lang="it-IT" sz="1800" dirty="0">
                <a:latin typeface="Aptos" panose="020B0004020202020204" pitchFamily="34" charset="0"/>
              </a:rPr>
              <a:t>, </a:t>
            </a:r>
            <a:r>
              <a:rPr lang="it-IT" sz="1800" dirty="0" err="1">
                <a:latin typeface="Aptos" panose="020B0004020202020204" pitchFamily="34" charset="0"/>
              </a:rPr>
              <a:t>incidence</a:t>
            </a:r>
            <a:r>
              <a:rPr lang="it-IT" sz="1800" dirty="0">
                <a:latin typeface="Aptos" panose="020B0004020202020204" pitchFamily="34" charset="0"/>
              </a:rPr>
              <a:t> and </a:t>
            </a:r>
            <a:r>
              <a:rPr lang="it-IT" sz="1800" dirty="0" err="1">
                <a:latin typeface="Aptos" panose="020B0004020202020204" pitchFamily="34" charset="0"/>
              </a:rPr>
              <a:t>prevalence</a:t>
            </a:r>
            <a:r>
              <a:rPr lang="it-IT" sz="1800" dirty="0">
                <a:latin typeface="Aptos" panose="020B0004020202020204" pitchFamily="34" charset="0"/>
              </a:rPr>
              <a:t> are </a:t>
            </a:r>
            <a:r>
              <a:rPr lang="it-IT" sz="1800" dirty="0" err="1">
                <a:latin typeface="Aptos" panose="020B0004020202020204" pitchFamily="34" charset="0"/>
              </a:rPr>
              <a:t>two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indicators</a:t>
            </a:r>
            <a:r>
              <a:rPr lang="it-IT" sz="1800" dirty="0">
                <a:latin typeface="Aptos" panose="020B0004020202020204" pitchFamily="34" charset="0"/>
              </a:rPr>
              <a:t> of the </a:t>
            </a:r>
            <a:r>
              <a:rPr lang="it-IT" sz="1800" dirty="0" err="1">
                <a:latin typeface="Aptos" panose="020B0004020202020204" pitchFamily="34" charset="0"/>
              </a:rPr>
              <a:t>occurrence</a:t>
            </a:r>
            <a:r>
              <a:rPr lang="it-IT" sz="1800" dirty="0">
                <a:latin typeface="Aptos" panose="020B0004020202020204" pitchFamily="34" charset="0"/>
              </a:rPr>
              <a:t> of a </a:t>
            </a:r>
            <a:r>
              <a:rPr lang="it-IT" sz="1800" dirty="0" err="1">
                <a:latin typeface="Aptos" panose="020B0004020202020204" pitchFamily="34" charset="0"/>
              </a:rPr>
              <a:t>disease</a:t>
            </a:r>
            <a:r>
              <a:rPr lang="it-IT" sz="1800" dirty="0">
                <a:latin typeface="Aptos" panose="020B0004020202020204" pitchFamily="34" charset="0"/>
              </a:rPr>
              <a:t> in a </a:t>
            </a:r>
            <a:r>
              <a:rPr lang="it-IT" sz="1800" dirty="0" err="1">
                <a:latin typeface="Aptos" panose="020B0004020202020204" pitchFamily="34" charset="0"/>
              </a:rPr>
              <a:t>population</a:t>
            </a:r>
            <a:endParaRPr lang="it-IT" sz="1800" dirty="0">
              <a:latin typeface="Aptos" panose="020B0004020202020204" pitchFamily="34" charset="0"/>
            </a:endParaRPr>
          </a:p>
          <a:p>
            <a:r>
              <a:rPr lang="it-IT" sz="1800" dirty="0" err="1">
                <a:latin typeface="Aptos" panose="020B0004020202020204" pitchFamily="34" charset="0"/>
              </a:rPr>
              <a:t>Although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closely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related</a:t>
            </a:r>
            <a:r>
              <a:rPr lang="it-IT" sz="1800" dirty="0">
                <a:latin typeface="Aptos" panose="020B0004020202020204" pitchFamily="34" charset="0"/>
              </a:rPr>
              <a:t>, </a:t>
            </a:r>
            <a:r>
              <a:rPr lang="it-IT" sz="1800" dirty="0" err="1">
                <a:latin typeface="Aptos" panose="020B0004020202020204" pitchFamily="34" charset="0"/>
              </a:rPr>
              <a:t>they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answer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different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questions</a:t>
            </a:r>
            <a:r>
              <a:rPr lang="it-IT" sz="1800" dirty="0">
                <a:latin typeface="Aptos" panose="020B0004020202020204" pitchFamily="34" charset="0"/>
              </a:rPr>
              <a:t>:</a:t>
            </a:r>
          </a:p>
          <a:p>
            <a:pPr marL="0" indent="0">
              <a:buNone/>
            </a:pPr>
            <a:endParaRPr lang="it-IT" sz="1800" dirty="0">
              <a:latin typeface="Aptos" panose="020B0004020202020204" pitchFamily="34" charset="0"/>
            </a:endParaRPr>
          </a:p>
          <a:p>
            <a:endParaRPr lang="it-IT" sz="1800" dirty="0">
              <a:latin typeface="Aptos" panose="020B0004020202020204" pitchFamily="34" charset="0"/>
            </a:endParaRPr>
          </a:p>
          <a:p>
            <a:endParaRPr lang="it-IT" sz="1800" dirty="0">
              <a:latin typeface="Aptos" panose="020B000402020202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78B6CDB-61A9-CE2A-9B9A-4FAC36349A4E}"/>
              </a:ext>
            </a:extLst>
          </p:cNvPr>
          <p:cNvSpPr txBox="1"/>
          <p:nvPr/>
        </p:nvSpPr>
        <p:spPr>
          <a:xfrm>
            <a:off x="690716" y="2942670"/>
            <a:ext cx="4574457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b="1" dirty="0" err="1">
                <a:latin typeface="Aptos" panose="020B0004020202020204" pitchFamily="34" charset="0"/>
              </a:rPr>
              <a:t>Incidence</a:t>
            </a:r>
            <a:r>
              <a:rPr lang="it-IT" dirty="0">
                <a:latin typeface="Aptos" panose="020B0004020202020204" pitchFamily="34" charset="0"/>
              </a:rPr>
              <a:t>:</a:t>
            </a:r>
          </a:p>
          <a:p>
            <a:r>
              <a:rPr lang="it-IT" dirty="0">
                <a:latin typeface="Aptos" panose="020B00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err="1">
                <a:latin typeface="Aptos" panose="020B0004020202020204" pitchFamily="34" charset="0"/>
              </a:rPr>
              <a:t>Measures</a:t>
            </a:r>
            <a:r>
              <a:rPr lang="it-IT" dirty="0">
                <a:latin typeface="Aptos" panose="020B0004020202020204" pitchFamily="34" charset="0"/>
              </a:rPr>
              <a:t> the </a:t>
            </a:r>
            <a:r>
              <a:rPr lang="it-IT" dirty="0" err="1">
                <a:latin typeface="Aptos" panose="020B0004020202020204" pitchFamily="34" charset="0"/>
              </a:rPr>
              <a:t>occurrence</a:t>
            </a:r>
            <a:r>
              <a:rPr lang="it-IT" dirty="0">
                <a:latin typeface="Aptos" panose="020B0004020202020204" pitchFamily="34" charset="0"/>
              </a:rPr>
              <a:t> of </a:t>
            </a:r>
            <a:r>
              <a:rPr lang="it-IT" i="1" dirty="0">
                <a:latin typeface="Aptos" panose="020B0004020202020204" pitchFamily="34" charset="0"/>
              </a:rPr>
              <a:t>new </a:t>
            </a:r>
            <a:r>
              <a:rPr lang="it-IT" i="1" dirty="0" err="1">
                <a:latin typeface="Aptos" panose="020B0004020202020204" pitchFamily="34" charset="0"/>
              </a:rPr>
              <a:t>cases</a:t>
            </a:r>
            <a:r>
              <a:rPr lang="it-IT" i="1" dirty="0">
                <a:latin typeface="Aptos" panose="020B0004020202020204" pitchFamily="34" charset="0"/>
              </a:rPr>
              <a:t> </a:t>
            </a:r>
            <a:r>
              <a:rPr lang="it-IT" dirty="0">
                <a:latin typeface="Aptos" panose="020B0004020202020204" pitchFamily="34" charset="0"/>
              </a:rPr>
              <a:t>over a </a:t>
            </a:r>
            <a:r>
              <a:rPr lang="it-IT" dirty="0" err="1">
                <a:latin typeface="Aptos" panose="020B0004020202020204" pitchFamily="34" charset="0"/>
              </a:rPr>
              <a:t>specific</a:t>
            </a:r>
            <a:r>
              <a:rPr lang="it-IT" dirty="0">
                <a:latin typeface="Aptos" panose="020B0004020202020204" pitchFamily="34" charset="0"/>
              </a:rPr>
              <a:t> time </a:t>
            </a:r>
            <a:r>
              <a:rPr lang="it-IT" dirty="0" err="1">
                <a:latin typeface="Aptos" panose="020B0004020202020204" pitchFamily="34" charset="0"/>
              </a:rPr>
              <a:t>period</a:t>
            </a:r>
            <a:endParaRPr lang="it-IT" dirty="0">
              <a:latin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err="1">
                <a:latin typeface="Aptos" panose="020B0004020202020204" pitchFamily="34" charset="0"/>
              </a:rPr>
              <a:t>Captures</a:t>
            </a:r>
            <a:r>
              <a:rPr lang="it-IT" dirty="0">
                <a:latin typeface="Aptos" panose="020B0004020202020204" pitchFamily="34" charset="0"/>
              </a:rPr>
              <a:t> the </a:t>
            </a:r>
            <a:r>
              <a:rPr lang="it-IT" u="sng" dirty="0">
                <a:latin typeface="Aptos" panose="020B0004020202020204" pitchFamily="34" charset="0"/>
              </a:rPr>
              <a:t>risk of </a:t>
            </a:r>
            <a:r>
              <a:rPr lang="it-IT" u="sng" dirty="0" err="1">
                <a:latin typeface="Aptos" panose="020B0004020202020204" pitchFamily="34" charset="0"/>
              </a:rPr>
              <a:t>developing</a:t>
            </a:r>
            <a:r>
              <a:rPr lang="it-IT" u="sng" dirty="0">
                <a:latin typeface="Aptos" panose="020B0004020202020204" pitchFamily="34" charset="0"/>
              </a:rPr>
              <a:t> a </a:t>
            </a:r>
            <a:r>
              <a:rPr lang="it-IT" u="sng" dirty="0" err="1">
                <a:latin typeface="Aptos" panose="020B0004020202020204" pitchFamily="34" charset="0"/>
              </a:rPr>
              <a:t>dise</a:t>
            </a:r>
            <a:r>
              <a:rPr lang="it-IT" dirty="0" err="1">
                <a:latin typeface="Aptos" panose="020B0004020202020204" pitchFamily="34" charset="0"/>
              </a:rPr>
              <a:t>ase</a:t>
            </a:r>
            <a:endParaRPr lang="it-IT" dirty="0">
              <a:latin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321BA68-B50F-9768-1059-1B49C5318526}"/>
              </a:ext>
            </a:extLst>
          </p:cNvPr>
          <p:cNvSpPr txBox="1"/>
          <p:nvPr/>
        </p:nvSpPr>
        <p:spPr>
          <a:xfrm>
            <a:off x="5584723" y="2851920"/>
            <a:ext cx="5916561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b="1" dirty="0" err="1">
                <a:latin typeface="Aptos" panose="020B0004020202020204" pitchFamily="34" charset="0"/>
              </a:rPr>
              <a:t>Prevalence</a:t>
            </a:r>
            <a:r>
              <a:rPr lang="it-IT" dirty="0">
                <a:latin typeface="Aptos" panose="020B0004020202020204" pitchFamily="34" charset="0"/>
              </a:rPr>
              <a:t>: </a:t>
            </a:r>
          </a:p>
          <a:p>
            <a:endParaRPr lang="it-IT" dirty="0">
              <a:latin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err="1">
                <a:latin typeface="Aptos" panose="020B0004020202020204" pitchFamily="34" charset="0"/>
              </a:rPr>
              <a:t>Measures</a:t>
            </a:r>
            <a:r>
              <a:rPr lang="it-IT" dirty="0">
                <a:latin typeface="Aptos" panose="020B0004020202020204" pitchFamily="34" charset="0"/>
              </a:rPr>
              <a:t> the </a:t>
            </a:r>
            <a:r>
              <a:rPr lang="it-IT" dirty="0" err="1">
                <a:latin typeface="Aptos" panose="020B0004020202020204" pitchFamily="34" charset="0"/>
              </a:rPr>
              <a:t>proportion</a:t>
            </a:r>
            <a:r>
              <a:rPr lang="it-IT" dirty="0">
                <a:latin typeface="Aptos" panose="020B0004020202020204" pitchFamily="34" charset="0"/>
              </a:rPr>
              <a:t> of </a:t>
            </a:r>
            <a:r>
              <a:rPr lang="it-IT" i="1" dirty="0" err="1">
                <a:latin typeface="Aptos" panose="020B0004020202020204" pitchFamily="34" charset="0"/>
              </a:rPr>
              <a:t>individuals</a:t>
            </a:r>
            <a:r>
              <a:rPr lang="it-IT" dirty="0">
                <a:latin typeface="Aptos" panose="020B0004020202020204" pitchFamily="34" charset="0"/>
              </a:rPr>
              <a:t> in a </a:t>
            </a:r>
            <a:r>
              <a:rPr lang="it-IT" dirty="0" err="1">
                <a:latin typeface="Aptos" panose="020B0004020202020204" pitchFamily="34" charset="0"/>
              </a:rPr>
              <a:t>population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i="1" dirty="0">
                <a:latin typeface="Aptos" panose="020B0004020202020204" pitchFamily="34" charset="0"/>
              </a:rPr>
              <a:t>living with a </a:t>
            </a:r>
            <a:r>
              <a:rPr lang="it-IT" i="1" dirty="0" err="1">
                <a:latin typeface="Aptos" panose="020B0004020202020204" pitchFamily="34" charset="0"/>
              </a:rPr>
              <a:t>disease</a:t>
            </a:r>
            <a:r>
              <a:rPr lang="it-IT" i="1" dirty="0">
                <a:latin typeface="Aptos" panose="020B0004020202020204" pitchFamily="34" charset="0"/>
              </a:rPr>
              <a:t> </a:t>
            </a:r>
            <a:r>
              <a:rPr lang="it-IT" dirty="0">
                <a:latin typeface="Aptos" panose="020B0004020202020204" pitchFamily="34" charset="0"/>
              </a:rPr>
              <a:t>in a </a:t>
            </a:r>
            <a:r>
              <a:rPr lang="it-IT" dirty="0" err="1">
                <a:latin typeface="Aptos" panose="020B0004020202020204" pitchFamily="34" charset="0"/>
              </a:rPr>
              <a:t>specific</a:t>
            </a:r>
            <a:r>
              <a:rPr lang="it-IT" dirty="0">
                <a:latin typeface="Aptos" panose="020B0004020202020204" pitchFamily="34" charset="0"/>
              </a:rPr>
              <a:t> time </a:t>
            </a:r>
            <a:r>
              <a:rPr lang="it-IT" dirty="0" err="1">
                <a:latin typeface="Aptos" panose="020B0004020202020204" pitchFamily="34" charset="0"/>
              </a:rPr>
              <a:t>period</a:t>
            </a:r>
            <a:endParaRPr lang="it-IT" dirty="0">
              <a:latin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err="1">
                <a:latin typeface="Aptos" panose="020B0004020202020204" pitchFamily="34" charset="0"/>
              </a:rPr>
              <a:t>Captures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u="sng" dirty="0" err="1">
                <a:latin typeface="Aptos" panose="020B0004020202020204" pitchFamily="34" charset="0"/>
              </a:rPr>
              <a:t>how</a:t>
            </a:r>
            <a:r>
              <a:rPr lang="it-IT" u="sng" dirty="0">
                <a:latin typeface="Aptos" panose="020B0004020202020204" pitchFamily="34" charset="0"/>
              </a:rPr>
              <a:t> the </a:t>
            </a:r>
            <a:r>
              <a:rPr lang="it-IT" u="sng" dirty="0" err="1">
                <a:latin typeface="Aptos" panose="020B0004020202020204" pitchFamily="34" charset="0"/>
              </a:rPr>
              <a:t>disease</a:t>
            </a:r>
            <a:r>
              <a:rPr lang="it-IT" u="sng" dirty="0">
                <a:latin typeface="Aptos" panose="020B0004020202020204" pitchFamily="34" charset="0"/>
              </a:rPr>
              <a:t> </a:t>
            </a:r>
            <a:r>
              <a:rPr lang="it-IT" u="sng" dirty="0" err="1">
                <a:latin typeface="Aptos" panose="020B0004020202020204" pitchFamily="34" charset="0"/>
              </a:rPr>
              <a:t>is</a:t>
            </a:r>
            <a:r>
              <a:rPr lang="it-IT" u="sng" dirty="0">
                <a:latin typeface="Aptos" panose="020B0004020202020204" pitchFamily="34" charset="0"/>
              </a:rPr>
              <a:t> </a:t>
            </a:r>
            <a:r>
              <a:rPr lang="it-IT" u="sng" dirty="0" err="1">
                <a:latin typeface="Aptos" panose="020B0004020202020204" pitchFamily="34" charset="0"/>
              </a:rPr>
              <a:t>widespread</a:t>
            </a:r>
            <a:r>
              <a:rPr lang="it-IT" u="sng" dirty="0">
                <a:latin typeface="Aptos" panose="020B0004020202020204" pitchFamily="34" charset="0"/>
              </a:rPr>
              <a:t> </a:t>
            </a:r>
            <a:r>
              <a:rPr lang="it-IT" dirty="0">
                <a:latin typeface="Aptos" panose="020B0004020202020204" pitchFamily="34" charset="0"/>
              </a:rPr>
              <a:t>in a </a:t>
            </a:r>
            <a:r>
              <a:rPr lang="it-IT" dirty="0" err="1">
                <a:latin typeface="Aptos" panose="020B0004020202020204" pitchFamily="34" charset="0"/>
              </a:rPr>
              <a:t>given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population</a:t>
            </a:r>
            <a:endParaRPr lang="it-IT" dirty="0">
              <a:latin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>
              <a:latin typeface="Aptos" panose="020B0004020202020204" pitchFamily="34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0D3C1CD-3B3C-7489-7558-A76FB2E9A252}"/>
              </a:ext>
            </a:extLst>
          </p:cNvPr>
          <p:cNvSpPr txBox="1"/>
          <p:nvPr/>
        </p:nvSpPr>
        <p:spPr>
          <a:xfrm>
            <a:off x="6460406" y="5569544"/>
            <a:ext cx="5122606" cy="92333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depends</a:t>
            </a:r>
            <a:r>
              <a:rPr lang="it-IT" dirty="0"/>
              <a:t> 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How </a:t>
            </a:r>
            <a:r>
              <a:rPr lang="it-IT" dirty="0" err="1"/>
              <a:t>many</a:t>
            </a:r>
            <a:r>
              <a:rPr lang="it-IT" dirty="0"/>
              <a:t> new </a:t>
            </a:r>
            <a:r>
              <a:rPr lang="it-IT" dirty="0" err="1"/>
              <a:t>cases</a:t>
            </a:r>
            <a:r>
              <a:rPr lang="it-IT" dirty="0"/>
              <a:t> </a:t>
            </a:r>
            <a:r>
              <a:rPr lang="it-IT" dirty="0" err="1"/>
              <a:t>occurr</a:t>
            </a:r>
            <a:r>
              <a:rPr lang="it-IT" dirty="0"/>
              <a:t> (</a:t>
            </a:r>
            <a:r>
              <a:rPr lang="it-IT" b="1" dirty="0" err="1"/>
              <a:t>incidence</a:t>
            </a:r>
            <a:r>
              <a:rPr lang="it-IT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How long the </a:t>
            </a:r>
            <a:r>
              <a:rPr lang="it-IT" dirty="0" err="1"/>
              <a:t>disease</a:t>
            </a:r>
            <a:r>
              <a:rPr lang="it-IT" dirty="0"/>
              <a:t> </a:t>
            </a:r>
            <a:r>
              <a:rPr lang="it-IT" dirty="0" err="1"/>
              <a:t>lasts</a:t>
            </a:r>
            <a:r>
              <a:rPr lang="it-IT" dirty="0"/>
              <a:t> (</a:t>
            </a:r>
            <a:r>
              <a:rPr lang="it-IT" b="1" dirty="0"/>
              <a:t>duration</a:t>
            </a:r>
            <a:r>
              <a:rPr lang="it-IT" dirty="0"/>
              <a:t>)</a:t>
            </a:r>
          </a:p>
        </p:txBody>
      </p:sp>
      <p:sp>
        <p:nvSpPr>
          <p:cNvPr id="9" name="Freccia in giù 8">
            <a:extLst>
              <a:ext uri="{FF2B5EF4-FFF2-40B4-BE49-F238E27FC236}">
                <a16:creationId xmlns:a16="http://schemas.microsoft.com/office/drawing/2014/main" id="{2B50926B-DDC6-FD7D-19C2-889D94CA59BA}"/>
              </a:ext>
            </a:extLst>
          </p:cNvPr>
          <p:cNvSpPr/>
          <p:nvPr/>
        </p:nvSpPr>
        <p:spPr>
          <a:xfrm>
            <a:off x="8959643" y="4883245"/>
            <a:ext cx="124133" cy="62968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9812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273E93-5870-43BB-72A1-97C3EACCF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268" y="0"/>
            <a:ext cx="10515600" cy="775417"/>
          </a:xfrm>
        </p:spPr>
        <p:txBody>
          <a:bodyPr/>
          <a:lstStyle/>
          <a:p>
            <a:r>
              <a:rPr lang="it-IT" dirty="0" err="1">
                <a:latin typeface="Aptos" panose="020B0004020202020204" pitchFamily="34" charset="0"/>
              </a:rPr>
              <a:t>Incidence</a:t>
            </a:r>
            <a:endParaRPr lang="it-IT" dirty="0">
              <a:latin typeface="Aptos" panose="020B00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89CF7A01-3B32-3A45-C7D6-56E528AAAF8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93058" y="1144229"/>
                <a:ext cx="10312810" cy="2133600"/>
              </a:xfrm>
              <a:solidFill>
                <a:schemeClr val="bg1"/>
              </a:solidFill>
              <a:ln w="19050">
                <a:solidFill>
                  <a:schemeClr val="bg1"/>
                </a:solidFill>
              </a:ln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it-IT" sz="2000" i="0" smtClean="0">
                          <a:latin typeface="Cambria Math" panose="02040503050406030204" pitchFamily="18" charset="0"/>
                        </a:rPr>
                        <m:t>Incidence</m:t>
                      </m:r>
                      <m:r>
                        <a:rPr lang="it-IT" sz="200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it-IT" sz="2000" i="0" smtClean="0">
                          <a:latin typeface="Cambria Math" panose="02040503050406030204" pitchFamily="18" charset="0"/>
                        </a:rPr>
                        <m:t>proportion</m:t>
                      </m:r>
                      <m:r>
                        <a:rPr lang="it-IT" sz="200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i="0">
                              <a:latin typeface="Cambria Math" panose="02040503050406030204" pitchFamily="18" charset="0"/>
                            </a:rPr>
                            <m:t># </m:t>
                          </m:r>
                          <m:r>
                            <m:rPr>
                              <m:sty m:val="p"/>
                            </m:rPr>
                            <a:rPr lang="it-IT" sz="2000" i="0">
                              <a:latin typeface="Cambria Math" panose="02040503050406030204" pitchFamily="18" charset="0"/>
                            </a:rPr>
                            <m:t>new</m:t>
                          </m:r>
                          <m:r>
                            <a:rPr lang="it-IT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it-IT" sz="2000" i="0">
                              <a:latin typeface="Cambria Math" panose="02040503050406030204" pitchFamily="18" charset="0"/>
                            </a:rPr>
                            <m:t>cases</m:t>
                          </m:r>
                          <m:r>
                            <a:rPr lang="it-IT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it-IT" sz="2000" i="0">
                              <a:latin typeface="Cambria Math" panose="02040503050406030204" pitchFamily="18" charset="0"/>
                            </a:rPr>
                            <m:t>during</m:t>
                          </m:r>
                          <m:r>
                            <a:rPr lang="it-IT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it-IT" sz="2000" i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it-IT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it-IT" sz="2000" i="0">
                              <a:latin typeface="Cambria Math" panose="02040503050406030204" pitchFamily="18" charset="0"/>
                            </a:rPr>
                            <m:t>time</m:t>
                          </m:r>
                          <m:r>
                            <a:rPr lang="it-IT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it-IT" sz="2000" i="0">
                              <a:latin typeface="Cambria Math" panose="02040503050406030204" pitchFamily="18" charset="0"/>
                            </a:rPr>
                            <m:t>period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it-IT" sz="2000" i="0">
                              <a:latin typeface="Cambria Math" panose="02040503050406030204" pitchFamily="18" charset="0"/>
                            </a:rPr>
                            <m:t>Population</m:t>
                          </m:r>
                          <m:r>
                            <a:rPr lang="it-IT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it-IT" sz="2000" i="0">
                              <a:latin typeface="Cambria Math" panose="02040503050406030204" pitchFamily="18" charset="0"/>
                            </a:rPr>
                            <m:t>at</m:t>
                          </m:r>
                          <m:r>
                            <a:rPr lang="it-IT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it-IT" sz="2000" i="0">
                              <a:latin typeface="Cambria Math" panose="02040503050406030204" pitchFamily="18" charset="0"/>
                            </a:rPr>
                            <m:t>risk</m:t>
                          </m:r>
                          <m:r>
                            <a:rPr lang="it-IT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it-IT" sz="2000" i="0">
                              <a:latin typeface="Cambria Math" panose="02040503050406030204" pitchFamily="18" charset="0"/>
                            </a:rPr>
                            <m:t>at</m:t>
                          </m:r>
                          <m:r>
                            <a:rPr lang="it-IT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it-IT" sz="2000" i="0">
                              <a:latin typeface="Cambria Math" panose="02040503050406030204" pitchFamily="18" charset="0"/>
                            </a:rPr>
                            <m:t>the</m:t>
                          </m:r>
                          <m:r>
                            <a:rPr lang="it-IT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it-IT" sz="2000" i="0">
                              <a:latin typeface="Cambria Math" panose="02040503050406030204" pitchFamily="18" charset="0"/>
                            </a:rPr>
                            <m:t>start</m:t>
                          </m:r>
                        </m:den>
                      </m:f>
                    </m:oMath>
                  </m:oMathPara>
                </a14:m>
                <a:endParaRPr lang="it-IT" sz="2000" dirty="0">
                  <a:latin typeface="Aptos" panose="020B0004020202020204" pitchFamily="34" charset="0"/>
                </a:endParaRPr>
              </a:p>
              <a:p>
                <a:pPr marL="0" indent="0" algn="ctr">
                  <a:buNone/>
                </a:pPr>
                <a:endParaRPr lang="it-IT" sz="2000" dirty="0">
                  <a:latin typeface="Aptos" panose="020B0004020202020204" pitchFamily="34" charset="0"/>
                </a:endParaRPr>
              </a:p>
              <a:p>
                <a:pPr marL="0" indent="0" algn="ctr">
                  <a:buNone/>
                </a:pPr>
                <a:endParaRPr lang="it-IT" sz="2000" dirty="0">
                  <a:latin typeface="Aptos" panose="020B00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it-IT" sz="2000" i="0">
                          <a:latin typeface="Cambria Math" panose="02040503050406030204" pitchFamily="18" charset="0"/>
                        </a:rPr>
                        <m:t>Incidence</m:t>
                      </m:r>
                      <m:r>
                        <a:rPr lang="it-IT" sz="2000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it-IT" sz="2000" i="0">
                          <a:latin typeface="Cambria Math" panose="02040503050406030204" pitchFamily="18" charset="0"/>
                        </a:rPr>
                        <m:t>rate</m:t>
                      </m:r>
                      <m:r>
                        <a:rPr lang="it-IT" sz="2000" i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it-IT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i="0">
                              <a:latin typeface="Cambria Math" panose="02040503050406030204" pitchFamily="18" charset="0"/>
                            </a:rPr>
                            <m:t># </m:t>
                          </m:r>
                          <m:r>
                            <m:rPr>
                              <m:sty m:val="p"/>
                            </m:rPr>
                            <a:rPr lang="it-IT" sz="2000" i="0">
                              <a:latin typeface="Cambria Math" panose="02040503050406030204" pitchFamily="18" charset="0"/>
                            </a:rPr>
                            <m:t>new</m:t>
                          </m:r>
                          <m:r>
                            <a:rPr lang="it-IT" sz="20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it-IT" sz="2000" i="0">
                              <a:latin typeface="Cambria Math" panose="02040503050406030204" pitchFamily="18" charset="0"/>
                            </a:rPr>
                            <m:t>cases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it-IT" sz="2000" i="0">
                              <a:latin typeface="Cambria Math" panose="02040503050406030204" pitchFamily="18" charset="0"/>
                            </a:rPr>
                            <m:t>Person</m:t>
                          </m:r>
                          <m:r>
                            <a:rPr lang="it-IT" sz="2000" b="0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it-IT" sz="2000" i="0">
                              <a:latin typeface="Cambria Math" panose="02040503050406030204" pitchFamily="18" charset="0"/>
                            </a:rPr>
                            <m:t>tim</m:t>
                          </m:r>
                          <m:r>
                            <m:rPr>
                              <m:sty m:val="p"/>
                            </m:rPr>
                            <a:rPr lang="it-IT" sz="2000" b="0" i="0" smtClean="0">
                              <a:latin typeface="Cambria Math" panose="02040503050406030204" pitchFamily="18" charset="0"/>
                            </a:rPr>
                            <m:t>e</m:t>
                          </m:r>
                          <m:r>
                            <a:rPr lang="it-IT" sz="2000" b="0" i="0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den>
                      </m:f>
                    </m:oMath>
                  </m:oMathPara>
                </a14:m>
                <a:endParaRPr lang="it-IT" sz="2000" dirty="0">
                  <a:latin typeface="Aptos" panose="020B0004020202020204" pitchFamily="34" charset="0"/>
                </a:endParaRPr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89CF7A01-3B32-3A45-C7D6-56E528AAAF8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93058" y="1144229"/>
                <a:ext cx="10312810" cy="2133600"/>
              </a:xfrm>
              <a:blipFill>
                <a:blip r:embed="rId2"/>
                <a:stretch>
                  <a:fillRect/>
                </a:stretch>
              </a:blipFill>
              <a:ln w="190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asellaDiTesto 3">
            <a:extLst>
              <a:ext uri="{FF2B5EF4-FFF2-40B4-BE49-F238E27FC236}">
                <a16:creationId xmlns:a16="http://schemas.microsoft.com/office/drawing/2014/main" id="{1AF31EEE-A5C7-0FC1-C809-AD7A3446FDCD}"/>
              </a:ext>
            </a:extLst>
          </p:cNvPr>
          <p:cNvSpPr txBox="1"/>
          <p:nvPr/>
        </p:nvSpPr>
        <p:spPr>
          <a:xfrm>
            <a:off x="916858" y="3576484"/>
            <a:ext cx="10586884" cy="2585323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>
                <a:latin typeface="Aptos" panose="020B0004020202020204" pitchFamily="34" charset="0"/>
              </a:rPr>
              <a:t>*</a:t>
            </a:r>
            <a:r>
              <a:rPr lang="en-US" b="1" dirty="0">
                <a:latin typeface="Aptos" panose="020B0004020202020204" pitchFamily="34" charset="0"/>
              </a:rPr>
              <a:t>Person-time</a:t>
            </a:r>
            <a:r>
              <a:rPr lang="en-US" dirty="0">
                <a:latin typeface="Aptos" panose="020B0004020202020204" pitchFamily="34" charset="0"/>
              </a:rPr>
              <a:t> is a measure that accounts for both the </a:t>
            </a:r>
            <a:r>
              <a:rPr lang="en-US" i="1" dirty="0">
                <a:latin typeface="Aptos" panose="020B0004020202020204" pitchFamily="34" charset="0"/>
              </a:rPr>
              <a:t>number of people </a:t>
            </a:r>
            <a:r>
              <a:rPr lang="en-US" dirty="0">
                <a:latin typeface="Aptos" panose="020B0004020202020204" pitchFamily="34" charset="0"/>
              </a:rPr>
              <a:t>in a study and the </a:t>
            </a:r>
            <a:r>
              <a:rPr lang="en-US" i="1" dirty="0">
                <a:latin typeface="Aptos" panose="020B0004020202020204" pitchFamily="34" charset="0"/>
              </a:rPr>
              <a:t>amount of time each person is observed while at risk </a:t>
            </a:r>
            <a:r>
              <a:rPr lang="en-US" dirty="0">
                <a:latin typeface="Aptos" panose="020B0004020202020204" pitchFamily="34" charset="0"/>
              </a:rPr>
              <a:t>of developing the outcome.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Each participant contributes time </a:t>
            </a:r>
            <a:r>
              <a:rPr lang="en-US" b="1" dirty="0">
                <a:latin typeface="Aptos" panose="020B0004020202020204" pitchFamily="34" charset="0"/>
              </a:rPr>
              <a:t>from the start of observation until one of the following occurs</a:t>
            </a:r>
            <a:r>
              <a:rPr lang="en-US" dirty="0">
                <a:latin typeface="Aptos" panose="020B0004020202020204" pitchFamily="34" charset="0"/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ptos" panose="020B0004020202020204" pitchFamily="34" charset="0"/>
              </a:rPr>
              <a:t>they develop the disease (i.e., they become a case)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ptos" panose="020B0004020202020204" pitchFamily="34" charset="0"/>
              </a:rPr>
              <a:t>they are lost to follow-up or die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ptos" panose="020B0004020202020204" pitchFamily="34" charset="0"/>
              </a:rPr>
              <a:t>the study ends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Aptos" panose="020B0004020202020204" pitchFamily="34" charset="0"/>
              </a:rPr>
              <a:t>The time contributed by all participants is </a:t>
            </a:r>
            <a:r>
              <a:rPr lang="en-US" b="1" dirty="0">
                <a:latin typeface="Aptos" panose="020B0004020202020204" pitchFamily="34" charset="0"/>
              </a:rPr>
              <a:t>summed across individuals</a:t>
            </a:r>
            <a:r>
              <a:rPr lang="en-US" dirty="0">
                <a:latin typeface="Aptos" panose="020B0004020202020204" pitchFamily="34" charset="0"/>
              </a:rPr>
              <a:t>.</a:t>
            </a:r>
          </a:p>
          <a:p>
            <a:endParaRPr lang="it-IT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799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3BA4D2-8A0C-76A2-661F-3D40F4B99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0892B8-0F63-9D71-7913-933EA156C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1381" y="688258"/>
            <a:ext cx="6750987" cy="988907"/>
          </a:xfrm>
        </p:spPr>
        <p:txBody>
          <a:bodyPr>
            <a:normAutofit/>
          </a:bodyPr>
          <a:lstStyle/>
          <a:p>
            <a:r>
              <a:rPr lang="it-IT" dirty="0" err="1">
                <a:solidFill>
                  <a:schemeClr val="tx1"/>
                </a:solidFill>
                <a:latin typeface="Aptos" panose="020B0004020202020204" pitchFamily="34" charset="0"/>
              </a:rPr>
              <a:t>Prevalence</a:t>
            </a:r>
            <a:endParaRPr lang="it-IT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25B6FCDF-F357-589B-9912-432DC8FF36D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91381" y="1964968"/>
                <a:ext cx="10019071" cy="3845131"/>
              </a:xfrm>
              <a:solidFill>
                <a:schemeClr val="bg1"/>
              </a:solidFill>
              <a:ln w="19050">
                <a:solidFill>
                  <a:schemeClr val="bg1"/>
                </a:solidFill>
              </a:ln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it-IT" b="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it-IT" b="0" i="0" smtClean="0">
                          <a:latin typeface="Cambria Math" panose="02040503050406030204" pitchFamily="18" charset="0"/>
                        </a:rPr>
                        <m:t>Prevalence</m:t>
                      </m:r>
                      <m:r>
                        <a:rPr lang="it-IT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i="0">
                              <a:latin typeface="Cambria Math" panose="02040503050406030204" pitchFamily="18" charset="0"/>
                            </a:rPr>
                            <m:t># </m:t>
                          </m:r>
                          <m:r>
                            <m:rPr>
                              <m:sty m:val="p"/>
                            </m:rPr>
                            <a:rPr lang="it-IT" b="0" i="0" smtClean="0">
                              <a:latin typeface="Cambria Math" panose="02040503050406030204" pitchFamily="18" charset="0"/>
                            </a:rPr>
                            <m:t>existing</m:t>
                          </m:r>
                          <m:r>
                            <a:rPr lang="it-IT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it-IT" b="0" i="0" smtClean="0">
                              <a:latin typeface="Cambria Math" panose="02040503050406030204" pitchFamily="18" charset="0"/>
                            </a:rPr>
                            <m:t>cases</m:t>
                          </m:r>
                          <m:r>
                            <a:rPr lang="it-IT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it-IT" b="0" i="0" smtClean="0">
                              <a:latin typeface="Cambria Math" panose="02040503050406030204" pitchFamily="18" charset="0"/>
                            </a:rPr>
                            <m:t>of</m:t>
                          </m:r>
                          <m:r>
                            <a:rPr lang="it-IT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it-IT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it-IT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it-IT" b="0" i="0" smtClean="0">
                              <a:latin typeface="Cambria Math" panose="02040503050406030204" pitchFamily="18" charset="0"/>
                            </a:rPr>
                            <m:t>disease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it-IT" b="0" i="0" smtClean="0">
                              <a:latin typeface="Cambria Math" panose="02040503050406030204" pitchFamily="18" charset="0"/>
                            </a:rPr>
                            <m:t>Total</m:t>
                          </m:r>
                          <m:r>
                            <a:rPr lang="it-IT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it-IT" b="0" i="0" smtClean="0">
                              <a:latin typeface="Cambria Math" panose="02040503050406030204" pitchFamily="18" charset="0"/>
                            </a:rPr>
                            <m:t>population</m:t>
                          </m:r>
                        </m:den>
                      </m:f>
                    </m:oMath>
                  </m:oMathPara>
                </a14:m>
                <a:endParaRPr lang="it-IT" dirty="0">
                  <a:latin typeface="Aptos" panose="020B0004020202020204" pitchFamily="34" charset="0"/>
                </a:endParaRPr>
              </a:p>
              <a:p>
                <a:pPr marL="0" indent="0">
                  <a:buNone/>
                </a:pPr>
                <a:endParaRPr lang="it-IT" dirty="0">
                  <a:latin typeface="Aptos" panose="020B0004020202020204" pitchFamily="34" charset="0"/>
                </a:endParaRPr>
              </a:p>
              <a:p>
                <a:pPr marL="0" indent="0">
                  <a:buNone/>
                </a:pPr>
                <a:endParaRPr lang="it-IT" dirty="0">
                  <a:latin typeface="Aptos" panose="020B0004020202020204" pitchFamily="34" charset="0"/>
                </a:endParaRPr>
              </a:p>
              <a:p>
                <a:r>
                  <a:rPr lang="en-US" dirty="0">
                    <a:latin typeface="Aptos" panose="020B0004020202020204" pitchFamily="34" charset="0"/>
                  </a:rPr>
                  <a:t>Two common types: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b="1" dirty="0">
                    <a:latin typeface="Aptos" panose="020B0004020202020204" pitchFamily="34" charset="0"/>
                  </a:rPr>
                  <a:t>Point prevalence: </a:t>
                </a:r>
                <a:r>
                  <a:rPr lang="en-US" dirty="0">
                    <a:latin typeface="Aptos" panose="020B0004020202020204" pitchFamily="34" charset="0"/>
                  </a:rPr>
                  <a:t>proportion of individuals with a condition at a specific point in time.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b="1" dirty="0">
                    <a:latin typeface="Aptos" panose="020B0004020202020204" pitchFamily="34" charset="0"/>
                  </a:rPr>
                  <a:t>Period prevalence: </a:t>
                </a:r>
                <a:r>
                  <a:rPr lang="en-US" dirty="0">
                    <a:latin typeface="Aptos" panose="020B0004020202020204" pitchFamily="34" charset="0"/>
                  </a:rPr>
                  <a:t>proportion of individuals who had a condition at any time during a specified period.</a:t>
                </a:r>
              </a:p>
              <a:p>
                <a:pPr marL="0" indent="0">
                  <a:buNone/>
                </a:pPr>
                <a:endParaRPr lang="it-IT" dirty="0">
                  <a:latin typeface="Aptos" panose="020B0004020202020204" pitchFamily="34" charset="0"/>
                </a:endParaRPr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25B6FCDF-F357-589B-9912-432DC8FF36D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1381" y="1964968"/>
                <a:ext cx="10019071" cy="3845131"/>
              </a:xfrm>
              <a:blipFill>
                <a:blip r:embed="rId2"/>
                <a:stretch>
                  <a:fillRect l="-1396"/>
                </a:stretch>
              </a:blipFill>
              <a:ln w="190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6869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80AA21-A723-2426-5E78-65567720C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897466"/>
            <a:ext cx="10058400" cy="839894"/>
          </a:xfrm>
        </p:spPr>
        <p:txBody>
          <a:bodyPr>
            <a:normAutofit/>
          </a:bodyPr>
          <a:lstStyle/>
          <a:p>
            <a:r>
              <a:rPr lang="it-IT" dirty="0" err="1">
                <a:latin typeface="Aptos" panose="020B0004020202020204" pitchFamily="34" charset="0"/>
              </a:rPr>
              <a:t>Different</a:t>
            </a:r>
            <a:r>
              <a:rPr lang="it-IT" dirty="0">
                <a:latin typeface="Aptos" panose="020B0004020202020204" pitchFamily="34" charset="0"/>
              </a:rPr>
              <a:t> tools, </a:t>
            </a:r>
            <a:r>
              <a:rPr lang="it-IT" dirty="0" err="1">
                <a:latin typeface="Aptos" panose="020B0004020202020204" pitchFamily="34" charset="0"/>
              </a:rPr>
              <a:t>different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applications</a:t>
            </a:r>
            <a:endParaRPr lang="it-IT" dirty="0">
              <a:latin typeface="Aptos" panose="020B0004020202020204" pitchFamily="34" charset="0"/>
            </a:endParaRP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5ACEDF4-045F-B976-FB9F-193F5AD2CE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it-IT" b="1" dirty="0"/>
              <a:t>INCIDENCE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C7BBB8FC-824D-5300-A55F-E168793FD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2943395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it-IT" sz="1800" b="1" dirty="0">
                <a:latin typeface="Aptos" panose="020B0004020202020204" pitchFamily="34" charset="0"/>
              </a:rPr>
              <a:t>Acute or short-duration </a:t>
            </a:r>
            <a:r>
              <a:rPr lang="it-IT" sz="1800" b="1" dirty="0" err="1">
                <a:latin typeface="Aptos" panose="020B0004020202020204" pitchFamily="34" charset="0"/>
              </a:rPr>
              <a:t>conditions</a:t>
            </a:r>
            <a:r>
              <a:rPr lang="it-IT" sz="1800" dirty="0">
                <a:latin typeface="Aptos" panose="020B0004020202020204" pitchFamily="34" charset="0"/>
              </a:rPr>
              <a:t>, </a:t>
            </a:r>
            <a:r>
              <a:rPr lang="it-IT" sz="1800" dirty="0" err="1">
                <a:latin typeface="Aptos" panose="020B0004020202020204" pitchFamily="34" charset="0"/>
              </a:rPr>
              <a:t>such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as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injuries</a:t>
            </a:r>
            <a:r>
              <a:rPr lang="it-IT" sz="1800" dirty="0">
                <a:latin typeface="Aptos" panose="020B0004020202020204" pitchFamily="34" charset="0"/>
              </a:rPr>
              <a:t>, </a:t>
            </a:r>
            <a:r>
              <a:rPr lang="it-IT" sz="1800" dirty="0" err="1">
                <a:latin typeface="Aptos" panose="020B0004020202020204" pitchFamily="34" charset="0"/>
              </a:rPr>
              <a:t>myocardial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infarcion</a:t>
            </a:r>
            <a:r>
              <a:rPr lang="it-IT" sz="1800" dirty="0">
                <a:latin typeface="Aptos" panose="020B0004020202020204" pitchFamily="34" charset="0"/>
              </a:rPr>
              <a:t>, </a:t>
            </a:r>
            <a:r>
              <a:rPr lang="it-IT" sz="1800" dirty="0" err="1">
                <a:latin typeface="Aptos" panose="020B0004020202020204" pitchFamily="34" charset="0"/>
              </a:rPr>
              <a:t>infections</a:t>
            </a:r>
            <a:r>
              <a:rPr lang="it-IT" sz="1800" dirty="0">
                <a:latin typeface="Aptos" panose="020B0004020202020204" pitchFamily="34" charset="0"/>
              </a:rPr>
              <a:t>…</a:t>
            </a:r>
          </a:p>
          <a:p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 In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these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cases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,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prevalence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may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remain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 low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if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many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cases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occur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because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 the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disease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resolves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quickly</a:t>
            </a:r>
            <a:endParaRPr lang="it-IT" sz="1800" dirty="0">
              <a:latin typeface="Aptos" panose="020B0004020202020204" pitchFamily="34" charset="0"/>
              <a:sym typeface="Wingdings" panose="05000000000000000000" pitchFamily="2" charset="2"/>
            </a:endParaRPr>
          </a:p>
          <a:p>
            <a:endParaRPr lang="it-IT" sz="1800" dirty="0">
              <a:latin typeface="Aptos" panose="020B0004020202020204" pitchFamily="34" charset="0"/>
              <a:sym typeface="Wingdings" panose="05000000000000000000" pitchFamily="2" charset="2"/>
            </a:endParaRPr>
          </a:p>
          <a:p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 Better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suited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 to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capture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sz="1800" b="1" dirty="0">
                <a:latin typeface="Aptos" panose="020B0004020202020204" pitchFamily="34" charset="0"/>
                <a:sym typeface="Wingdings" panose="05000000000000000000" pitchFamily="2" charset="2"/>
              </a:rPr>
              <a:t>risk of </a:t>
            </a:r>
            <a:r>
              <a:rPr lang="it-IT" sz="1800" b="1" dirty="0" err="1">
                <a:latin typeface="Aptos" panose="020B0004020202020204" pitchFamily="34" charset="0"/>
                <a:sym typeface="Wingdings" panose="05000000000000000000" pitchFamily="2" charset="2"/>
              </a:rPr>
              <a:t>onset</a:t>
            </a:r>
            <a:r>
              <a:rPr lang="it-IT" sz="1800" b="1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and </a:t>
            </a:r>
            <a:r>
              <a:rPr lang="it-IT" sz="1800" b="1" dirty="0" err="1">
                <a:latin typeface="Aptos" panose="020B0004020202020204" pitchFamily="34" charset="0"/>
                <a:sym typeface="Wingdings" panose="05000000000000000000" pitchFamily="2" charset="2"/>
              </a:rPr>
              <a:t>effectiveness</a:t>
            </a:r>
            <a:r>
              <a:rPr lang="it-IT" sz="1800" b="1" dirty="0">
                <a:latin typeface="Aptos" panose="020B0004020202020204" pitchFamily="34" charset="0"/>
                <a:sym typeface="Wingdings" panose="05000000000000000000" pitchFamily="2" charset="2"/>
              </a:rPr>
              <a:t> of </a:t>
            </a:r>
            <a:r>
              <a:rPr lang="it-IT" sz="1800" b="1" dirty="0" err="1">
                <a:latin typeface="Aptos" panose="020B0004020202020204" pitchFamily="34" charset="0"/>
                <a:sym typeface="Wingdings" panose="05000000000000000000" pitchFamily="2" charset="2"/>
              </a:rPr>
              <a:t>prevention</a:t>
            </a:r>
            <a:r>
              <a:rPr lang="it-IT" sz="1800" b="1" dirty="0">
                <a:latin typeface="Aptos" panose="020B0004020202020204" pitchFamily="34" charset="0"/>
                <a:sym typeface="Wingdings" panose="05000000000000000000" pitchFamily="2" charset="2"/>
              </a:rPr>
              <a:t> strategies</a:t>
            </a:r>
            <a:endParaRPr lang="it-IT" sz="1800" b="1" dirty="0">
              <a:latin typeface="Aptos" panose="020B0004020202020204" pitchFamily="34" charset="0"/>
            </a:endParaRPr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DFB3D1BC-90B3-F0C5-DCDE-FF26FA80A3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b="1" dirty="0"/>
              <a:t>PREVALENCE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C9798179-6682-AC1C-4FFB-773721943B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7920" y="2582333"/>
            <a:ext cx="4937760" cy="2943395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it-IT" sz="1800" dirty="0" err="1">
                <a:latin typeface="Aptos" panose="020B0004020202020204" pitchFamily="34" charset="0"/>
              </a:rPr>
              <a:t>Chronic</a:t>
            </a:r>
            <a:r>
              <a:rPr lang="it-IT" sz="1800" dirty="0">
                <a:latin typeface="Aptos" panose="020B0004020202020204" pitchFamily="34" charset="0"/>
              </a:rPr>
              <a:t> and long-duration </a:t>
            </a:r>
            <a:r>
              <a:rPr lang="it-IT" sz="1800" dirty="0" err="1">
                <a:latin typeface="Aptos" panose="020B0004020202020204" pitchFamily="34" charset="0"/>
              </a:rPr>
              <a:t>conditions</a:t>
            </a:r>
            <a:r>
              <a:rPr lang="it-IT" sz="1800" dirty="0">
                <a:latin typeface="Aptos" panose="020B0004020202020204" pitchFamily="34" charset="0"/>
              </a:rPr>
              <a:t>, </a:t>
            </a:r>
            <a:r>
              <a:rPr lang="it-IT" sz="1800" dirty="0" err="1">
                <a:latin typeface="Aptos" panose="020B0004020202020204" pitchFamily="34" charset="0"/>
              </a:rPr>
              <a:t>such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as</a:t>
            </a:r>
            <a:r>
              <a:rPr lang="it-IT" sz="1800" dirty="0">
                <a:latin typeface="Aptos" panose="020B0004020202020204" pitchFamily="34" charset="0"/>
              </a:rPr>
              <a:t> </a:t>
            </a:r>
            <a:r>
              <a:rPr lang="it-IT" sz="1800" dirty="0" err="1">
                <a:latin typeface="Aptos" panose="020B0004020202020204" pitchFamily="34" charset="0"/>
              </a:rPr>
              <a:t>mental</a:t>
            </a:r>
            <a:r>
              <a:rPr lang="it-IT" sz="1800" dirty="0">
                <a:latin typeface="Aptos" panose="020B0004020202020204" pitchFamily="34" charset="0"/>
              </a:rPr>
              <a:t> disorders, </a:t>
            </a:r>
            <a:r>
              <a:rPr lang="it-IT" sz="1800" dirty="0" err="1">
                <a:latin typeface="Aptos" panose="020B0004020202020204" pitchFamily="34" charset="0"/>
              </a:rPr>
              <a:t>diabetes</a:t>
            </a:r>
            <a:r>
              <a:rPr lang="it-IT" sz="1800" dirty="0">
                <a:latin typeface="Aptos" panose="020B0004020202020204" pitchFamily="34" charset="0"/>
              </a:rPr>
              <a:t>, </a:t>
            </a:r>
            <a:r>
              <a:rPr lang="it-IT" sz="1800" dirty="0" err="1">
                <a:latin typeface="Aptos" panose="020B0004020202020204" pitchFamily="34" charset="0"/>
              </a:rPr>
              <a:t>hypertension</a:t>
            </a:r>
            <a:r>
              <a:rPr lang="it-IT" sz="1800" dirty="0">
                <a:latin typeface="Aptos" panose="020B0004020202020204" pitchFamily="34" charset="0"/>
              </a:rPr>
              <a:t>… </a:t>
            </a:r>
          </a:p>
          <a:p>
            <a:endParaRPr lang="it-IT" sz="1800" dirty="0">
              <a:latin typeface="Aptos" panose="020B0004020202020204" pitchFamily="34" charset="0"/>
            </a:endParaRPr>
          </a:p>
          <a:p>
            <a:endParaRPr lang="it-IT" sz="1800" dirty="0">
              <a:latin typeface="Aptos" panose="020B0004020202020204" pitchFamily="34" charset="0"/>
            </a:endParaRPr>
          </a:p>
          <a:p>
            <a:endParaRPr lang="it-IT" sz="1800" dirty="0">
              <a:latin typeface="Aptos" panose="020B0004020202020204" pitchFamily="34" charset="0"/>
            </a:endParaRPr>
          </a:p>
          <a:p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 Using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prevalence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we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 highlight the </a:t>
            </a:r>
            <a:r>
              <a:rPr lang="it-IT" sz="1800" b="1" dirty="0" err="1">
                <a:latin typeface="Aptos" panose="020B0004020202020204" pitchFamily="34" charset="0"/>
                <a:sym typeface="Wingdings" panose="05000000000000000000" pitchFamily="2" charset="2"/>
              </a:rPr>
              <a:t>actual</a:t>
            </a:r>
            <a:r>
              <a:rPr lang="it-IT" sz="1800" b="1" dirty="0">
                <a:latin typeface="Aptos" panose="020B0004020202020204" pitchFamily="34" charset="0"/>
                <a:sym typeface="Wingdings" panose="05000000000000000000" pitchFamily="2" charset="2"/>
              </a:rPr>
              <a:t> burden 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of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these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diseases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, </a:t>
            </a:r>
            <a:r>
              <a:rPr lang="it-IT" sz="1800" dirty="0" err="1">
                <a:latin typeface="Aptos" panose="020B0004020202020204" pitchFamily="34" charset="0"/>
                <a:sym typeface="Wingdings" panose="05000000000000000000" pitchFamily="2" charset="2"/>
              </a:rPr>
              <a:t>reflecting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sz="1800" b="1" dirty="0" err="1">
                <a:latin typeface="Aptos" panose="020B0004020202020204" pitchFamily="34" charset="0"/>
                <a:sym typeface="Wingdings" panose="05000000000000000000" pitchFamily="2" charset="2"/>
              </a:rPr>
              <a:t>healthcare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sz="1800" b="1" dirty="0" err="1">
                <a:latin typeface="Aptos" panose="020B0004020202020204" pitchFamily="34" charset="0"/>
                <a:sym typeface="Wingdings" panose="05000000000000000000" pitchFamily="2" charset="2"/>
              </a:rPr>
              <a:t>needs</a:t>
            </a:r>
            <a:r>
              <a:rPr lang="it-IT" sz="1800" dirty="0">
                <a:latin typeface="Aptos" panose="020B0004020202020204" pitchFamily="34" charset="0"/>
                <a:sym typeface="Wingdings" panose="05000000000000000000" pitchFamily="2" charset="2"/>
              </a:rPr>
              <a:t> and </a:t>
            </a:r>
            <a:r>
              <a:rPr lang="it-IT" sz="1800" b="1" dirty="0">
                <a:latin typeface="Aptos" panose="020B0004020202020204" pitchFamily="34" charset="0"/>
                <a:sym typeface="Wingdings" panose="05000000000000000000" pitchFamily="2" charset="2"/>
              </a:rPr>
              <a:t>service demand</a:t>
            </a:r>
            <a:endParaRPr lang="it-IT" sz="1800" b="1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537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CFC9789-57F4-4B9C-ABAA-6F7C8BADC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B54F538-07DE-4652-B506-5D16E3EBBB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3D56195-A6AC-4958-8B87-F7D009353E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F83BAE65-D215-4292-9498-D9610AC2C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Immagine 16" descr="Immagine che contiene testo, diagramma, linea, Diagramma&#10;&#10;Il contenuto generato dall'IA potrebbe non essere corretto.">
            <a:extLst>
              <a:ext uri="{FF2B5EF4-FFF2-40B4-BE49-F238E27FC236}">
                <a16:creationId xmlns:a16="http://schemas.microsoft.com/office/drawing/2014/main" id="{22B3E5BE-8BFB-6C92-CF20-22F059340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023" y="1422830"/>
            <a:ext cx="6909801" cy="3869488"/>
          </a:xfrm>
          <a:prstGeom prst="rect">
            <a:avLst/>
          </a:prstGeom>
        </p:spPr>
      </p:pic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C99ACED-3F9B-471D-97BC-E5D2D23198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92143" y="2085703"/>
            <a:ext cx="35661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egnaposto contenuto 9">
            <a:extLst>
              <a:ext uri="{FF2B5EF4-FFF2-40B4-BE49-F238E27FC236}">
                <a16:creationId xmlns:a16="http://schemas.microsoft.com/office/drawing/2014/main" id="{B39890EA-AB2D-24AD-D9A7-90FAF34C03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23355" y="1002984"/>
            <a:ext cx="4606622" cy="5198364"/>
          </a:xfr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/>
          <a:p>
            <a:r>
              <a:rPr lang="en-US" sz="1800" dirty="0">
                <a:latin typeface="Aptos" panose="020B0004020202020204" pitchFamily="34" charset="0"/>
              </a:rPr>
              <a:t>A clear pattern appears: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Aptos" panose="020B0004020202020204" pitchFamily="34" charset="0"/>
              </a:rPr>
              <a:t>From </a:t>
            </a:r>
            <a:r>
              <a:rPr lang="en-US" sz="1800" b="1" dirty="0">
                <a:latin typeface="Aptos" panose="020B0004020202020204" pitchFamily="34" charset="0"/>
              </a:rPr>
              <a:t>1990 to around 2019</a:t>
            </a:r>
            <a:r>
              <a:rPr lang="en-US" sz="1800" dirty="0">
                <a:latin typeface="Aptos" panose="020B0004020202020204" pitchFamily="34" charset="0"/>
              </a:rPr>
              <a:t>, incidence remains relatively stable.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Aptos" panose="020B0004020202020204" pitchFamily="34" charset="0"/>
              </a:rPr>
              <a:t>In </a:t>
            </a:r>
            <a:r>
              <a:rPr lang="en-US" sz="1800" b="1" dirty="0">
                <a:latin typeface="Aptos" panose="020B0004020202020204" pitchFamily="34" charset="0"/>
              </a:rPr>
              <a:t>2020</a:t>
            </a:r>
            <a:r>
              <a:rPr lang="en-US" sz="1800" dirty="0">
                <a:latin typeface="Aptos" panose="020B0004020202020204" pitchFamily="34" charset="0"/>
              </a:rPr>
              <a:t>, there is a </a:t>
            </a:r>
            <a:r>
              <a:rPr lang="en-US" sz="1800" b="1" dirty="0">
                <a:latin typeface="Aptos" panose="020B0004020202020204" pitchFamily="34" charset="0"/>
              </a:rPr>
              <a:t>sharp increase in new diagnoses</a:t>
            </a:r>
            <a:r>
              <a:rPr lang="en-US" sz="1800" dirty="0">
                <a:latin typeface="Aptos" panose="020B0004020202020204" pitchFamily="34" charset="0"/>
              </a:rPr>
              <a:t> across all regions.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Aptos" panose="020B0004020202020204" pitchFamily="34" charset="0"/>
              </a:rPr>
              <a:t>After 2020, incidence </a:t>
            </a:r>
            <a:r>
              <a:rPr lang="en-US" sz="1800" b="1" dirty="0">
                <a:latin typeface="Aptos" panose="020B0004020202020204" pitchFamily="34" charset="0"/>
              </a:rPr>
              <a:t>declines</a:t>
            </a:r>
            <a:r>
              <a:rPr lang="en-US" sz="1800" dirty="0">
                <a:latin typeface="Aptos" panose="020B0004020202020204" pitchFamily="34" charset="0"/>
              </a:rPr>
              <a:t>, although it remains somewhat higher than earlier years.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Aptos" panose="020B0004020202020204" pitchFamily="34" charset="0"/>
              </a:rPr>
              <a:t>This spike likely reflects the </a:t>
            </a:r>
            <a:r>
              <a:rPr lang="en-US" sz="1800" b="1" dirty="0">
                <a:latin typeface="Aptos" panose="020B0004020202020204" pitchFamily="34" charset="0"/>
              </a:rPr>
              <a:t>impact of the COVID-19 pandemic</a:t>
            </a:r>
            <a:r>
              <a:rPr lang="en-US" sz="1800" dirty="0">
                <a:latin typeface="Aptos" panose="020B0004020202020204" pitchFamily="34" charset="0"/>
              </a:rPr>
              <a:t>, which dramatically affected mental health among children and adolescents.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>
                <a:latin typeface="Aptos" panose="020B0004020202020204" pitchFamily="34" charset="0"/>
              </a:rPr>
              <a:t>As Incidence captures </a:t>
            </a:r>
            <a:r>
              <a:rPr lang="en-US" sz="1800" b="1" dirty="0">
                <a:latin typeface="Aptos" panose="020B0004020202020204" pitchFamily="34" charset="0"/>
              </a:rPr>
              <a:t>changes in the rate at which new cases appear</a:t>
            </a:r>
            <a:r>
              <a:rPr lang="en-US" sz="1800" dirty="0">
                <a:latin typeface="Aptos" panose="020B0004020202020204" pitchFamily="34" charset="0"/>
              </a:rPr>
              <a:t>, it is very sensitive to </a:t>
            </a:r>
            <a:r>
              <a:rPr lang="en-US" sz="1800" b="1" dirty="0">
                <a:latin typeface="Aptos" panose="020B0004020202020204" pitchFamily="34" charset="0"/>
              </a:rPr>
              <a:t>sudden events or shocks affecting population mental health</a:t>
            </a:r>
            <a:r>
              <a:rPr lang="en-US" sz="1800" dirty="0">
                <a:latin typeface="Aptos" panose="020B0004020202020204" pitchFamily="34" charset="0"/>
              </a:rPr>
              <a:t>.</a:t>
            </a:r>
          </a:p>
          <a:p>
            <a:endParaRPr lang="en-US" sz="1800" dirty="0">
              <a:latin typeface="Aptos" panose="020B0004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6C05757-249C-4F2B-B326-B940FDD9C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E922679-5189-4C5C-9FBB-6839F89C6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742B021C-4FAA-C5B9-EBF9-1D9B9D9D2B35}"/>
              </a:ext>
            </a:extLst>
          </p:cNvPr>
          <p:cNvSpPr txBox="1"/>
          <p:nvPr/>
        </p:nvSpPr>
        <p:spPr>
          <a:xfrm>
            <a:off x="511277" y="137652"/>
            <a:ext cx="11316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err="1">
                <a:latin typeface="Aptos" panose="020B0004020202020204" pitchFamily="34" charset="0"/>
              </a:rPr>
              <a:t>Incidence</a:t>
            </a:r>
            <a:r>
              <a:rPr lang="it-IT" sz="2000" b="1" dirty="0">
                <a:latin typeface="Aptos" panose="020B0004020202020204" pitchFamily="34" charset="0"/>
              </a:rPr>
              <a:t> of depressive disorders &lt;20 </a:t>
            </a:r>
            <a:r>
              <a:rPr lang="it-IT" sz="2000" b="1" dirty="0" err="1">
                <a:latin typeface="Aptos" panose="020B0004020202020204" pitchFamily="34" charset="0"/>
              </a:rPr>
              <a:t>years</a:t>
            </a:r>
            <a:r>
              <a:rPr lang="it-IT" sz="2000" b="1" dirty="0">
                <a:latin typeface="Aptos" panose="020B0004020202020204" pitchFamily="34" charset="0"/>
              </a:rPr>
              <a:t> of age, 1990-2023, </a:t>
            </a:r>
            <a:r>
              <a:rPr lang="it-IT" sz="2000" b="1" dirty="0" err="1">
                <a:latin typeface="Aptos" panose="020B0004020202020204" pitchFamily="34" charset="0"/>
              </a:rPr>
              <a:t>Italy</a:t>
            </a:r>
            <a:r>
              <a:rPr lang="it-IT" sz="2000" b="1" dirty="0">
                <a:latin typeface="Aptos" panose="020B0004020202020204" pitchFamily="34" charset="0"/>
              </a:rPr>
              <a:t>, </a:t>
            </a:r>
            <a:r>
              <a:rPr lang="it-IT" sz="2000" b="1" dirty="0" err="1">
                <a:latin typeface="Aptos" panose="020B0004020202020204" pitchFamily="34" charset="0"/>
              </a:rPr>
              <a:t>both</a:t>
            </a:r>
            <a:r>
              <a:rPr lang="it-IT" sz="2000" b="1" dirty="0">
                <a:latin typeface="Aptos" panose="020B0004020202020204" pitchFamily="34" charset="0"/>
              </a:rPr>
              <a:t> sexes </a:t>
            </a:r>
            <a:r>
              <a:rPr lang="it-IT" sz="2000" b="1" dirty="0" err="1">
                <a:latin typeface="Aptos" panose="020B0004020202020204" pitchFamily="34" charset="0"/>
              </a:rPr>
              <a:t>combined</a:t>
            </a:r>
            <a:r>
              <a:rPr lang="it-IT" sz="2000" b="1" dirty="0">
                <a:latin typeface="Aptos" panose="020B00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730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FC0429-036D-0848-D8E4-B5136B10D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A8DEF396-5522-E94D-DDDA-E70FFC807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5AA1238-5FCB-FC4A-6AAE-34790EB5A0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FCE2E25-3133-3670-CDFC-E4287509E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DEDC5C39-BFFD-EAF0-51CB-6430B5A120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50C91A3-3CC0-AA98-BF38-50ABC6E39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92143" y="2085703"/>
            <a:ext cx="35661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8A893C7A-EB46-D2D8-B317-7D4D3713A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E4B4C53-9BF5-95B1-EA33-0434F9565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AFA2BE81-18BA-C881-96BB-6AD4EF548614}"/>
              </a:ext>
            </a:extLst>
          </p:cNvPr>
          <p:cNvSpPr txBox="1"/>
          <p:nvPr/>
        </p:nvSpPr>
        <p:spPr>
          <a:xfrm>
            <a:off x="511277" y="137652"/>
            <a:ext cx="11316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err="1">
                <a:latin typeface="Aptos" panose="020B0004020202020204" pitchFamily="34" charset="0"/>
              </a:rPr>
              <a:t>Prevalence</a:t>
            </a:r>
            <a:r>
              <a:rPr lang="it-IT" sz="2000" b="1" dirty="0">
                <a:latin typeface="Aptos" panose="020B0004020202020204" pitchFamily="34" charset="0"/>
              </a:rPr>
              <a:t> of depressive disorders &lt;20 </a:t>
            </a:r>
            <a:r>
              <a:rPr lang="it-IT" sz="2000" b="1" dirty="0" err="1">
                <a:latin typeface="Aptos" panose="020B0004020202020204" pitchFamily="34" charset="0"/>
              </a:rPr>
              <a:t>years</a:t>
            </a:r>
            <a:r>
              <a:rPr lang="it-IT" sz="2000" b="1" dirty="0">
                <a:latin typeface="Aptos" panose="020B0004020202020204" pitchFamily="34" charset="0"/>
              </a:rPr>
              <a:t> of age, 1990-2023, </a:t>
            </a:r>
            <a:r>
              <a:rPr lang="it-IT" sz="2000" b="1" dirty="0" err="1">
                <a:latin typeface="Aptos" panose="020B0004020202020204" pitchFamily="34" charset="0"/>
              </a:rPr>
              <a:t>Italy</a:t>
            </a:r>
            <a:r>
              <a:rPr lang="it-IT" sz="2000" b="1" dirty="0">
                <a:latin typeface="Aptos" panose="020B0004020202020204" pitchFamily="34" charset="0"/>
              </a:rPr>
              <a:t>, </a:t>
            </a:r>
            <a:r>
              <a:rPr lang="it-IT" sz="2000" b="1" dirty="0" err="1">
                <a:latin typeface="Aptos" panose="020B0004020202020204" pitchFamily="34" charset="0"/>
              </a:rPr>
              <a:t>both</a:t>
            </a:r>
            <a:r>
              <a:rPr lang="it-IT" sz="2000" b="1" dirty="0">
                <a:latin typeface="Aptos" panose="020B0004020202020204" pitchFamily="34" charset="0"/>
              </a:rPr>
              <a:t> sexes </a:t>
            </a:r>
            <a:r>
              <a:rPr lang="it-IT" sz="2000" b="1" dirty="0" err="1">
                <a:latin typeface="Aptos" panose="020B0004020202020204" pitchFamily="34" charset="0"/>
              </a:rPr>
              <a:t>combined</a:t>
            </a:r>
            <a:r>
              <a:rPr lang="it-IT" sz="2000" b="1" dirty="0">
                <a:latin typeface="Aptos" panose="020B0004020202020204" pitchFamily="34" charset="0"/>
              </a:rPr>
              <a:t>.</a:t>
            </a:r>
          </a:p>
        </p:txBody>
      </p:sp>
      <p:pic>
        <p:nvPicPr>
          <p:cNvPr id="13" name="Segnaposto contenuto 12" descr="Immagine che contiene testo, diagramma, linea, Diagramma&#10;&#10;Il contenuto generato dall'IA potrebbe non essere corretto.">
            <a:extLst>
              <a:ext uri="{FF2B5EF4-FFF2-40B4-BE49-F238E27FC236}">
                <a16:creationId xmlns:a16="http://schemas.microsoft.com/office/drawing/2014/main" id="{06702E23-AC4E-2DDD-C9E2-288B0D58FCA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1737845"/>
            <a:ext cx="7213375" cy="409438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DD61B76-A257-6415-F67A-1C8788C9374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 bwMode="auto">
          <a:xfrm>
            <a:off x="7423150" y="785888"/>
            <a:ext cx="4405056" cy="563231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it-IT" altLang="it-IT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Prevalence</a:t>
            </a:r>
            <a:r>
              <a:rPr lang="it-IT" altLang="it-IT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it-IT" altLang="it-IT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also</a:t>
            </a:r>
            <a:r>
              <a:rPr lang="it-IT" altLang="it-IT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it-IT" altLang="it-IT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increases</a:t>
            </a:r>
            <a:r>
              <a:rPr lang="it-IT" altLang="it-IT" sz="18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it-IT" altLang="it-IT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sharply</a:t>
            </a:r>
            <a:r>
              <a:rPr lang="it-IT" altLang="it-IT" sz="18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it-IT" altLang="it-IT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around</a:t>
            </a:r>
            <a:r>
              <a:rPr lang="it-IT" altLang="it-IT" sz="1800" b="1" dirty="0">
                <a:solidFill>
                  <a:schemeClr val="tx1"/>
                </a:solidFill>
                <a:latin typeface="Aptos" panose="020B0004020202020204" pitchFamily="34" charset="0"/>
              </a:rPr>
              <a:t> 2020</a:t>
            </a:r>
            <a:r>
              <a:rPr lang="it-IT" altLang="it-IT" sz="180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it-IT" altLang="it-IT" sz="18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1800" dirty="0">
                <a:latin typeface="Aptos" panose="020B0004020202020204" pitchFamily="34" charset="0"/>
              </a:rPr>
              <a:t>However, conversely to incidence, which started declining after that year, prevalence did not return to previous levels.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it-IT" altLang="it-IT" sz="18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it-IT" altLang="it-IT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Instead</a:t>
            </a:r>
            <a:r>
              <a:rPr lang="it-IT" altLang="it-IT" sz="180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it-IT" altLang="it-IT" sz="1800" dirty="0" err="1">
                <a:solidFill>
                  <a:schemeClr val="tx1"/>
                </a:solidFill>
                <a:latin typeface="Aptos" panose="020B0004020202020204" pitchFamily="34" charset="0"/>
              </a:rPr>
              <a:t>it</a:t>
            </a:r>
            <a:r>
              <a:rPr lang="it-IT" altLang="it-IT" sz="18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it-IT" altLang="it-IT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remains</a:t>
            </a:r>
            <a:r>
              <a:rPr lang="it-IT" altLang="it-IT" sz="18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it-IT" altLang="it-IT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elevated</a:t>
            </a:r>
            <a:r>
              <a:rPr lang="it-IT" altLang="it-IT" sz="1800" b="1" dirty="0">
                <a:solidFill>
                  <a:schemeClr val="tx1"/>
                </a:solidFill>
                <a:latin typeface="Aptos" panose="020B0004020202020204" pitchFamily="34" charset="0"/>
              </a:rPr>
              <a:t> and </a:t>
            </a:r>
            <a:r>
              <a:rPr lang="it-IT" altLang="it-IT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almost</a:t>
            </a:r>
            <a:r>
              <a:rPr lang="it-IT" altLang="it-IT" sz="18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it-IT" altLang="it-IT" sz="1800" b="1" dirty="0" err="1">
                <a:solidFill>
                  <a:schemeClr val="tx1"/>
                </a:solidFill>
                <a:latin typeface="Aptos" panose="020B0004020202020204" pitchFamily="34" charset="0"/>
              </a:rPr>
              <a:t>stable</a:t>
            </a:r>
            <a:r>
              <a:rPr lang="it-IT" altLang="it-IT" sz="1800" b="1" dirty="0">
                <a:solidFill>
                  <a:schemeClr val="tx1"/>
                </a:solidFill>
                <a:latin typeface="Aptos" panose="020B0004020202020204" pitchFamily="34" charset="0"/>
              </a:rPr>
              <a:t> from 2020 to 2023</a:t>
            </a:r>
            <a:r>
              <a:rPr lang="it-IT" altLang="it-IT" sz="180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it-IT" altLang="it-IT" sz="18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it-IT" altLang="it-IT" sz="18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1800" dirty="0">
                <a:latin typeface="Aptos" panose="020B0004020202020204" pitchFamily="34" charset="0"/>
              </a:rPr>
              <a:t>The pandemic led to a sharp increase in new cases in 2020, and many of those individuals are still living with depression today, meaning the overall burden of the condition has not returned to pre-pandemic levels.</a:t>
            </a:r>
            <a:endParaRPr lang="it-IT" altLang="it-IT" sz="18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it-IT" altLang="it-IT" sz="1800" dirty="0">
              <a:solidFill>
                <a:schemeClr val="tx1"/>
              </a:solidFill>
              <a:latin typeface="Aptos" panose="020B00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it-IT" altLang="it-IT" sz="180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564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11C6C4-8C7F-6932-0065-645618E87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E2D5077-3C3A-D816-C11C-8CD4AB3785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30A9AC0-E4DA-2B0B-BB40-04735BB5D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A1D4ED7-4CD6-AB11-3901-47E4A73BAB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B4A423DD-0E20-F282-9E60-EB756BDAD4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A2EFE18-8F28-0E74-EBF7-65A543D56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92143" y="2085703"/>
            <a:ext cx="35661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2005EDC0-E410-7581-E6F0-5069BC72D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E4E37D7-6742-C3B9-8157-0E1FD93079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40B87937-9E0A-514B-9B63-10E8FF1BD966}"/>
              </a:ext>
            </a:extLst>
          </p:cNvPr>
          <p:cNvSpPr txBox="1"/>
          <p:nvPr/>
        </p:nvSpPr>
        <p:spPr>
          <a:xfrm>
            <a:off x="206479" y="137652"/>
            <a:ext cx="11621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err="1">
                <a:latin typeface="Aptos" panose="020B0004020202020204" pitchFamily="34" charset="0"/>
              </a:rPr>
              <a:t>Incidence</a:t>
            </a:r>
            <a:r>
              <a:rPr lang="it-IT" sz="2400" b="1" dirty="0">
                <a:latin typeface="Aptos" panose="020B0004020202020204" pitchFamily="34" charset="0"/>
              </a:rPr>
              <a:t> and </a:t>
            </a:r>
            <a:r>
              <a:rPr lang="it-IT" sz="2400" b="1" dirty="0" err="1">
                <a:latin typeface="Aptos" panose="020B0004020202020204" pitchFamily="34" charset="0"/>
              </a:rPr>
              <a:t>Prevalence</a:t>
            </a:r>
            <a:r>
              <a:rPr lang="it-IT" sz="2400" b="1" dirty="0">
                <a:latin typeface="Aptos" panose="020B0004020202020204" pitchFamily="34" charset="0"/>
              </a:rPr>
              <a:t> of </a:t>
            </a:r>
            <a:r>
              <a:rPr lang="it-IT" sz="2400" b="1" dirty="0" err="1">
                <a:latin typeface="Aptos" panose="020B0004020202020204" pitchFamily="34" charset="0"/>
              </a:rPr>
              <a:t>ischemic</a:t>
            </a:r>
            <a:r>
              <a:rPr lang="it-IT" sz="2400" b="1" dirty="0">
                <a:latin typeface="Aptos" panose="020B0004020202020204" pitchFamily="34" charset="0"/>
              </a:rPr>
              <a:t> stroke 75+ </a:t>
            </a:r>
            <a:r>
              <a:rPr lang="it-IT" sz="2400" b="1" dirty="0" err="1">
                <a:latin typeface="Aptos" panose="020B0004020202020204" pitchFamily="34" charset="0"/>
              </a:rPr>
              <a:t>years</a:t>
            </a:r>
            <a:r>
              <a:rPr lang="it-IT" sz="2400" b="1" dirty="0">
                <a:latin typeface="Aptos" panose="020B0004020202020204" pitchFamily="34" charset="0"/>
              </a:rPr>
              <a:t> of age, 2023, </a:t>
            </a:r>
          </a:p>
          <a:p>
            <a:r>
              <a:rPr lang="it-IT" sz="2400" b="1" dirty="0" err="1">
                <a:latin typeface="Aptos" panose="020B0004020202020204" pitchFamily="34" charset="0"/>
              </a:rPr>
              <a:t>Italy</a:t>
            </a:r>
            <a:r>
              <a:rPr lang="it-IT" sz="2400" b="1" dirty="0">
                <a:latin typeface="Aptos" panose="020B0004020202020204" pitchFamily="34" charset="0"/>
              </a:rPr>
              <a:t>, </a:t>
            </a:r>
            <a:r>
              <a:rPr lang="it-IT" sz="2400" b="1" dirty="0" err="1">
                <a:latin typeface="Aptos" panose="020B0004020202020204" pitchFamily="34" charset="0"/>
              </a:rPr>
              <a:t>both</a:t>
            </a:r>
            <a:r>
              <a:rPr lang="it-IT" sz="2400" b="1" dirty="0">
                <a:latin typeface="Aptos" panose="020B0004020202020204" pitchFamily="34" charset="0"/>
              </a:rPr>
              <a:t> sexes </a:t>
            </a:r>
            <a:r>
              <a:rPr lang="it-IT" sz="2400" b="1" dirty="0" err="1">
                <a:latin typeface="Aptos" panose="020B0004020202020204" pitchFamily="34" charset="0"/>
              </a:rPr>
              <a:t>combined</a:t>
            </a:r>
            <a:r>
              <a:rPr lang="it-IT" sz="2400" b="1" dirty="0">
                <a:latin typeface="Aptos" panose="020B0004020202020204" pitchFamily="34" charset="0"/>
              </a:rPr>
              <a:t>.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7F37751-D411-D9D0-0ADF-444AAEAEC8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6478" y="1417320"/>
            <a:ext cx="11847870" cy="458269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it-IT" b="1" u="sng" dirty="0" err="1">
                <a:latin typeface="Aptos" panose="020B0004020202020204" pitchFamily="34" charset="0"/>
              </a:rPr>
              <a:t>Incidence</a:t>
            </a:r>
            <a:r>
              <a:rPr lang="it-IT" dirty="0">
                <a:latin typeface="Aptos" panose="020B0004020202020204" pitchFamily="34" charset="0"/>
              </a:rPr>
              <a:t>: </a:t>
            </a:r>
            <a:r>
              <a:rPr lang="it-IT" b="1" dirty="0">
                <a:latin typeface="Aptos" panose="020B0004020202020204" pitchFamily="34" charset="0"/>
              </a:rPr>
              <a:t>680</a:t>
            </a:r>
            <a:r>
              <a:rPr lang="it-IT" dirty="0">
                <a:latin typeface="Aptos" panose="020B0004020202020204" pitchFamily="34" charset="0"/>
              </a:rPr>
              <a:t> new </a:t>
            </a:r>
            <a:r>
              <a:rPr lang="it-IT" dirty="0" err="1">
                <a:latin typeface="Aptos" panose="020B0004020202020204" pitchFamily="34" charset="0"/>
              </a:rPr>
              <a:t>cases</a:t>
            </a:r>
            <a:r>
              <a:rPr lang="it-IT" dirty="0">
                <a:latin typeface="Aptos" panose="020B0004020202020204" pitchFamily="34" charset="0"/>
              </a:rPr>
              <a:t> per 100,000</a:t>
            </a:r>
          </a:p>
          <a:p>
            <a:r>
              <a:rPr lang="it-IT" b="1" u="sng" dirty="0" err="1">
                <a:latin typeface="Aptos" panose="020B0004020202020204" pitchFamily="34" charset="0"/>
              </a:rPr>
              <a:t>Prevalence</a:t>
            </a:r>
            <a:r>
              <a:rPr lang="it-IT" dirty="0">
                <a:latin typeface="Aptos" panose="020B0004020202020204" pitchFamily="34" charset="0"/>
              </a:rPr>
              <a:t>: </a:t>
            </a:r>
            <a:r>
              <a:rPr lang="it-IT" b="1" dirty="0">
                <a:latin typeface="Aptos" panose="020B0004020202020204" pitchFamily="34" charset="0"/>
              </a:rPr>
              <a:t>4551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cases</a:t>
            </a:r>
            <a:r>
              <a:rPr lang="it-IT" dirty="0">
                <a:latin typeface="Aptos" panose="020B0004020202020204" pitchFamily="34" charset="0"/>
              </a:rPr>
              <a:t> per 100,000</a:t>
            </a:r>
          </a:p>
          <a:p>
            <a:endParaRPr lang="it-IT" dirty="0">
              <a:latin typeface="Aptos" panose="020B0004020202020204" pitchFamily="34" charset="0"/>
            </a:endParaRPr>
          </a:p>
          <a:p>
            <a:r>
              <a:rPr lang="it-IT" dirty="0" err="1">
                <a:latin typeface="Aptos" panose="020B0004020202020204" pitchFamily="34" charset="0"/>
              </a:rPr>
              <a:t>What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these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numbers</a:t>
            </a:r>
            <a:r>
              <a:rPr lang="it-IT" dirty="0">
                <a:latin typeface="Aptos" panose="020B0004020202020204" pitchFamily="34" charset="0"/>
              </a:rPr>
              <a:t> tell </a:t>
            </a:r>
            <a:r>
              <a:rPr lang="it-IT" dirty="0" err="1">
                <a:latin typeface="Aptos" panose="020B0004020202020204" pitchFamily="34" charset="0"/>
              </a:rPr>
              <a:t>us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about</a:t>
            </a:r>
            <a:r>
              <a:rPr lang="it-IT" dirty="0">
                <a:latin typeface="Aptos" panose="020B0004020202020204" pitchFamily="34" charset="0"/>
              </a:rPr>
              <a:t> the </a:t>
            </a:r>
            <a:r>
              <a:rPr lang="it-IT" dirty="0" err="1">
                <a:latin typeface="Aptos" panose="020B0004020202020204" pitchFamily="34" charset="0"/>
              </a:rPr>
              <a:t>underlying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disease</a:t>
            </a:r>
            <a:r>
              <a:rPr lang="it-IT" dirty="0">
                <a:latin typeface="Aptos" panose="020B0004020202020204" pitchFamily="34" charset="0"/>
              </a:rPr>
              <a:t>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i="1" dirty="0" err="1">
                <a:latin typeface="Aptos" panose="020B0004020202020204" pitchFamily="34" charset="0"/>
              </a:rPr>
              <a:t>Many</a:t>
            </a:r>
            <a:r>
              <a:rPr lang="it-IT" i="1" dirty="0">
                <a:latin typeface="Aptos" panose="020B0004020202020204" pitchFamily="34" charset="0"/>
              </a:rPr>
              <a:t> </a:t>
            </a:r>
            <a:r>
              <a:rPr lang="it-IT" i="1" dirty="0" err="1">
                <a:latin typeface="Aptos" panose="020B0004020202020204" pitchFamily="34" charset="0"/>
              </a:rPr>
              <a:t>patients</a:t>
            </a:r>
            <a:r>
              <a:rPr lang="it-IT" i="1" dirty="0">
                <a:latin typeface="Aptos" panose="020B0004020202020204" pitchFamily="34" charset="0"/>
              </a:rPr>
              <a:t> </a:t>
            </a:r>
            <a:r>
              <a:rPr lang="it-IT" i="1" dirty="0" err="1">
                <a:latin typeface="Aptos" panose="020B0004020202020204" pitchFamily="34" charset="0"/>
              </a:rPr>
              <a:t>survived</a:t>
            </a:r>
            <a:r>
              <a:rPr lang="it-IT" i="1" dirty="0">
                <a:latin typeface="Aptos" panose="020B0004020202020204" pitchFamily="34" charset="0"/>
              </a:rPr>
              <a:t> after the </a:t>
            </a:r>
            <a:r>
              <a:rPr lang="it-IT" i="1" dirty="0" err="1">
                <a:latin typeface="Aptos" panose="020B0004020202020204" pitchFamily="34" charset="0"/>
              </a:rPr>
              <a:t>ischemic</a:t>
            </a:r>
            <a:r>
              <a:rPr lang="it-IT" i="1" dirty="0">
                <a:latin typeface="Aptos" panose="020B0004020202020204" pitchFamily="34" charset="0"/>
              </a:rPr>
              <a:t> stroke (</a:t>
            </a:r>
            <a:r>
              <a:rPr lang="it-IT" i="1" dirty="0" err="1">
                <a:latin typeface="Aptos" panose="020B0004020202020204" pitchFamily="34" charset="0"/>
              </a:rPr>
              <a:t>prevalence</a:t>
            </a:r>
            <a:r>
              <a:rPr lang="it-IT" i="1" dirty="0">
                <a:latin typeface="Aptos" panose="020B0004020202020204" pitchFamily="34" charset="0"/>
              </a:rPr>
              <a:t>&gt;</a:t>
            </a:r>
            <a:r>
              <a:rPr lang="it-IT" i="1" dirty="0" err="1">
                <a:latin typeface="Aptos" panose="020B0004020202020204" pitchFamily="34" charset="0"/>
              </a:rPr>
              <a:t>incidence</a:t>
            </a:r>
            <a:r>
              <a:rPr lang="it-IT" i="1" dirty="0">
                <a:latin typeface="Aptos" panose="020B0004020202020204" pitchFamily="34" charset="0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i="1" dirty="0">
                <a:latin typeface="Aptos" panose="020B0004020202020204" pitchFamily="34" charset="0"/>
              </a:rPr>
              <a:t>The </a:t>
            </a:r>
            <a:r>
              <a:rPr lang="it-IT" i="1" dirty="0" err="1">
                <a:latin typeface="Aptos" panose="020B0004020202020204" pitchFamily="34" charset="0"/>
              </a:rPr>
              <a:t>consequences</a:t>
            </a:r>
            <a:r>
              <a:rPr lang="it-IT" i="1" dirty="0">
                <a:latin typeface="Aptos" panose="020B0004020202020204" pitchFamily="34" charset="0"/>
              </a:rPr>
              <a:t> of an </a:t>
            </a:r>
            <a:r>
              <a:rPr lang="it-IT" i="1" dirty="0" err="1">
                <a:latin typeface="Aptos" panose="020B0004020202020204" pitchFamily="34" charset="0"/>
              </a:rPr>
              <a:t>ischemic</a:t>
            </a:r>
            <a:r>
              <a:rPr lang="it-IT" i="1" dirty="0">
                <a:latin typeface="Aptos" panose="020B0004020202020204" pitchFamily="34" charset="0"/>
              </a:rPr>
              <a:t> stroke </a:t>
            </a:r>
            <a:r>
              <a:rPr lang="it-IT" i="1" dirty="0" err="1">
                <a:latin typeface="Aptos" panose="020B0004020202020204" pitchFamily="34" charset="0"/>
              </a:rPr>
              <a:t>persisted</a:t>
            </a:r>
            <a:r>
              <a:rPr lang="it-IT" i="1" dirty="0">
                <a:latin typeface="Aptos" panose="020B0004020202020204" pitchFamily="34" charset="0"/>
              </a:rPr>
              <a:t> </a:t>
            </a:r>
            <a:r>
              <a:rPr lang="it-IT" i="1" dirty="0" err="1">
                <a:latin typeface="Aptos" panose="020B0004020202020204" pitchFamily="34" charset="0"/>
              </a:rPr>
              <a:t>often</a:t>
            </a:r>
            <a:r>
              <a:rPr lang="it-IT" i="1" dirty="0">
                <a:latin typeface="Aptos" panose="020B0004020202020204" pitchFamily="34" charset="0"/>
              </a:rPr>
              <a:t> for </a:t>
            </a:r>
            <a:r>
              <a:rPr lang="it-IT" i="1" dirty="0" err="1">
                <a:latin typeface="Aptos" panose="020B0004020202020204" pitchFamily="34" charset="0"/>
              </a:rPr>
              <a:t>several</a:t>
            </a:r>
            <a:r>
              <a:rPr lang="it-IT" i="1" dirty="0">
                <a:latin typeface="Aptos" panose="020B0004020202020204" pitchFamily="34" charset="0"/>
              </a:rPr>
              <a:t> </a:t>
            </a:r>
            <a:r>
              <a:rPr lang="it-IT" i="1" dirty="0" err="1">
                <a:latin typeface="Aptos" panose="020B0004020202020204" pitchFamily="34" charset="0"/>
              </a:rPr>
              <a:t>years</a:t>
            </a:r>
            <a:endParaRPr lang="it-IT" i="1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i="1" dirty="0">
                <a:latin typeface="Aptos" panose="020B0004020202020204" pitchFamily="34" charset="0"/>
              </a:rPr>
              <a:t>Cases accumulate over time in a </a:t>
            </a:r>
            <a:r>
              <a:rPr lang="it-IT" i="1" dirty="0" err="1">
                <a:latin typeface="Aptos" panose="020B0004020202020204" pitchFamily="34" charset="0"/>
              </a:rPr>
              <a:t>population</a:t>
            </a:r>
            <a:endParaRPr lang="it-IT" i="1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it-IT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ptos" panose="020B0004020202020204" pitchFamily="34" charset="0"/>
              </a:rPr>
              <a:t>Stroke is an acute event, but its consequences are often chronic. Even though new strokes occur each year, many survivors remain in the population, which leads to a much higher prevalence than incidence.</a:t>
            </a:r>
            <a:endParaRPr lang="it-IT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130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AB12DD-6D62-C30F-A4C2-C70CC2766D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616AA1D-AE0B-4308-6952-B2CFAE8FE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2880609-E76D-C9FB-079E-BF92C03A6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602E03F-7B6B-2FEC-D7DE-BF960696F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20C12344-73ED-9CED-D4E8-7F9673D07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7AECE62-E2B3-B985-8FE9-5DA7187E0E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92143" y="2085703"/>
            <a:ext cx="35661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6C5E52C7-D87F-EF2B-AD1D-742D95F14E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B972C1C-E85A-8972-58D1-1EDB51254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0E2F7395-9C0C-264C-0CE8-DF82009D4A19}"/>
              </a:ext>
            </a:extLst>
          </p:cNvPr>
          <p:cNvSpPr txBox="1"/>
          <p:nvPr/>
        </p:nvSpPr>
        <p:spPr>
          <a:xfrm>
            <a:off x="206479" y="345625"/>
            <a:ext cx="11621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latin typeface="Aptos" panose="020B0004020202020204" pitchFamily="34" charset="0"/>
              </a:rPr>
              <a:t>The </a:t>
            </a:r>
            <a:r>
              <a:rPr lang="it-IT" sz="2400" b="1" dirty="0" err="1">
                <a:latin typeface="Aptos" panose="020B0004020202020204" pitchFamily="34" charset="0"/>
              </a:rPr>
              <a:t>Mortality</a:t>
            </a:r>
            <a:r>
              <a:rPr lang="it-IT" sz="2400" b="1" dirty="0">
                <a:latin typeface="Aptos" panose="020B0004020202020204" pitchFamily="34" charset="0"/>
              </a:rPr>
              <a:t>-to-</a:t>
            </a:r>
            <a:r>
              <a:rPr lang="it-IT" sz="2400" b="1" dirty="0" err="1">
                <a:latin typeface="Aptos" panose="020B0004020202020204" pitchFamily="34" charset="0"/>
              </a:rPr>
              <a:t>Incidence</a:t>
            </a:r>
            <a:r>
              <a:rPr lang="it-IT" sz="2400" b="1" dirty="0">
                <a:latin typeface="Aptos" panose="020B0004020202020204" pitchFamily="34" charset="0"/>
              </a:rPr>
              <a:t> Ratio (MIR)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CDA10DD-EFCA-7B2A-C58D-3CA37688DC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6479" y="1258232"/>
            <a:ext cx="5692877" cy="3361895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it-IT" b="1" u="sng" dirty="0">
                <a:latin typeface="Aptos" panose="020B0004020202020204" pitchFamily="34" charset="0"/>
              </a:rPr>
              <a:t>In 2023:</a:t>
            </a:r>
          </a:p>
          <a:p>
            <a:r>
              <a:rPr lang="it-IT" b="1" dirty="0" err="1">
                <a:latin typeface="Aptos" panose="020B0004020202020204" pitchFamily="34" charset="0"/>
              </a:rPr>
              <a:t>Incidence</a:t>
            </a:r>
            <a:r>
              <a:rPr lang="it-IT" dirty="0">
                <a:latin typeface="Aptos" panose="020B0004020202020204" pitchFamily="34" charset="0"/>
              </a:rPr>
              <a:t>: </a:t>
            </a:r>
            <a:r>
              <a:rPr lang="it-IT" b="1" dirty="0">
                <a:latin typeface="Aptos" panose="020B0004020202020204" pitchFamily="34" charset="0"/>
              </a:rPr>
              <a:t>680</a:t>
            </a:r>
            <a:r>
              <a:rPr lang="it-IT" dirty="0">
                <a:latin typeface="Aptos" panose="020B0004020202020204" pitchFamily="34" charset="0"/>
              </a:rPr>
              <a:t> new </a:t>
            </a:r>
            <a:r>
              <a:rPr lang="it-IT" dirty="0" err="1">
                <a:latin typeface="Aptos" panose="020B0004020202020204" pitchFamily="34" charset="0"/>
              </a:rPr>
              <a:t>cases</a:t>
            </a:r>
            <a:r>
              <a:rPr lang="it-IT" dirty="0">
                <a:latin typeface="Aptos" panose="020B0004020202020204" pitchFamily="34" charset="0"/>
              </a:rPr>
              <a:t> per 100,000</a:t>
            </a:r>
          </a:p>
          <a:p>
            <a:r>
              <a:rPr lang="it-IT" b="1" dirty="0" err="1">
                <a:latin typeface="Aptos" panose="020B0004020202020204" pitchFamily="34" charset="0"/>
              </a:rPr>
              <a:t>Mortality</a:t>
            </a:r>
            <a:r>
              <a:rPr lang="it-IT" dirty="0">
                <a:latin typeface="Aptos" panose="020B0004020202020204" pitchFamily="34" charset="0"/>
              </a:rPr>
              <a:t>: </a:t>
            </a:r>
            <a:r>
              <a:rPr lang="it-IT" b="1" dirty="0">
                <a:latin typeface="Aptos" panose="020B0004020202020204" pitchFamily="34" charset="0"/>
              </a:rPr>
              <a:t>508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deaths</a:t>
            </a:r>
            <a:r>
              <a:rPr lang="it-IT" dirty="0">
                <a:latin typeface="Aptos" panose="020B0004020202020204" pitchFamily="34" charset="0"/>
              </a:rPr>
              <a:t> per 100,000</a:t>
            </a:r>
          </a:p>
          <a:p>
            <a:r>
              <a:rPr lang="it-IT" b="1" dirty="0">
                <a:solidFill>
                  <a:srgbClr val="C00000"/>
                </a:solidFill>
                <a:latin typeface="Aptos" panose="020B0004020202020204" pitchFamily="34" charset="0"/>
              </a:rPr>
              <a:t>MIR=0.75</a:t>
            </a:r>
          </a:p>
          <a:p>
            <a:endParaRPr lang="it-IT" dirty="0">
              <a:latin typeface="Aptos" panose="020B0004020202020204" pitchFamily="34" charset="0"/>
            </a:endParaRPr>
          </a:p>
          <a:p>
            <a:r>
              <a:rPr lang="it-IT" b="1" u="sng" dirty="0">
                <a:latin typeface="Aptos" panose="020B0004020202020204" pitchFamily="34" charset="0"/>
              </a:rPr>
              <a:t>In 1990:</a:t>
            </a:r>
          </a:p>
          <a:p>
            <a:r>
              <a:rPr lang="it-IT" b="1" dirty="0" err="1">
                <a:latin typeface="Aptos" panose="020B0004020202020204" pitchFamily="34" charset="0"/>
              </a:rPr>
              <a:t>Incidence</a:t>
            </a:r>
            <a:r>
              <a:rPr lang="it-IT" dirty="0">
                <a:latin typeface="Aptos" panose="020B0004020202020204" pitchFamily="34" charset="0"/>
              </a:rPr>
              <a:t>: </a:t>
            </a:r>
            <a:r>
              <a:rPr lang="it-IT" b="1" dirty="0">
                <a:latin typeface="Aptos" panose="020B0004020202020204" pitchFamily="34" charset="0"/>
              </a:rPr>
              <a:t>1396</a:t>
            </a:r>
            <a:r>
              <a:rPr lang="it-IT" dirty="0">
                <a:latin typeface="Aptos" panose="020B0004020202020204" pitchFamily="34" charset="0"/>
              </a:rPr>
              <a:t> new </a:t>
            </a:r>
            <a:r>
              <a:rPr lang="it-IT" dirty="0" err="1">
                <a:latin typeface="Aptos" panose="020B0004020202020204" pitchFamily="34" charset="0"/>
              </a:rPr>
              <a:t>cases</a:t>
            </a:r>
            <a:r>
              <a:rPr lang="it-IT" dirty="0">
                <a:latin typeface="Aptos" panose="020B0004020202020204" pitchFamily="34" charset="0"/>
              </a:rPr>
              <a:t> per 100,000</a:t>
            </a:r>
          </a:p>
          <a:p>
            <a:r>
              <a:rPr lang="it-IT" b="1" dirty="0" err="1">
                <a:latin typeface="Aptos" panose="020B0004020202020204" pitchFamily="34" charset="0"/>
              </a:rPr>
              <a:t>Mortality</a:t>
            </a:r>
            <a:r>
              <a:rPr lang="it-IT" dirty="0">
                <a:latin typeface="Aptos" panose="020B0004020202020204" pitchFamily="34" charset="0"/>
              </a:rPr>
              <a:t>: </a:t>
            </a:r>
            <a:r>
              <a:rPr lang="it-IT" b="1" dirty="0">
                <a:latin typeface="Aptos" panose="020B0004020202020204" pitchFamily="34" charset="0"/>
              </a:rPr>
              <a:t>1298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</a:rPr>
              <a:t>deaths</a:t>
            </a:r>
            <a:r>
              <a:rPr lang="it-IT" dirty="0">
                <a:latin typeface="Aptos" panose="020B0004020202020204" pitchFamily="34" charset="0"/>
              </a:rPr>
              <a:t> per 100,000</a:t>
            </a:r>
          </a:p>
          <a:p>
            <a:r>
              <a:rPr lang="it-IT" b="1" dirty="0">
                <a:solidFill>
                  <a:srgbClr val="C00000"/>
                </a:solidFill>
                <a:latin typeface="Aptos" panose="020B0004020202020204" pitchFamily="34" charset="0"/>
              </a:rPr>
              <a:t>MIR=0.93</a:t>
            </a:r>
          </a:p>
          <a:p>
            <a:endParaRPr lang="it-IT" dirty="0">
              <a:latin typeface="Aptos" panose="020B0004020202020204" pitchFamily="34" charset="0"/>
            </a:endParaRPr>
          </a:p>
        </p:txBody>
      </p:sp>
      <p:sp>
        <p:nvSpPr>
          <p:cNvPr id="3" name="Segnaposto contenuto 3">
            <a:extLst>
              <a:ext uri="{FF2B5EF4-FFF2-40B4-BE49-F238E27FC236}">
                <a16:creationId xmlns:a16="http://schemas.microsoft.com/office/drawing/2014/main" id="{3666137B-4A07-EE71-027A-700ADBC70C15}"/>
              </a:ext>
            </a:extLst>
          </p:cNvPr>
          <p:cNvSpPr txBox="1">
            <a:spLocks/>
          </p:cNvSpPr>
          <p:nvPr/>
        </p:nvSpPr>
        <p:spPr>
          <a:xfrm>
            <a:off x="6199240" y="1152914"/>
            <a:ext cx="5692877" cy="5029002"/>
          </a:xfrm>
          <a:prstGeom prst="rect">
            <a:avLst/>
          </a:prstGeom>
          <a:solidFill>
            <a:schemeClr val="bg1"/>
          </a:solidFill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ptos" panose="020B0004020202020204" pitchFamily="34" charset="0"/>
              </a:rPr>
              <a:t>The MIR provides an indirect indication of </a:t>
            </a:r>
            <a:r>
              <a:rPr lang="en-US" i="1" dirty="0">
                <a:latin typeface="Aptos" panose="020B0004020202020204" pitchFamily="34" charset="0"/>
              </a:rPr>
              <a:t>how lethal </a:t>
            </a:r>
            <a:r>
              <a:rPr lang="en-US" dirty="0">
                <a:latin typeface="Aptos" panose="020B0004020202020204" pitchFamily="34" charset="0"/>
              </a:rPr>
              <a:t>a disease is at the population level: 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Aptos" panose="020B0004020202020204" pitchFamily="34" charset="0"/>
              </a:rPr>
              <a:t>higher</a:t>
            </a:r>
            <a:r>
              <a:rPr lang="en-US" dirty="0">
                <a:latin typeface="Aptos" panose="020B0004020202020204" pitchFamily="34" charset="0"/>
              </a:rPr>
              <a:t> </a:t>
            </a:r>
            <a:r>
              <a:rPr lang="en-US" b="1" dirty="0">
                <a:latin typeface="Aptos" panose="020B0004020202020204" pitchFamily="34" charset="0"/>
              </a:rPr>
              <a:t>values</a:t>
            </a:r>
            <a:r>
              <a:rPr lang="en-US" dirty="0">
                <a:latin typeface="Aptos" panose="020B0004020202020204" pitchFamily="34" charset="0"/>
              </a:rPr>
              <a:t> (close to 1) suggest lower survival, with </a:t>
            </a:r>
            <a:r>
              <a:rPr lang="it-IT" dirty="0" err="1">
                <a:latin typeface="Aptos" panose="020B0004020202020204" pitchFamily="34" charset="0"/>
                <a:sym typeface="Wingdings" panose="05000000000000000000" pitchFamily="2" charset="2"/>
              </a:rPr>
              <a:t>most</a:t>
            </a:r>
            <a:r>
              <a:rPr lang="it-IT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dirty="0" err="1">
                <a:latin typeface="Aptos" panose="020B0004020202020204" pitchFamily="34" charset="0"/>
                <a:sym typeface="Wingdings" panose="05000000000000000000" pitchFamily="2" charset="2"/>
              </a:rPr>
              <a:t>cases</a:t>
            </a:r>
            <a:r>
              <a:rPr lang="it-IT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dirty="0" err="1">
                <a:latin typeface="Aptos" panose="020B0004020202020204" pitchFamily="34" charset="0"/>
                <a:sym typeface="Wingdings" panose="05000000000000000000" pitchFamily="2" charset="2"/>
              </a:rPr>
              <a:t>rapidly</a:t>
            </a:r>
            <a:r>
              <a:rPr lang="it-IT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dirty="0" err="1">
                <a:latin typeface="Aptos" panose="020B0004020202020204" pitchFamily="34" charset="0"/>
                <a:sym typeface="Wingdings" panose="05000000000000000000" pitchFamily="2" charset="2"/>
              </a:rPr>
              <a:t>evolving</a:t>
            </a:r>
            <a:r>
              <a:rPr lang="it-IT" dirty="0">
                <a:latin typeface="Aptos" panose="020B0004020202020204" pitchFamily="34" charset="0"/>
                <a:sym typeface="Wingdings" panose="05000000000000000000" pitchFamily="2" charset="2"/>
              </a:rPr>
              <a:t> to </a:t>
            </a:r>
            <a:r>
              <a:rPr lang="it-IT" dirty="0" err="1">
                <a:latin typeface="Aptos" panose="020B0004020202020204" pitchFamily="34" charset="0"/>
                <a:sym typeface="Wingdings" panose="05000000000000000000" pitchFamily="2" charset="2"/>
              </a:rPr>
              <a:t>death</a:t>
            </a:r>
            <a:endParaRPr lang="en-US" dirty="0">
              <a:latin typeface="Aptos" panose="020B00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Aptos" panose="020B0004020202020204" pitchFamily="34" charset="0"/>
              </a:rPr>
              <a:t>lower values </a:t>
            </a:r>
            <a:r>
              <a:rPr lang="en-US" dirty="0">
                <a:latin typeface="Aptos" panose="020B0004020202020204" pitchFamily="34" charset="0"/>
              </a:rPr>
              <a:t>(close to 0) indicate that many individuals survive after diagnosis.</a:t>
            </a:r>
            <a:endParaRPr lang="it-IT" dirty="0">
              <a:latin typeface="Aptos" panose="020B0004020202020204" pitchFamily="34" charset="0"/>
            </a:endParaRPr>
          </a:p>
          <a:p>
            <a:endParaRPr lang="it-IT" dirty="0">
              <a:latin typeface="Aptos" panose="020B0004020202020204" pitchFamily="34" charset="0"/>
              <a:sym typeface="Wingdings" panose="05000000000000000000" pitchFamily="2" charset="2"/>
            </a:endParaRPr>
          </a:p>
          <a:p>
            <a:r>
              <a:rPr lang="it-IT" dirty="0">
                <a:latin typeface="Aptos" panose="020B0004020202020204" pitchFamily="34" charset="0"/>
                <a:sym typeface="Wingdings" panose="05000000000000000000" pitchFamily="2" charset="2"/>
              </a:rPr>
              <a:t>MIR </a:t>
            </a:r>
            <a:r>
              <a:rPr lang="it-IT" dirty="0" err="1">
                <a:latin typeface="Aptos" panose="020B0004020202020204" pitchFamily="34" charset="0"/>
                <a:sym typeface="Wingdings" panose="05000000000000000000" pitchFamily="2" charset="2"/>
              </a:rPr>
              <a:t>decreases</a:t>
            </a:r>
            <a:r>
              <a:rPr lang="it-IT" dirty="0">
                <a:latin typeface="Aptos" panose="020B0004020202020204" pitchFamily="34" charset="0"/>
                <a:sym typeface="Wingdings" panose="05000000000000000000" pitchFamily="2" charset="2"/>
              </a:rPr>
              <a:t> over time  survival for </a:t>
            </a:r>
            <a:r>
              <a:rPr lang="it-IT" dirty="0" err="1">
                <a:latin typeface="Aptos" panose="020B0004020202020204" pitchFamily="34" charset="0"/>
                <a:sym typeface="Wingdings" panose="05000000000000000000" pitchFamily="2" charset="2"/>
              </a:rPr>
              <a:t>that</a:t>
            </a:r>
            <a:r>
              <a:rPr lang="it-IT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dirty="0" err="1">
                <a:latin typeface="Aptos" panose="020B0004020202020204" pitchFamily="34" charset="0"/>
                <a:sym typeface="Wingdings" panose="05000000000000000000" pitchFamily="2" charset="2"/>
              </a:rPr>
              <a:t>disease</a:t>
            </a:r>
            <a:r>
              <a:rPr lang="it-IT" dirty="0">
                <a:latin typeface="Aptos" panose="020B0004020202020204" pitchFamily="34" charset="0"/>
              </a:rPr>
              <a:t> </a:t>
            </a:r>
            <a:r>
              <a:rPr lang="it-IT" dirty="0" err="1">
                <a:latin typeface="Aptos" panose="020B0004020202020204" pitchFamily="34" charset="0"/>
                <a:sym typeface="Wingdings" panose="05000000000000000000" pitchFamily="2" charset="2"/>
              </a:rPr>
              <a:t>has</a:t>
            </a:r>
            <a:r>
              <a:rPr lang="it-IT" dirty="0">
                <a:latin typeface="Aptos" panose="020B0004020202020204" pitchFamily="34" charset="0"/>
                <a:sym typeface="Wingdings" panose="05000000000000000000" pitchFamily="2" charset="2"/>
              </a:rPr>
              <a:t> </a:t>
            </a:r>
            <a:r>
              <a:rPr lang="it-IT" dirty="0" err="1">
                <a:latin typeface="Aptos" panose="020B0004020202020204" pitchFamily="34" charset="0"/>
                <a:sym typeface="Wingdings" panose="05000000000000000000" pitchFamily="2" charset="2"/>
              </a:rPr>
              <a:t>improved</a:t>
            </a:r>
            <a:endParaRPr lang="it-IT" dirty="0">
              <a:latin typeface="Aptos" panose="020B0004020202020204" pitchFamily="34" charset="0"/>
              <a:sym typeface="Wingdings" panose="05000000000000000000" pitchFamily="2" charset="2"/>
            </a:endParaRPr>
          </a:p>
          <a:p>
            <a:r>
              <a:rPr lang="en-US" dirty="0">
                <a:latin typeface="Aptos" panose="020B0004020202020204" pitchFamily="34" charset="0"/>
              </a:rPr>
              <a:t>When a disease shows variability in survival over time or between populations, the MIR can </a:t>
            </a:r>
            <a:r>
              <a:rPr lang="en-US">
                <a:latin typeface="Aptos" panose="020B0004020202020204" pitchFamily="34" charset="0"/>
              </a:rPr>
              <a:t>help capturing </a:t>
            </a:r>
            <a:r>
              <a:rPr lang="en-US" dirty="0">
                <a:latin typeface="Aptos" panose="020B0004020202020204" pitchFamily="34" charset="0"/>
              </a:rPr>
              <a:t>this dimension.</a:t>
            </a:r>
            <a:endParaRPr lang="it-IT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85233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ttivo">
  <a:themeElements>
    <a:clrScheme name="Retrospettiv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ttiv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1042</Words>
  <Application>Microsoft Office PowerPoint</Application>
  <PresentationFormat>Widescreen</PresentationFormat>
  <Paragraphs>115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9" baseType="lpstr">
      <vt:lpstr>Aptos</vt:lpstr>
      <vt:lpstr>Arial</vt:lpstr>
      <vt:lpstr>Calibri</vt:lpstr>
      <vt:lpstr>Calibri Light</vt:lpstr>
      <vt:lpstr>Cambria Math</vt:lpstr>
      <vt:lpstr>Wingdings</vt:lpstr>
      <vt:lpstr>Retrospettivo</vt:lpstr>
      <vt:lpstr>Statistical learning in epidemiology  Lecture I </vt:lpstr>
      <vt:lpstr>Recalling the definitions</vt:lpstr>
      <vt:lpstr>Incidence</vt:lpstr>
      <vt:lpstr>Prevalence</vt:lpstr>
      <vt:lpstr>Different tools, different applications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Crude and age-standardized rates</vt:lpstr>
      <vt:lpstr>COPD mortality rates, 1990-2023, Italy, both sexes combined</vt:lpstr>
      <vt:lpstr>Link to the Global Burden of Disease Study 2023:  https://vizhub.healthdata.org/gbd-compare/#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Giulia Zamagni</dc:creator>
  <cp:lastModifiedBy>Giulia Zamagni</cp:lastModifiedBy>
  <cp:revision>6</cp:revision>
  <dcterms:created xsi:type="dcterms:W3CDTF">2026-03-16T07:18:57Z</dcterms:created>
  <dcterms:modified xsi:type="dcterms:W3CDTF">2026-03-17T08:12:42Z</dcterms:modified>
</cp:coreProperties>
</file>