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Entropia del sistema e dell’ambiente</a:t>
            </a:r>
            <a:br/>
            <a:r>
              <a:t>Energia di Gibbs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nergia di Gibbs di reazione standard ∆rG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Energia di Gibbs di reazione standard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∆</a:t>
            </a:r>
            <a:r>
              <a:rPr b="1" baseline="-15090">
                <a:latin typeface="+mj-lt"/>
                <a:ea typeface="+mj-ea"/>
                <a:cs typeface="+mj-cs"/>
                <a:sym typeface="Calibri"/>
              </a:rPr>
              <a:t>r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G°</a:t>
            </a:r>
          </a:p>
        </p:txBody>
      </p:sp>
      <p:sp>
        <p:nvSpPr>
          <p:cNvPr id="121" name="Le entalpie e le entropie standard di reazione si combinano per ricavare l’energia di Gibbs di reazione standard ∆rG°…"/>
          <p:cNvSpPr txBox="1">
            <a:spLocks noGrp="1"/>
          </p:cNvSpPr>
          <p:nvPr>
            <p:ph type="body" idx="1"/>
          </p:nvPr>
        </p:nvSpPr>
        <p:spPr>
          <a:xfrm>
            <a:off x="838200" y="1601254"/>
            <a:ext cx="10515600" cy="4575709"/>
          </a:xfrm>
          <a:prstGeom prst="rect">
            <a:avLst/>
          </a:prstGeom>
        </p:spPr>
        <p:txBody>
          <a:bodyPr/>
          <a:lstStyle/>
          <a:p>
            <a:r>
              <a:t>Le entalpie e le entropie standard di reazione si combinano per ricavare l’energia di Gibbs di reazione standard ∆</a:t>
            </a:r>
            <a:r>
              <a:rPr baseline="-23857"/>
              <a:t>r</a:t>
            </a:r>
            <a:r>
              <a:t>G°</a:t>
            </a:r>
          </a:p>
          <a:p>
            <a:pPr marL="0" indent="0" algn="ctr">
              <a:buSzTx/>
              <a:buFontTx/>
              <a:buNone/>
              <a:defRPr sz="3400"/>
            </a:pPr>
            <a:r>
              <a:t>∆</a:t>
            </a:r>
            <a:r>
              <a:rPr baseline="-20705"/>
              <a:t>r</a:t>
            </a:r>
            <a:r>
              <a:t>G°= ∆</a:t>
            </a:r>
            <a:r>
              <a:rPr baseline="-20705"/>
              <a:t>r</a:t>
            </a:r>
            <a:r>
              <a:t>H° - T∆</a:t>
            </a:r>
            <a:r>
              <a:rPr baseline="-20705"/>
              <a:t>r</a:t>
            </a:r>
            <a:r>
              <a:t>S°</a:t>
            </a:r>
          </a:p>
          <a:p>
            <a:pPr marL="280736" indent="-280736">
              <a:buFontTx/>
            </a:pPr>
            <a:r>
              <a:t>Differenza tra le energie standard dei prodotti e dei reagenti, ognuno assunto nel proprio stato standard alla temperatura specificata, per la reazione così come è stata scritta (v. coefficienti stechiometrici)</a:t>
            </a:r>
          </a:p>
          <a:p>
            <a:pPr marL="280736" indent="-280736">
              <a:buFontTx/>
              <a:defRPr b="1"/>
            </a:pPr>
            <a:r>
              <a:t>definizione formale</a:t>
            </a:r>
          </a:p>
          <a:p>
            <a:pPr marL="280736" indent="-280736">
              <a:buFontTx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Equazione"/>
              <p:cNvSpPr txBox="1"/>
              <p:nvPr/>
            </p:nvSpPr>
            <p:spPr>
              <a:xfrm>
                <a:off x="4545708" y="4970367"/>
                <a:ext cx="3279143" cy="95547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lim>
                      </m:limLow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22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08" y="4970367"/>
                <a:ext cx="3279143" cy="9554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∆rG° ed energie di Gibbs standard di formazione ∆fG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/>
            </a:pPr>
            <a:r>
              <a:t>∆</a:t>
            </a:r>
            <a:r>
              <a:rPr baseline="-16695"/>
              <a:t>r</a:t>
            </a:r>
            <a:r>
              <a:t>G° ed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energie di Gibbs standard di formazione</a:t>
            </a:r>
            <a:r>
              <a:t>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∆</a:t>
            </a:r>
            <a:r>
              <a:rPr b="1" baseline="-16695">
                <a:latin typeface="+mj-lt"/>
                <a:ea typeface="+mj-ea"/>
                <a:cs typeface="+mj-cs"/>
                <a:sym typeface="Calibri"/>
              </a:rPr>
              <a:t>f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G°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Analogamente al caso dell’entalpia, conviene utilizzare le energia di Gibbs standard di formazione ∆fG°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48079" y="1490892"/>
                <a:ext cx="10515601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Analogamente al caso dell’entalpia, conviene utilizzare le energia di Gibbs standard di formazione ∆</a:t>
                </a:r>
                <a:r>
                  <a:rPr baseline="-23857"/>
                  <a:t>f</a:t>
                </a:r>
                <a:r>
                  <a:t>G°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lvl="8" indent="182880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lim>
                      </m:limLow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280736" indent="-280736">
                  <a:buFontTx/>
                </a:pPr>
                <a:r>
                  <a:t>L’energia di Gibbs standard di formazione ∆</a:t>
                </a:r>
                <a:r>
                  <a:rPr baseline="-23857"/>
                  <a:t>f</a:t>
                </a:r>
                <a:r>
                  <a:t>G° è l’energia di Gibbs standard di formazione di un composto dai suoi </a:t>
                </a:r>
                <a:r>
                  <a:rPr b="1"/>
                  <a:t>elementi </a:t>
                </a:r>
                <a:r>
                  <a:t>considerati nei </a:t>
                </a:r>
                <a:r>
                  <a:rPr b="1"/>
                  <a:t>rispettivi stati di riferimento</a:t>
                </a:r>
              </a:p>
            </p:txBody>
          </p:sp>
        </mc:Choice>
        <mc:Fallback xmlns="">
          <p:sp>
            <p:nvSpPr>
              <p:cNvPr id="125" name="Analogamente al caso dell’entalpia, conviene utilizzare le energia di Gibbs standard di formazione ∆fG°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8079" y="1490892"/>
                <a:ext cx="10515601" cy="4351339"/>
              </a:xfrm>
              <a:prstGeom prst="rect">
                <a:avLst/>
              </a:prstGeom>
              <a:blipFill>
                <a:blip r:embed="rId2"/>
                <a:stretch>
                  <a:fillRect l="-1681" t="-2384" r="-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2A41E8-C3B7-F4B0-A4DA-BDD5173F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411"/>
            <a:ext cx="10515600" cy="552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Es. 4.10 </a:t>
            </a:r>
            <a:r>
              <a:rPr lang="it-IT" dirty="0"/>
              <a:t>Calcolo dell’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G</a:t>
            </a:r>
            <a:r>
              <a:rPr lang="it-IT" dirty="0"/>
              <a:t>° per</a:t>
            </a:r>
          </a:p>
          <a:p>
            <a:pPr marL="0" indent="0">
              <a:buNone/>
            </a:pPr>
            <a:r>
              <a:rPr lang="it-IT" dirty="0"/>
              <a:t>CO(g)+1/2 O</a:t>
            </a:r>
            <a:r>
              <a:rPr lang="it-IT" baseline="-25000" dirty="0"/>
              <a:t>2</a:t>
            </a:r>
            <a:r>
              <a:rPr lang="it-IT" dirty="0"/>
              <a:t>(g) </a:t>
            </a:r>
            <a:r>
              <a:rPr lang="it-IT" dirty="0">
                <a:sym typeface="Wingdings" panose="05000000000000000000" pitchFamily="2" charset="2"/>
              </a:rPr>
              <a:t>CO</a:t>
            </a:r>
            <a:r>
              <a:rPr lang="it-IT" baseline="-25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(g)   a 298.15 K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Si può calcolare come  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G</a:t>
            </a:r>
            <a:r>
              <a:rPr lang="it-IT" dirty="0"/>
              <a:t>°= 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H</a:t>
            </a:r>
            <a:r>
              <a:rPr lang="it-IT" dirty="0"/>
              <a:t>°-</a:t>
            </a:r>
            <a:r>
              <a:rPr lang="it-IT" dirty="0" err="1"/>
              <a:t>T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S</a:t>
            </a:r>
            <a:r>
              <a:rPr lang="it-IT" dirty="0"/>
              <a:t>°</a:t>
            </a:r>
          </a:p>
          <a:p>
            <a:pPr marL="0" indent="0">
              <a:buNone/>
            </a:pP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H</a:t>
            </a:r>
            <a:r>
              <a:rPr lang="it-IT" dirty="0"/>
              <a:t>°= 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f</a:t>
            </a:r>
            <a:r>
              <a:rPr lang="it-IT" dirty="0" err="1"/>
              <a:t>H</a:t>
            </a:r>
            <a:r>
              <a:rPr lang="it-IT" dirty="0"/>
              <a:t>°(CO</a:t>
            </a:r>
            <a:r>
              <a:rPr lang="it-IT" baseline="-25000" dirty="0"/>
              <a:t>2</a:t>
            </a:r>
            <a:r>
              <a:rPr lang="it-IT" dirty="0"/>
              <a:t>(g))-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H</a:t>
            </a:r>
            <a:r>
              <a:rPr lang="it-IT" dirty="0"/>
              <a:t>°(CO(g))= -393,51+110,53=</a:t>
            </a:r>
            <a:r>
              <a:rPr lang="it-IT" b="1" dirty="0"/>
              <a:t>-282,98 kJmol</a:t>
            </a:r>
            <a:r>
              <a:rPr lang="it-IT" b="1" baseline="30000" dirty="0"/>
              <a:t>-1</a:t>
            </a:r>
          </a:p>
          <a:p>
            <a:pPr marL="0" indent="0">
              <a:buNone/>
            </a:pP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S</a:t>
            </a:r>
            <a:r>
              <a:rPr lang="it-IT" dirty="0"/>
              <a:t>°=S°(CO</a:t>
            </a:r>
            <a:r>
              <a:rPr lang="it-IT" baseline="-25000" dirty="0"/>
              <a:t>2</a:t>
            </a:r>
            <a:r>
              <a:rPr lang="it-IT" dirty="0"/>
              <a:t>(g))-S°(CO(g))-1/2S°(O</a:t>
            </a:r>
            <a:r>
              <a:rPr lang="it-IT" baseline="-25000" dirty="0"/>
              <a:t>2</a:t>
            </a:r>
            <a:r>
              <a:rPr lang="it-IT" dirty="0"/>
              <a:t>(g))=213,74-197,67-1/2*205,138= </a:t>
            </a:r>
            <a:r>
              <a:rPr lang="it-IT" b="1" dirty="0"/>
              <a:t>-86,499 JK</a:t>
            </a:r>
            <a:r>
              <a:rPr lang="it-IT" b="1" baseline="30000" dirty="0"/>
              <a:t>-1</a:t>
            </a:r>
            <a:r>
              <a:rPr lang="it-IT" b="1" dirty="0"/>
              <a:t>mol</a:t>
            </a:r>
            <a:r>
              <a:rPr lang="it-IT" b="1" baseline="30000" dirty="0"/>
              <a:t>-1</a:t>
            </a:r>
          </a:p>
          <a:p>
            <a:pPr marL="0" indent="0">
              <a:buNone/>
            </a:pP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G</a:t>
            </a:r>
            <a:r>
              <a:rPr lang="it-IT" dirty="0"/>
              <a:t>°=-282,98-298,15*(-0,086499)=-257,19 kJmo-1</a:t>
            </a:r>
          </a:p>
          <a:p>
            <a:pPr marL="0" indent="0">
              <a:buNone/>
            </a:pPr>
            <a:endParaRPr lang="it-IT" b="1" baseline="30000" dirty="0"/>
          </a:p>
          <a:p>
            <a:pPr marL="0" indent="0">
              <a:buNone/>
            </a:pPr>
            <a:r>
              <a:rPr lang="it-IT" dirty="0"/>
              <a:t>Oppure come</a:t>
            </a:r>
          </a:p>
          <a:p>
            <a:pPr marL="0" indent="0">
              <a:buNone/>
            </a:pP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r</a:t>
            </a:r>
            <a:r>
              <a:rPr lang="it-IT" dirty="0" err="1"/>
              <a:t>G</a:t>
            </a:r>
            <a:r>
              <a:rPr lang="it-IT" dirty="0"/>
              <a:t>°=</a:t>
            </a:r>
            <a:r>
              <a:rPr lang="it-IT" dirty="0">
                <a:latin typeface="Symbol" panose="05050102010706020507" pitchFamily="18" charset="2"/>
              </a:rPr>
              <a:t> 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f</a:t>
            </a:r>
            <a:r>
              <a:rPr lang="it-IT" dirty="0" err="1"/>
              <a:t>G</a:t>
            </a:r>
            <a:r>
              <a:rPr lang="it-IT" dirty="0"/>
              <a:t>°(CO2(g))- </a:t>
            </a:r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baseline="-25000" dirty="0" err="1"/>
              <a:t>f</a:t>
            </a:r>
            <a:r>
              <a:rPr lang="it-IT" dirty="0" err="1"/>
              <a:t>G</a:t>
            </a:r>
            <a:r>
              <a:rPr lang="it-IT" dirty="0"/>
              <a:t>°(CO(g))=-394,4-(-137,2)=-257,2 kJmol</a:t>
            </a:r>
            <a:r>
              <a:rPr lang="it-IT" baseline="30000" dirty="0"/>
              <a:t>-1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9384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11BA3-1BCE-6BAF-6D8A-4C513BFD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Calcolare l’energia di Gibbs per la combustione del metano a 25 °C</a:t>
            </a:r>
          </a:p>
          <a:p>
            <a:pPr marL="0" indent="0">
              <a:buNone/>
            </a:pPr>
            <a:r>
              <a:rPr lang="it-IT" dirty="0"/>
              <a:t>CH</a:t>
            </a:r>
            <a:r>
              <a:rPr lang="it-IT" baseline="-25000" dirty="0"/>
              <a:t>4</a:t>
            </a:r>
            <a:r>
              <a:rPr lang="it-IT" dirty="0"/>
              <a:t>(g)+2O</a:t>
            </a:r>
            <a:r>
              <a:rPr lang="it-IT" baseline="-25000" dirty="0"/>
              <a:t>2</a:t>
            </a:r>
            <a:r>
              <a:rPr lang="it-IT" dirty="0"/>
              <a:t>(g) </a:t>
            </a:r>
            <a:r>
              <a:rPr lang="it-IT" dirty="0">
                <a:sym typeface="Wingdings" panose="05000000000000000000" pitchFamily="2" charset="2"/>
              </a:rPr>
              <a:t> CO</a:t>
            </a:r>
            <a:r>
              <a:rPr lang="it-IT" baseline="-25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(g) + 2 H</a:t>
            </a:r>
            <a:r>
              <a:rPr lang="it-IT" baseline="-25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O(l)</a:t>
            </a:r>
          </a:p>
          <a:p>
            <a:pPr marL="0" indent="0">
              <a:buNone/>
            </a:pPr>
            <a:r>
              <a:rPr lang="it-IT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it-IT" baseline="-25000" dirty="0" err="1">
                <a:sym typeface="Wingdings" panose="05000000000000000000" pitchFamily="2" charset="2"/>
              </a:rPr>
              <a:t>r</a:t>
            </a:r>
            <a:r>
              <a:rPr lang="it-IT" dirty="0" err="1">
                <a:sym typeface="Wingdings" panose="05000000000000000000" pitchFamily="2" charset="2"/>
              </a:rPr>
              <a:t>G</a:t>
            </a:r>
            <a:r>
              <a:rPr lang="it-IT" dirty="0">
                <a:sym typeface="Wingdings" panose="05000000000000000000" pitchFamily="2" charset="2"/>
              </a:rPr>
              <a:t>°= </a:t>
            </a:r>
            <a:r>
              <a:rPr lang="it-IT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it-IT" baseline="-25000" dirty="0" err="1">
                <a:sym typeface="Wingdings" panose="05000000000000000000" pitchFamily="2" charset="2"/>
              </a:rPr>
              <a:t>f</a:t>
            </a:r>
            <a:r>
              <a:rPr lang="it-IT" dirty="0" err="1">
                <a:sym typeface="Wingdings" panose="05000000000000000000" pitchFamily="2" charset="2"/>
              </a:rPr>
              <a:t>G</a:t>
            </a:r>
            <a:r>
              <a:rPr lang="it-IT" dirty="0">
                <a:sym typeface="Wingdings" panose="05000000000000000000" pitchFamily="2" charset="2"/>
              </a:rPr>
              <a:t>°(CO</a:t>
            </a:r>
            <a:r>
              <a:rPr lang="it-IT" baseline="-25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(g)) + 2 </a:t>
            </a:r>
            <a:r>
              <a:rPr lang="it-IT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it-IT" baseline="-25000" dirty="0" err="1">
                <a:sym typeface="Wingdings" panose="05000000000000000000" pitchFamily="2" charset="2"/>
              </a:rPr>
              <a:t>f</a:t>
            </a:r>
            <a:r>
              <a:rPr lang="it-IT" dirty="0" err="1">
                <a:sym typeface="Wingdings" panose="05000000000000000000" pitchFamily="2" charset="2"/>
              </a:rPr>
              <a:t>G</a:t>
            </a:r>
            <a:r>
              <a:rPr lang="it-IT" dirty="0">
                <a:sym typeface="Wingdings" panose="05000000000000000000" pitchFamily="2" charset="2"/>
              </a:rPr>
              <a:t>°(H</a:t>
            </a:r>
            <a:r>
              <a:rPr lang="it-IT" baseline="-25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O(l))-</a:t>
            </a:r>
            <a:r>
              <a:rPr lang="it-IT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it-IT" baseline="-25000" dirty="0" err="1">
                <a:sym typeface="Wingdings" panose="05000000000000000000" pitchFamily="2" charset="2"/>
              </a:rPr>
              <a:t>f</a:t>
            </a:r>
            <a:r>
              <a:rPr lang="it-IT" dirty="0" err="1">
                <a:sym typeface="Wingdings" panose="05000000000000000000" pitchFamily="2" charset="2"/>
              </a:rPr>
              <a:t>G</a:t>
            </a:r>
            <a:r>
              <a:rPr lang="it-IT" dirty="0">
                <a:sym typeface="Wingdings" panose="05000000000000000000" pitchFamily="2" charset="2"/>
              </a:rPr>
              <a:t>°(</a:t>
            </a:r>
            <a:r>
              <a:rPr lang="it-IT" dirty="0"/>
              <a:t>CH</a:t>
            </a:r>
            <a:r>
              <a:rPr lang="it-IT" baseline="-25000" dirty="0"/>
              <a:t>4</a:t>
            </a:r>
            <a:r>
              <a:rPr lang="it-IT" dirty="0"/>
              <a:t>(g))</a:t>
            </a:r>
            <a:br>
              <a:rPr lang="it-IT" dirty="0"/>
            </a:br>
            <a:r>
              <a:rPr lang="it-IT" dirty="0"/>
              <a:t>= -394,36+2*(-237,13)-50,72= -817,9 kJ mol</a:t>
            </a:r>
            <a:r>
              <a:rPr lang="it-IT" baseline="30000" dirty="0"/>
              <a:t>-1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56700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pendenza di G da p e 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G da p e T</a:t>
            </a:r>
          </a:p>
        </p:txBody>
      </p:sp>
      <p:sp>
        <p:nvSpPr>
          <p:cNvPr id="128" name="A  p e T costante la dipendenza di G  dalla composizione del sistema è stata sfruttata come criterio per determinare il verso spontaneo di una reazione chimic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 p e T costante la dipendenza di G  dalla composizione del sistema è stata sfruttata come criterio per determinare il verso spontaneo di una reazione chimica</a:t>
            </a:r>
          </a:p>
          <a:p>
            <a:r>
              <a:t>Ora si studia la dipendenza di G, che è una funzione di stato, essendo stata definita mediante funzioni di stato, da p e T</a:t>
            </a:r>
          </a:p>
          <a:p>
            <a:r>
              <a:t>Dalla definizione G= H-TS</a:t>
            </a:r>
          </a:p>
          <a:p>
            <a:r>
              <a:t>Una variazione infinitesima di G, </a:t>
            </a:r>
            <a:r>
              <a:rPr b="1"/>
              <a:t>il differenziale</a:t>
            </a:r>
            <a:r>
              <a:t> è, a meno di infinitesimi di ordine superiore:</a:t>
            </a:r>
          </a:p>
          <a:p>
            <a:pPr marL="0" indent="0" algn="ctr">
              <a:buSzTx/>
              <a:buFontTx/>
              <a:buNone/>
              <a:defRPr sz="3200" b="1"/>
            </a:pPr>
            <a:r>
              <a:t>dG= dH - TdS -SdT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dalla definizione di H:        H=U +pV      il suo differenziale è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35205" y="409551"/>
                <a:ext cx="10515601" cy="6038898"/>
              </a:xfrm>
              <a:prstGeom prst="rect">
                <a:avLst/>
              </a:prstGeom>
            </p:spPr>
            <p:txBody>
              <a:bodyPr/>
              <a:lstStyle/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dalla definizione di H:        H=U +pV      il suo differenziale è:</a:t>
                </a:r>
              </a:p>
              <a:p>
                <a:pPr marL="0" lvl="1" indent="443484" defTabSz="886968">
                  <a:spcBef>
                    <a:spcPts val="900"/>
                  </a:spcBef>
                  <a:buSzTx/>
                  <a:buNone/>
                  <a:defRPr sz="3395"/>
                </a:pPr>
                <a:r>
                  <a:t> </a:t>
                </a:r>
                <a:r>
                  <a:rPr b="1"/>
                  <a:t> dH= dU + pdV + Vdp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per un processo reversibile in un sistema chiuso che compie solo lavoro espansivo (no lavoro extra)      </a:t>
                </a:r>
              </a:p>
              <a:p>
                <a:pPr marL="0" lvl="8" indent="1773936" defTabSz="886968">
                  <a:spcBef>
                    <a:spcPts val="900"/>
                  </a:spcBef>
                  <a:buSzTx/>
                  <a:buFontTx/>
                  <a:buNone/>
                  <a:defRPr sz="3395"/>
                </a:pPr>
                <a:r>
                  <a:rPr b="1"/>
                  <a:t>dU=TdS-pdV</a:t>
                </a:r>
                <a:r>
                  <a:t>        dal I principio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Si può notare che T è la derivata di U rispetto ad S a V cost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e -p la derivata di U rispetto a V ad S costante</a:t>
                </a:r>
              </a:p>
              <a:p>
                <a:pPr marL="0" indent="0" defTabSz="886968">
                  <a:spcBef>
                    <a:spcPts val="900"/>
                  </a:spcBef>
                  <a:buSzTx/>
                  <a:buFontTx/>
                  <a:buNone/>
                  <a:defRPr sz="2910"/>
                </a:pPr>
                <a:endParaRPr/>
              </a:p>
              <a:p>
                <a:pPr marL="0" lvl="3" indent="665226" defTabSz="886968">
                  <a:spcBef>
                    <a:spcPts val="900"/>
                  </a:spcBef>
                  <a:buSzTx/>
                  <a:buFontTx/>
                  <a:buNone/>
                  <a:defRPr sz="252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sz="2600"/>
              </a:p>
            </p:txBody>
          </p:sp>
        </mc:Choice>
        <mc:Fallback xmlns="">
          <p:sp>
            <p:nvSpPr>
              <p:cNvPr id="130" name="dalla definizione di H:        H=U +pV      il suo differenziale è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5205" y="409551"/>
                <a:ext cx="10515601" cy="6038898"/>
              </a:xfrm>
              <a:prstGeom prst="rect">
                <a:avLst/>
              </a:prstGeom>
              <a:blipFill>
                <a:blip r:embed="rId2"/>
                <a:stretch>
                  <a:fillRect l="-1913" t="-2220" r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rò, essendo dU un differenziale esatto, il suo valore è indipendente dal percorso della trasformazione, e si otterrà lo stesso valore di dU sia con una trasformazione reversibile che con una irreversibile…"/>
          <p:cNvSpPr txBox="1">
            <a:spLocks noGrp="1"/>
          </p:cNvSpPr>
          <p:nvPr>
            <p:ph type="body" idx="1"/>
          </p:nvPr>
        </p:nvSpPr>
        <p:spPr>
          <a:xfrm>
            <a:off x="451969" y="409551"/>
            <a:ext cx="10515601" cy="6038898"/>
          </a:xfrm>
          <a:prstGeom prst="rect">
            <a:avLst/>
          </a:prstGeom>
        </p:spPr>
        <p:txBody>
          <a:bodyPr/>
          <a:lstStyle/>
          <a:p>
            <a:pPr marL="228599" indent="-228599">
              <a:defRPr sz="3000"/>
            </a:pPr>
            <a:r>
              <a:t>però, essendo dU un differenziale esatto, il suo valore è indipendente dal percorso della trasformazione, e si otterrà lo stesso valore di dU sia con una trasformazione reversibile che con una irreversibile</a:t>
            </a:r>
          </a:p>
          <a:p>
            <a:pPr marL="228599" indent="-228599">
              <a:defRPr sz="3000"/>
            </a:pPr>
            <a:r>
              <a:t>sostituendo</a:t>
            </a:r>
          </a:p>
          <a:p>
            <a:pPr marL="0" lvl="1" indent="457200">
              <a:buSzTx/>
              <a:buNone/>
              <a:defRPr sz="3000"/>
            </a:pPr>
            <a:r>
              <a:t>dH= (TdS - pdV) + pdV + Vdp</a:t>
            </a:r>
          </a:p>
          <a:p>
            <a:pPr marL="0" lvl="1" indent="457200" algn="ctr">
              <a:buSzTx/>
              <a:buNone/>
              <a:defRPr sz="3700" b="1"/>
            </a:pPr>
            <a:r>
              <a:t>dH= TdS +Vdp</a:t>
            </a:r>
          </a:p>
          <a:p>
            <a:pPr marL="0" indent="0">
              <a:buSzTx/>
              <a:buNone/>
              <a:defRPr sz="3000"/>
            </a:pPr>
            <a:r>
              <a:t>T è la derivata di H rispetto a S a p costante e V la derivata di H rispetto a p a S costante</a:t>
            </a:r>
          </a:p>
          <a:p>
            <a:pPr marL="0" indent="0">
              <a:buSzTx/>
              <a:buNone/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G= dH - TdS -SdT…"/>
          <p:cNvSpPr txBox="1">
            <a:spLocks noGrp="1"/>
          </p:cNvSpPr>
          <p:nvPr>
            <p:ph type="body" idx="1"/>
          </p:nvPr>
        </p:nvSpPr>
        <p:spPr>
          <a:xfrm>
            <a:off x="748079" y="576814"/>
            <a:ext cx="10515601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300"/>
            </a:pPr>
            <a:r>
              <a:rPr dirty="0" err="1"/>
              <a:t>dG</a:t>
            </a:r>
            <a:r>
              <a:rPr dirty="0"/>
              <a:t>= </a:t>
            </a:r>
            <a:r>
              <a:rPr dirty="0" err="1"/>
              <a:t>dH</a:t>
            </a:r>
            <a:r>
              <a:rPr dirty="0"/>
              <a:t> - </a:t>
            </a:r>
            <a:r>
              <a:rPr dirty="0" err="1"/>
              <a:t>TdS</a:t>
            </a:r>
            <a:r>
              <a:rPr dirty="0"/>
              <a:t> -</a:t>
            </a:r>
            <a:r>
              <a:t>SdT</a:t>
            </a:r>
          </a:p>
          <a:p>
            <a:pPr marL="0" indent="0">
              <a:buSzTx/>
              <a:buFontTx/>
              <a:buNone/>
              <a:defRPr sz="3300"/>
            </a:pPr>
            <a:r>
              <a:rPr dirty="0" err="1"/>
              <a:t>dG</a:t>
            </a:r>
            <a:r>
              <a:rPr dirty="0"/>
              <a:t>= </a:t>
            </a:r>
            <a:r>
              <a:rPr dirty="0" err="1"/>
              <a:t>TdS</a:t>
            </a:r>
            <a:r>
              <a:rPr dirty="0"/>
              <a:t> +</a:t>
            </a:r>
            <a:r>
              <a:rPr dirty="0" err="1"/>
              <a:t>Vdp</a:t>
            </a:r>
            <a:r>
              <a:rPr dirty="0"/>
              <a:t> -</a:t>
            </a:r>
            <a:r>
              <a:rPr dirty="0" err="1"/>
              <a:t>TdS</a:t>
            </a:r>
            <a:r>
              <a:rPr dirty="0"/>
              <a:t> -</a:t>
            </a:r>
            <a:r>
              <a:rPr dirty="0" err="1"/>
              <a:t>SdT</a:t>
            </a:r>
            <a:endParaRPr dirty="0"/>
          </a:p>
          <a:p>
            <a:pPr marL="0" indent="0" algn="ctr">
              <a:spcBef>
                <a:spcPts val="2000"/>
              </a:spcBef>
              <a:buSzTx/>
              <a:buFontTx/>
              <a:buNone/>
              <a:defRPr sz="3700" b="1"/>
            </a:pPr>
            <a:r>
              <a:rPr dirty="0" err="1"/>
              <a:t>dG</a:t>
            </a:r>
            <a:r>
              <a:rPr dirty="0"/>
              <a:t>= </a:t>
            </a:r>
            <a:r>
              <a:rPr dirty="0" err="1"/>
              <a:t>Vdp</a:t>
            </a:r>
            <a:r>
              <a:rPr dirty="0"/>
              <a:t> -</a:t>
            </a:r>
            <a:r>
              <a:rPr dirty="0" err="1"/>
              <a:t>SdT</a:t>
            </a:r>
            <a:endParaRPr dirty="0"/>
          </a:p>
          <a:p>
            <a:pPr marL="0" indent="0">
              <a:spcBef>
                <a:spcPts val="2000"/>
              </a:spcBef>
              <a:buSzTx/>
              <a:buFontTx/>
              <a:buNone/>
              <a:defRPr sz="3300"/>
            </a:pPr>
            <a:r>
              <a:rPr dirty="0"/>
              <a:t>La </a:t>
            </a:r>
            <a:r>
              <a:rPr dirty="0" err="1"/>
              <a:t>derivata</a:t>
            </a:r>
            <a:r>
              <a:rPr dirty="0"/>
              <a:t> di G rispetto a p, a T </a:t>
            </a:r>
            <a:r>
              <a:rPr dirty="0" err="1"/>
              <a:t>costante</a:t>
            </a:r>
            <a:r>
              <a:rPr dirty="0"/>
              <a:t>, è V</a:t>
            </a:r>
          </a:p>
          <a:p>
            <a:pPr marL="0" indent="0">
              <a:buSzTx/>
              <a:buFontTx/>
              <a:buNone/>
              <a:defRPr sz="3300"/>
            </a:pPr>
            <a:r>
              <a:rPr dirty="0"/>
              <a:t>La </a:t>
            </a:r>
            <a:r>
              <a:rPr dirty="0" err="1"/>
              <a:t>derivata</a:t>
            </a:r>
            <a:r>
              <a:rPr dirty="0"/>
              <a:t> di G rispetto a T, a p </a:t>
            </a:r>
            <a:r>
              <a:rPr dirty="0" err="1"/>
              <a:t>costante</a:t>
            </a:r>
            <a:r>
              <a:rPr dirty="0"/>
              <a:t>, è -S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Equazione"/>
              <p:cNvSpPr txBox="1"/>
              <p:nvPr/>
            </p:nvSpPr>
            <p:spPr>
              <a:xfrm>
                <a:off x="2865436" y="4309506"/>
                <a:ext cx="4313360" cy="10356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lang="ar-AE" sz="2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ar-AE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AE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ar-AE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ar-AE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r-AE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AE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sz="2700" dirty="0"/>
              </a:p>
            </p:txBody>
          </p:sp>
        </mc:Choice>
        <mc:Fallback xmlns="">
          <p:sp>
            <p:nvSpPr>
              <p:cNvPr id="135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36" y="4309506"/>
                <a:ext cx="4313360" cy="1035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pendenza dell’energia di Gibbs da T, a p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dell’energia di Gibbs da T, a p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L’equazione di Gibbs-Helmholtz lega l’entalpia alla variazione con la T dell’energia di Gibbs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L’equazione di Gibbs-Helmholtz lega l’entalpia alla variazione con la T dell’energia di Gibbs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Permette di determinare il calore di reazione determinando l’energia di Gibbs a temperature diverse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p>
                          <m:sSup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t>      </a:t>
                </a:r>
                <a:r>
                  <a:rPr sz="3168" b="1"/>
                  <a:t> equazione di Gibbs - Helmholtz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 sz="3168" b="1"/>
              </a:p>
            </p:txBody>
          </p:sp>
        </mc:Choice>
        <mc:Fallback xmlns="">
          <p:sp>
            <p:nvSpPr>
              <p:cNvPr id="138" name="L’equazione di Gibbs-Helmholtz lega l’entalpia alla variazione con la T dell’energia di Gibb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 t="-2381" r="-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Derivazione dell’equazione di Gibbs-Helmholtz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851167"/>
                <a:ext cx="10515600" cy="532579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Derivazione dell’equazione di Gibbs-Helmholtz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Derivata del G・(1/T) prodotto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581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581"/>
                </a:pPr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sostituendo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03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03"/>
                </a:pPr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314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2600"/>
              </a:p>
            </p:txBody>
          </p:sp>
        </mc:Choice>
        <mc:Fallback xmlns="">
          <p:sp>
            <p:nvSpPr>
              <p:cNvPr id="140" name="Derivazione dell’equazione di Gibbs-Helmholtz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851167"/>
                <a:ext cx="10515600" cy="5325796"/>
              </a:xfrm>
              <a:prstGeom prst="rect">
                <a:avLst/>
              </a:prstGeom>
              <a:blipFill>
                <a:blip r:embed="rId2"/>
                <a:stretch>
                  <a:fillRect l="-1565" t="-1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o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  <a:prstGeom prst="rect">
            <a:avLst/>
          </a:prstGeom>
        </p:spPr>
        <p:txBody>
          <a:bodyPr/>
          <a:lstStyle/>
          <a:p>
            <a:r>
              <a:t>Diseguaglianza di Clausius</a:t>
            </a:r>
          </a:p>
        </p:txBody>
      </p:sp>
      <p:sp>
        <p:nvSpPr>
          <p:cNvPr id="9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56844" y="1749824"/>
            <a:ext cx="11353803" cy="4351338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sz="2548"/>
            </a:pPr>
            <a:r>
              <a:t>Sistema in contatto meccanico e termico con l’ambiente. 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Non necessariamente all’equilibrio meccanico (può essere p</a:t>
            </a:r>
            <a:r>
              <a:rPr baseline="-26879"/>
              <a:t>sis</a:t>
            </a:r>
            <a:r>
              <a:t>≠ p</a:t>
            </a:r>
            <a:r>
              <a:rPr baseline="-26879"/>
              <a:t>ext</a:t>
            </a:r>
            <a:r>
              <a:t>)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T</a:t>
            </a:r>
            <a:r>
              <a:rPr baseline="-26879"/>
              <a:t>sis</a:t>
            </a:r>
            <a:r>
              <a:t>=T</a:t>
            </a:r>
            <a:r>
              <a:rPr baseline="-26879"/>
              <a:t>amb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Qualunque cambiamento dello stato si accompagna ad una variazione di entropia dS</a:t>
            </a:r>
            <a:r>
              <a:rPr baseline="-26879"/>
              <a:t>sis</a:t>
            </a:r>
            <a:r>
              <a:t> + dS</a:t>
            </a:r>
            <a:r>
              <a:rPr baseline="-25623"/>
              <a:t>amb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L’entropia totale del sistema e dell’ambiente, dovuta ad un processo che si compia nel sistema, aumenta quando il processo è irreversibile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  <a:r>
              <a:t>	dS</a:t>
            </a:r>
            <a:r>
              <a:rPr baseline="-26879"/>
              <a:t>sis</a:t>
            </a:r>
            <a:r>
              <a:t> + dS</a:t>
            </a:r>
            <a:r>
              <a:rPr baseline="-26879"/>
              <a:t>amb</a:t>
            </a:r>
            <a:r>
              <a:t>≥ 0    il segno </a:t>
            </a:r>
            <a:r>
              <a:rPr b="1"/>
              <a:t>uguale</a:t>
            </a:r>
            <a:r>
              <a:t> vale solo per un processo </a:t>
            </a:r>
            <a:r>
              <a:rPr b="1"/>
              <a:t>reversibile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  <a:r>
              <a:t>	dS</a:t>
            </a:r>
            <a:r>
              <a:rPr baseline="-26879"/>
              <a:t>sis</a:t>
            </a:r>
            <a:r>
              <a:t> ≥ -dS</a:t>
            </a:r>
            <a:r>
              <a:rPr baseline="-26879"/>
              <a:t>amb</a:t>
            </a:r>
          </a:p>
        </p:txBody>
      </p:sp>
      <p:sp>
        <p:nvSpPr>
          <p:cNvPr id="98" name="CasellaDiTesto 3"/>
          <p:cNvSpPr txBox="1"/>
          <p:nvPr/>
        </p:nvSpPr>
        <p:spPr>
          <a:xfrm>
            <a:off x="883919" y="1181686"/>
            <a:ext cx="787087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L’entropia nelle trasformazioni irreversibili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pendenza dell’energia di Gibbs dalla pressione a T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dell’energia di Gibbs dalla pressione a T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a T = cost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  <a:p>
                <a:endParaRPr/>
              </a:p>
              <a:p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a T = cost</a:t>
                </a:r>
              </a:p>
              <a:p>
                <a:pPr marL="0" indent="0">
                  <a:buSzTx/>
                  <a:buFontTx/>
                  <a:buNone/>
                  <a:defRPr sz="27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𝑉𝑑𝑝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43" name="a T = cos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Equazione"/>
              <p:cNvSpPr txBox="1"/>
              <p:nvPr/>
            </p:nvSpPr>
            <p:spPr>
              <a:xfrm>
                <a:off x="1166023" y="2004999"/>
                <a:ext cx="1775545" cy="89831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sz="2700"/>
              </a:p>
            </p:txBody>
          </p:sp>
        </mc:Choice>
        <mc:Fallback xmlns="">
          <p:sp>
            <p:nvSpPr>
              <p:cNvPr id="14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3" y="2004999"/>
                <a:ext cx="1775545" cy="898313"/>
              </a:xfrm>
              <a:prstGeom prst="rect">
                <a:avLst/>
              </a:prstGeom>
              <a:blipFill>
                <a:blip r:embed="rId3"/>
                <a:stretch>
                  <a:fillRect b="-88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Per un gas ideal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808552"/>
                <a:ext cx="10515600" cy="5420804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Per un </a:t>
                </a:r>
                <a:r>
                  <a:rPr b="1"/>
                  <a:t>gas ideale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225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𝑛𝑅𝑇𝑙𝑛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Per un l</a:t>
                </a:r>
                <a:r>
                  <a:rPr b="1"/>
                  <a:t>iquido o un solido</a:t>
                </a:r>
                <a:r>
                  <a:t>, al mutare della pressione, il volume muta solo lievemente. Allora, si può trattare il V come una costante e portarlo fuori dal segno di integrale. 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Considerando quantità molari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G</a:t>
                </a:r>
                <a:r>
                  <a:rPr baseline="-26064"/>
                  <a:t>m,f</a:t>
                </a:r>
                <a:r>
                  <a:t>=G</a:t>
                </a:r>
                <a:r>
                  <a:rPr baseline="-26064"/>
                  <a:t>m,i </a:t>
                </a:r>
                <a:r>
                  <a:t>+ (p</a:t>
                </a:r>
                <a:r>
                  <a:rPr baseline="-26064"/>
                  <a:t>f</a:t>
                </a:r>
                <a:r>
                  <a:t>-p</a:t>
                </a:r>
                <a:r>
                  <a:rPr baseline="-26064"/>
                  <a:t>i</a:t>
                </a:r>
                <a:r>
                  <a:t>)V</a:t>
                </a:r>
                <a:r>
                  <a:rPr baseline="-26064"/>
                  <a:t>m</a:t>
                </a:r>
                <a:r>
                  <a:t>= G</a:t>
                </a:r>
                <a:r>
                  <a:rPr baseline="-26064"/>
                  <a:t>m,i</a:t>
                </a:r>
                <a:r>
                  <a:t>+V</a:t>
                </a:r>
                <a:r>
                  <a:rPr baseline="-26064"/>
                  <a:t>m</a:t>
                </a:r>
                <a:r>
                  <a:t>∆p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Nelle normali condizioni di laboratorioV</a:t>
                </a:r>
                <a:r>
                  <a:rPr baseline="-26064"/>
                  <a:t>m</a:t>
                </a:r>
                <a:r>
                  <a:t>∆p è molto piccolo e si può trascurare. Di solito si considera che l’energia di Gibbs è indipendente dalla pressione</a:t>
                </a:r>
              </a:p>
            </p:txBody>
          </p:sp>
        </mc:Choice>
        <mc:Fallback xmlns="">
          <p:sp>
            <p:nvSpPr>
              <p:cNvPr id="146" name="Per un gas ideal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808552"/>
                <a:ext cx="10515600" cy="5420804"/>
              </a:xfrm>
              <a:prstGeom prst="rect">
                <a:avLst/>
              </a:prstGeom>
              <a:blipFill>
                <a:blip r:embed="rId2"/>
                <a:stretch>
                  <a:fillRect l="-1391" t="-1687" r="-1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601736"/>
                <a:ext cx="10515600" cy="5247016"/>
              </a:xfrm>
              <a:prstGeom prst="rect">
                <a:avLst/>
              </a:prstGeom>
              <a:ln w="9525">
                <a:round/>
              </a:ln>
            </p:spPr>
            <p:txBody>
              <a:bodyPr/>
              <a:lstStyle/>
              <a:p>
                <a:pPr marL="0" indent="0">
                  <a:buSzTx/>
                  <a:buNone/>
                </a:pPr>
                <a:r>
                  <a:t>Essendo </a:t>
                </a:r>
              </a:p>
              <a:p>
                <a:pPr marL="0" indent="0">
                  <a:buSzTx/>
                  <a:buNone/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None/>
                </a:pPr>
                <a:r>
                  <a:t>dove dq è la quantità infinitesima di calore fornita al sistema nel corso del processo</a:t>
                </a:r>
              </a:p>
              <a:p>
                <a:pPr marL="0" indent="0">
                  <a:buSzTx/>
                  <a:buNone/>
                </a:pPr>
                <a:r>
                  <a:t>Segue che per qualsiasi cambiamento</a:t>
                </a:r>
              </a:p>
              <a:p>
                <a:pPr marL="0" indent="0">
                  <a:buSzTx/>
                  <a:buNone/>
                </a:pPr>
                <a:endParaRPr/>
              </a:p>
              <a:p>
                <a:pPr marL="0" lvl="2" indent="1234439">
                  <a:buSzTx/>
                  <a:buNone/>
                </a:pPr>
                <a14:m>
                  <m:oMath xmlns:m="http://schemas.openxmlformats.org/officeDocument/2006/math"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𝑠𝑖𝑠</m:t>
                        </m:r>
                      </m:sub>
                    </m:sSub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t>            </a:t>
                </a:r>
                <a:r>
                  <a:rPr b="1"/>
                  <a:t>diseguaglianza di Clausius</a:t>
                </a:r>
              </a:p>
            </p:txBody>
          </p:sp>
        </mc:Choice>
        <mc:Fallback xmlns="">
          <p:sp>
            <p:nvSpPr>
              <p:cNvPr id="100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601736"/>
                <a:ext cx="10515600" cy="5247016"/>
              </a:xfrm>
              <a:prstGeom prst="rect">
                <a:avLst/>
              </a:prstGeom>
              <a:blipFill>
                <a:blip r:embed="rId2"/>
                <a:stretch>
                  <a:fillRect l="-1623" t="-1977"/>
                </a:stretch>
              </a:blipFill>
              <a:ln w="9525">
                <a:rou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riterio di spontaneità in base a sole funzioni di stato del sist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Criterio di spontaneità in base a sole funzioni di stato del sistema</a:t>
            </a:r>
          </a:p>
        </p:txBody>
      </p:sp>
      <p:sp>
        <p:nvSpPr>
          <p:cNvPr id="103" name="L’entropia è la grandezza fondamentale per discutere il verso di una trasformazione spontane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L’entropia è la grandezza fondamentale per discutere il verso di una trasformazione spontanea</a:t>
            </a:r>
          </a:p>
          <a:p>
            <a:r>
              <a:t>Bisogna calcolare la variazione di entropia sia del sistema sia dell’ambiente</a:t>
            </a:r>
          </a:p>
          <a:p>
            <a:r>
              <a:t>sarebbe vantaggioso poter tener conto del contributo dell’entropia dell’ambiente in modo automatico</a:t>
            </a:r>
          </a:p>
          <a:p>
            <a:r>
              <a:t>È stato visto che la variazione di entropia dell’ambiente corrisponde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Equazione"/>
              <p:cNvSpPr txBox="1"/>
              <p:nvPr/>
            </p:nvSpPr>
            <p:spPr>
              <a:xfrm>
                <a:off x="4825289" y="5192750"/>
                <a:ext cx="2022961" cy="7549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10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89" y="5192750"/>
                <a:ext cx="2022961" cy="754940"/>
              </a:xfrm>
              <a:prstGeom prst="rect">
                <a:avLst/>
              </a:prstGeom>
              <a:blipFill>
                <a:blip r:embed="rId2"/>
                <a:stretch>
                  <a:fillRect r="-7553" b="-64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i considera il caso in cui il processo avvenga a pressione costante, e in assenza di altre forme di lavoro oltre a quello pressione volume (lavoro extra nullo)…"/>
          <p:cNvSpPr txBox="1">
            <a:spLocks noGrp="1"/>
          </p:cNvSpPr>
          <p:nvPr>
            <p:ph type="body" idx="1"/>
          </p:nvPr>
        </p:nvSpPr>
        <p:spPr>
          <a:xfrm>
            <a:off x="838200" y="705557"/>
            <a:ext cx="10515600" cy="6003791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/>
              <a:t>Si </a:t>
            </a:r>
            <a:r>
              <a:rPr dirty="0" err="1"/>
              <a:t>considera</a:t>
            </a:r>
            <a:r>
              <a:rPr dirty="0"/>
              <a:t> il </a:t>
            </a:r>
            <a:r>
              <a:rPr dirty="0" err="1"/>
              <a:t>caso</a:t>
            </a:r>
            <a:r>
              <a:rPr dirty="0"/>
              <a:t> in cui il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avvenga</a:t>
            </a:r>
            <a:r>
              <a:rPr dirty="0"/>
              <a:t> a </a:t>
            </a:r>
            <a:r>
              <a:rPr b="1" dirty="0" err="1"/>
              <a:t>pressione</a:t>
            </a:r>
            <a:r>
              <a:rPr b="1" dirty="0"/>
              <a:t> </a:t>
            </a:r>
            <a:r>
              <a:rPr b="1" dirty="0" err="1"/>
              <a:t>costante</a:t>
            </a:r>
            <a:r>
              <a:rPr dirty="0"/>
              <a:t>, e in </a:t>
            </a:r>
            <a:r>
              <a:rPr dirty="0" err="1"/>
              <a:t>assenza</a:t>
            </a:r>
            <a:r>
              <a:rPr dirty="0"/>
              <a:t> di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forme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oltre</a:t>
            </a:r>
            <a:r>
              <a:rPr dirty="0"/>
              <a:t> a </a:t>
            </a: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pressione</a:t>
            </a:r>
            <a:r>
              <a:rPr dirty="0"/>
              <a:t> volume (</a:t>
            </a:r>
            <a:r>
              <a:rPr b="1" dirty="0" err="1"/>
              <a:t>lavoro</a:t>
            </a:r>
            <a:r>
              <a:rPr b="1" dirty="0"/>
              <a:t> extra </a:t>
            </a:r>
            <a:r>
              <a:rPr b="1" dirty="0" err="1"/>
              <a:t>nullo</a:t>
            </a:r>
            <a:r>
              <a:rPr dirty="0"/>
              <a:t>)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/>
              <a:t>è </a:t>
            </a:r>
            <a:r>
              <a:rPr dirty="0" err="1"/>
              <a:t>possibile</a:t>
            </a:r>
            <a:r>
              <a:rPr dirty="0"/>
              <a:t> </a:t>
            </a:r>
            <a:r>
              <a:rPr dirty="0" err="1"/>
              <a:t>scrivere</a:t>
            </a:r>
            <a:r>
              <a:rPr dirty="0"/>
              <a:t>        </a:t>
            </a:r>
            <a:r>
              <a:rPr b="1" dirty="0" err="1"/>
              <a:t>dq</a:t>
            </a:r>
            <a:r>
              <a:rPr b="1" baseline="-24796" dirty="0" err="1"/>
              <a:t>p</a:t>
            </a:r>
            <a:r>
              <a:rPr b="1" dirty="0"/>
              <a:t>= </a:t>
            </a:r>
            <a:r>
              <a:rPr b="1" dirty="0" err="1"/>
              <a:t>dH</a:t>
            </a:r>
            <a:endParaRPr b="1" dirty="0"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/>
              <a:t>II principio, in 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isolato</a:t>
            </a:r>
            <a:r>
              <a:rPr dirty="0"/>
              <a:t>                </a:t>
            </a:r>
            <a:r>
              <a:rPr dirty="0" err="1"/>
              <a:t>dS</a:t>
            </a:r>
            <a:r>
              <a:rPr baseline="-24796" dirty="0" err="1"/>
              <a:t>sis</a:t>
            </a:r>
            <a:r>
              <a:rPr baseline="-24796" dirty="0"/>
              <a:t> </a:t>
            </a:r>
            <a:r>
              <a:rPr dirty="0"/>
              <a:t>+ </a:t>
            </a:r>
            <a:r>
              <a:rPr dirty="0" err="1"/>
              <a:t>dS</a:t>
            </a:r>
            <a:r>
              <a:rPr spc="-133" baseline="-5999" dirty="0" err="1"/>
              <a:t>amb</a:t>
            </a:r>
            <a:r>
              <a:rPr spc="-133" baseline="-5999" dirty="0"/>
              <a:t> </a:t>
            </a:r>
            <a:r>
              <a:rPr dirty="0"/>
              <a:t>≥ 0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/>
              <a:t>Si </a:t>
            </a:r>
            <a:r>
              <a:rPr dirty="0" err="1"/>
              <a:t>considera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in </a:t>
            </a:r>
            <a:r>
              <a:rPr dirty="0" err="1"/>
              <a:t>equilibrio</a:t>
            </a:r>
            <a:r>
              <a:rPr dirty="0"/>
              <a:t> con il proprio  </a:t>
            </a:r>
            <a:r>
              <a:rPr dirty="0" err="1"/>
              <a:t>ambiente</a:t>
            </a:r>
            <a:r>
              <a:rPr dirty="0"/>
              <a:t> a </a:t>
            </a:r>
            <a:r>
              <a:rPr b="1" dirty="0" err="1"/>
              <a:t>temperatura</a:t>
            </a:r>
            <a:endParaRPr b="1" dirty="0"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b="1" dirty="0" err="1"/>
              <a:t>costante</a:t>
            </a:r>
            <a:r>
              <a:rPr b="1" dirty="0"/>
              <a:t> T</a:t>
            </a:r>
            <a:r>
              <a:rPr dirty="0"/>
              <a:t> 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endParaRPr dirty="0"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endParaRPr dirty="0"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 err="1"/>
              <a:t>S</a:t>
            </a:r>
            <a:r>
              <a:rPr baseline="-24796" dirty="0" err="1"/>
              <a:t>sis</a:t>
            </a:r>
            <a:r>
              <a:rPr dirty="0"/>
              <a:t> H e T  </a:t>
            </a:r>
            <a:r>
              <a:rPr dirty="0" err="1"/>
              <a:t>sono</a:t>
            </a:r>
            <a:r>
              <a:rPr dirty="0"/>
              <a:t> tutte </a:t>
            </a:r>
            <a:r>
              <a:rPr dirty="0" err="1"/>
              <a:t>funzioni</a:t>
            </a:r>
            <a:r>
              <a:rPr dirty="0"/>
              <a:t> di </a:t>
            </a:r>
            <a:r>
              <a:rPr dirty="0" err="1"/>
              <a:t>stato</a:t>
            </a:r>
            <a:r>
              <a:rPr dirty="0"/>
              <a:t> </a:t>
            </a:r>
            <a:r>
              <a:rPr dirty="0" err="1"/>
              <a:t>dell’ambiente</a:t>
            </a:r>
            <a:endParaRPr dirty="0"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dirty="0" err="1"/>
              <a:t>d’ora</a:t>
            </a:r>
            <a:r>
              <a:rPr dirty="0"/>
              <a:t> in poi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omettere</a:t>
            </a:r>
            <a:r>
              <a:rPr dirty="0"/>
              <a:t> il </a:t>
            </a:r>
            <a:r>
              <a:rPr dirty="0" err="1"/>
              <a:t>pedice</a:t>
            </a:r>
            <a:r>
              <a:rPr dirty="0"/>
              <a:t> sis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Equazione"/>
              <p:cNvSpPr txBox="1"/>
              <p:nvPr/>
            </p:nvSpPr>
            <p:spPr>
              <a:xfrm>
                <a:off x="4272337" y="4112650"/>
                <a:ext cx="2156042" cy="7602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107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37" y="4112650"/>
                <a:ext cx="2156042" cy="760274"/>
              </a:xfrm>
              <a:prstGeom prst="rect">
                <a:avLst/>
              </a:prstGeom>
              <a:blipFill>
                <a:blip r:embed="rId2"/>
                <a:stretch>
                  <a:fillRect r="-6215" b="-64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nergia di Gibb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Energia di Gibbs</a:t>
            </a:r>
          </a:p>
        </p:txBody>
      </p:sp>
      <p:sp>
        <p:nvSpPr>
          <p:cNvPr id="110" name="TdS-dH ≥ 0                  /moltiplicando per -1…"/>
          <p:cNvSpPr txBox="1">
            <a:spLocks noGrp="1"/>
          </p:cNvSpPr>
          <p:nvPr>
            <p:ph type="body" idx="1"/>
          </p:nvPr>
        </p:nvSpPr>
        <p:spPr>
          <a:xfrm>
            <a:off x="838200" y="1632509"/>
            <a:ext cx="10679883" cy="474046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100"/>
            </a:pPr>
            <a:r>
              <a:t>TdS-dH ≥ 0                  /moltiplicando per -1</a:t>
            </a:r>
          </a:p>
          <a:p>
            <a:pPr marL="0" indent="0">
              <a:buSzTx/>
              <a:buNone/>
              <a:defRPr sz="3100"/>
            </a:pPr>
            <a:r>
              <a:t>dH-TdS ≤ 0 </a:t>
            </a:r>
          </a:p>
          <a:p>
            <a:pPr marL="0" indent="0">
              <a:buSzTx/>
              <a:buNone/>
              <a:defRPr sz="3000"/>
            </a:pPr>
            <a:r>
              <a:rPr sz="3100"/>
              <a:t>Si definisce una nuova funzione di </a:t>
            </a:r>
            <a:r>
              <a:t>stato </a:t>
            </a:r>
          </a:p>
          <a:p>
            <a:pPr marL="0" indent="0">
              <a:buSzTx/>
              <a:buNone/>
              <a:defRPr sz="3000"/>
            </a:pPr>
            <a:r>
              <a:t>G=H-TS</a:t>
            </a:r>
          </a:p>
          <a:p>
            <a:pPr marL="0" lvl="1" indent="457200">
              <a:buSzTx/>
              <a:buNone/>
              <a:defRPr sz="3000"/>
            </a:pPr>
            <a:r>
              <a:t>Variazione infinitesima di G a T costante        dG= dH - TdS</a:t>
            </a:r>
          </a:p>
          <a:p>
            <a:pPr marL="0" lvl="1" indent="457200">
              <a:buSzTx/>
              <a:buNone/>
              <a:defRPr sz="3000"/>
            </a:pPr>
            <a:r>
              <a:t>Variazione finita di G a T costante    ∆G= ∆H-T∆S</a:t>
            </a:r>
          </a:p>
          <a:p>
            <a:pPr marL="0" lvl="1" indent="457200">
              <a:buSzTx/>
              <a:buNone/>
              <a:defRPr sz="3000" b="1"/>
            </a:pPr>
            <a:r>
              <a:t>Criterio di spontaneità ed equilibrio a T e p cost</a:t>
            </a:r>
          </a:p>
          <a:p>
            <a:pPr marL="0" lvl="7" indent="3200400">
              <a:buSzTx/>
              <a:buNone/>
              <a:defRPr sz="3300" b="1"/>
            </a:pPr>
            <a:r>
              <a:t>dG</a:t>
            </a:r>
            <a:r>
              <a:rPr baseline="-21151"/>
              <a:t>T,p</a:t>
            </a:r>
            <a:r>
              <a:t>≤ 0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7969"/>
            <a:ext cx="11391900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https://goldbook.iupac.org/terms/view/G02629"/>
          <p:cNvSpPr txBox="1"/>
          <p:nvPr/>
        </p:nvSpPr>
        <p:spPr>
          <a:xfrm>
            <a:off x="1277049" y="5994263"/>
            <a:ext cx="60525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433FF"/>
                </a:solidFill>
              </a:defRPr>
            </a:lvl1pPr>
          </a:lstStyle>
          <a:p>
            <a:r>
              <a:t>https://goldbook.iupac.org/terms/view/G02629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 sistemi isolati evolvono verso lo stato di equilibrio per il quale S raggiunge il suo valore Max.…"/>
          <p:cNvSpPr txBox="1">
            <a:spLocks noGrp="1"/>
          </p:cNvSpPr>
          <p:nvPr>
            <p:ph type="body" idx="1"/>
          </p:nvPr>
        </p:nvSpPr>
        <p:spPr>
          <a:xfrm>
            <a:off x="657959" y="396573"/>
            <a:ext cx="10876083" cy="6288498"/>
          </a:xfrm>
          <a:prstGeom prst="rect">
            <a:avLst/>
          </a:prstGeom>
        </p:spPr>
        <p:txBody>
          <a:bodyPr/>
          <a:lstStyle/>
          <a:p>
            <a:r>
              <a:t>I sistemi </a:t>
            </a:r>
            <a:r>
              <a:rPr b="1"/>
              <a:t>isolati</a:t>
            </a:r>
            <a:r>
              <a:t> evolvono verso lo </a:t>
            </a:r>
            <a:r>
              <a:rPr b="1"/>
              <a:t>stato di equilibrio</a:t>
            </a:r>
            <a:r>
              <a:t> per il quale </a:t>
            </a:r>
            <a:r>
              <a:rPr b="1"/>
              <a:t>S</a:t>
            </a:r>
            <a:r>
              <a:t> raggiunge il suo valore </a:t>
            </a:r>
            <a:r>
              <a:rPr b="1"/>
              <a:t>Max</a:t>
            </a:r>
            <a:r>
              <a:t>. </a:t>
            </a:r>
          </a:p>
          <a:p>
            <a:r>
              <a:t>Comunemente non si ha a che fare con sistemi isolati. In diverse situazioni il sistema è tenuto a p e/o T cost</a:t>
            </a:r>
          </a:p>
          <a:p>
            <a:r>
              <a:t>In situazioni di questo tipo il segno positivo di ∆S , dovuto ai processi irreversibili ∆S&gt; 0, può far sì che certe funzioni termodinamiche tendano ad un valore estremale</a:t>
            </a:r>
          </a:p>
          <a:p>
            <a:r>
              <a:t>Il criterio </a:t>
            </a:r>
            <a:r>
              <a:rPr b="1"/>
              <a:t>dG</a:t>
            </a:r>
            <a:r>
              <a:rPr b="1" baseline="-23857"/>
              <a:t>T,p</a:t>
            </a:r>
            <a:r>
              <a:rPr b="1"/>
              <a:t>≤ 0</a:t>
            </a:r>
            <a:r>
              <a:t> esprime il fatto che a </a:t>
            </a:r>
            <a:r>
              <a:rPr b="1"/>
              <a:t>T e p costanti </a:t>
            </a:r>
            <a:r>
              <a:t>le reazioni chimiche avvengono spontaneamente nel verso della diminuzione di G</a:t>
            </a:r>
          </a:p>
          <a:p>
            <a:r>
              <a:t>L’</a:t>
            </a:r>
            <a:r>
              <a:rPr b="1"/>
              <a:t>energia di Gibbs</a:t>
            </a:r>
            <a:r>
              <a:t> tende ad un </a:t>
            </a:r>
            <a:r>
              <a:rPr b="1"/>
              <a:t>minimo</a:t>
            </a:r>
          </a:p>
          <a:p>
            <a:r>
              <a:t>Queste funzioni che tendono ad un minimo sono chiamate </a:t>
            </a:r>
            <a:r>
              <a:rPr b="1"/>
              <a:t>potenziali termodinamici</a:t>
            </a:r>
            <a:r>
              <a:t>: il nome deriva dall’analogia con i potenziali associati alle forze meccaniche, i cui minimi corrispondono a punti di equilibrio stabile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Es. reazioni endotermiche spontanee, p e T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Es. reazioni endotermiche spontanee, p e T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Per le reazioni endotermiche dH&gt; 0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Per le reazioni endotermiche dH&gt; 0   </a:t>
                </a:r>
              </a:p>
              <a:p>
                <a:r>
                  <a:t>perché siano spontanee </a:t>
                </a:r>
                <a:r>
                  <a:rPr b="1"/>
                  <a:t>TdS</a:t>
                </a:r>
                <a:r>
                  <a:t> deve essere fortemente positivo, in modo che TdS sia preponderante</a:t>
                </a:r>
              </a:p>
              <a:p>
                <a:r>
                  <a:t>L’impulso a svolgersi delle </a:t>
                </a:r>
                <a:r>
                  <a:rPr b="1"/>
                  <a:t>reazioni endotermiche</a:t>
                </a:r>
                <a:r>
                  <a:t> proviene dall’aumento dell’</a:t>
                </a:r>
                <a:r>
                  <a:rPr b="1"/>
                  <a:t>entropia del sistema</a:t>
                </a:r>
                <a:r>
                  <a:t> </a:t>
                </a:r>
              </a:p>
              <a:p>
                <a:r>
                  <a:t>perché tale variazione supera la riduzione di entropia nell’ambiente causata dalla cessione di calore al sistema  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sz="30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num>
                      <m:den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>
                  <a:solidFill>
                    <a:srgbClr val="FF2600"/>
                  </a:solidFill>
                </a:endParaRPr>
              </a:p>
            </p:txBody>
          </p:sp>
        </mc:Choice>
        <mc:Fallback xmlns="">
          <p:sp>
            <p:nvSpPr>
              <p:cNvPr id="118" name="Per le reazioni endotermiche dH&gt; 0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50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BAA883-628D-42C6-AB93-15672656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090-a91c-41e3-8ea3-4e47221e0305"/>
    <ds:schemaRef ds:uri="e2159b33-9406-468d-939c-07ba024f3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B02CDE-2BCA-4F4D-BBC2-8E93066F4E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D98D88-1BAD-4BB1-952C-5679F744ED76}">
  <ds:schemaRefs>
    <ds:schemaRef ds:uri="http://schemas.microsoft.com/office/2006/metadata/properties"/>
    <ds:schemaRef ds:uri="http://schemas.microsoft.com/office/infopath/2007/PartnerControls"/>
    <ds:schemaRef ds:uri="e2159b33-9406-468d-939c-07ba024f37a5"/>
    <ds:schemaRef ds:uri="f3ec0090-a91c-41e3-8ea3-4e47221e03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1421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Wingdings</vt:lpstr>
      <vt:lpstr>Tema di Office</vt:lpstr>
      <vt:lpstr>Entropia del sistema e dell’ambiente Energia di Gibbs</vt:lpstr>
      <vt:lpstr>Diseguaglianza di Clausius</vt:lpstr>
      <vt:lpstr>Presentazione standard di PowerPoint</vt:lpstr>
      <vt:lpstr>Criterio di spontaneità in base a sole funzioni di stato del sistema</vt:lpstr>
      <vt:lpstr>Presentazione standard di PowerPoint</vt:lpstr>
      <vt:lpstr>Energia di Gibbs</vt:lpstr>
      <vt:lpstr>Presentazione standard di PowerPoint</vt:lpstr>
      <vt:lpstr>Presentazione standard di PowerPoint</vt:lpstr>
      <vt:lpstr>Es. reazioni endotermiche spontanee, p e T cost</vt:lpstr>
      <vt:lpstr>Energia di Gibbs di reazione standard ∆rG°</vt:lpstr>
      <vt:lpstr>∆rG° ed energie di Gibbs standard di formazione ∆fG°</vt:lpstr>
      <vt:lpstr>Presentazione standard di PowerPoint</vt:lpstr>
      <vt:lpstr>Presentazione standard di PowerPoint</vt:lpstr>
      <vt:lpstr>Dipendenza di G da p e T</vt:lpstr>
      <vt:lpstr>Presentazione standard di PowerPoint</vt:lpstr>
      <vt:lpstr>Presentazione standard di PowerPoint</vt:lpstr>
      <vt:lpstr>Presentazione standard di PowerPoint</vt:lpstr>
      <vt:lpstr>Dipendenza dell’energia di Gibbs da T, a p cost</vt:lpstr>
      <vt:lpstr>Presentazione standard di PowerPoint</vt:lpstr>
      <vt:lpstr>Dipendenza dell’energia di Gibbs dalla pressione a T cost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Entropia del sistema e dell’ambiente Energia di Gibbs</dc:title>
  <cp:lastModifiedBy>ASARO FIORETTA</cp:lastModifiedBy>
  <cp:revision>3</cp:revision>
  <cp:lastPrinted>2025-03-24T09:31:00Z</cp:lastPrinted>
  <dcterms:modified xsi:type="dcterms:W3CDTF">2026-03-18T09:42:17Z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