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77" r:id="rId2"/>
    <p:sldId id="591" r:id="rId3"/>
    <p:sldId id="577" r:id="rId4"/>
    <p:sldId id="578" r:id="rId5"/>
    <p:sldId id="408" r:id="rId6"/>
    <p:sldId id="611" r:id="rId7"/>
    <p:sldId id="576" r:id="rId8"/>
    <p:sldId id="586" r:id="rId9"/>
    <p:sldId id="406" r:id="rId10"/>
    <p:sldId id="580" r:id="rId11"/>
    <p:sldId id="581" r:id="rId12"/>
    <p:sldId id="579" r:id="rId13"/>
    <p:sldId id="583" r:id="rId14"/>
    <p:sldId id="587" r:id="rId15"/>
    <p:sldId id="588" r:id="rId16"/>
    <p:sldId id="584" r:id="rId17"/>
    <p:sldId id="582" r:id="rId18"/>
    <p:sldId id="589" r:id="rId19"/>
    <p:sldId id="585" r:id="rId20"/>
    <p:sldId id="603" r:id="rId21"/>
    <p:sldId id="612" r:id="rId22"/>
    <p:sldId id="409" r:id="rId23"/>
    <p:sldId id="592" r:id="rId24"/>
    <p:sldId id="594" r:id="rId25"/>
    <p:sldId id="596" r:id="rId26"/>
    <p:sldId id="598" r:id="rId27"/>
    <p:sldId id="599" r:id="rId28"/>
    <p:sldId id="597" r:id="rId29"/>
    <p:sldId id="600" r:id="rId30"/>
    <p:sldId id="606" r:id="rId31"/>
    <p:sldId id="607" r:id="rId32"/>
    <p:sldId id="590" r:id="rId33"/>
    <p:sldId id="613" r:id="rId34"/>
    <p:sldId id="608" r:id="rId35"/>
    <p:sldId id="609" r:id="rId36"/>
    <p:sldId id="610" r:id="rId3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60BE4F-DB1E-4A5F-8F38-C9007B07E2DB}" v="51" dt="2026-03-19T07:19:17.4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renzo Di Domenico" userId="b92e3e10ad574af4" providerId="LiveId" clId="{5F2C6BB5-76BE-48E0-A92F-A18EAC1B191D}"/>
    <pc:docChg chg="custSel addSld delSld modSld sldOrd">
      <pc:chgData name="Lorenzo Di Domenico" userId="b92e3e10ad574af4" providerId="LiveId" clId="{5F2C6BB5-76BE-48E0-A92F-A18EAC1B191D}" dt="2026-03-19T07:19:17.447" v="1906"/>
      <pc:docMkLst>
        <pc:docMk/>
      </pc:docMkLst>
      <pc:sldChg chg="modSp add mod ord">
        <pc:chgData name="Lorenzo Di Domenico" userId="b92e3e10ad574af4" providerId="LiveId" clId="{5F2C6BB5-76BE-48E0-A92F-A18EAC1B191D}" dt="2026-03-11T09:11:03.009" v="32" actId="20577"/>
        <pc:sldMkLst>
          <pc:docMk/>
          <pc:sldMk cId="0" sldId="277"/>
        </pc:sldMkLst>
        <pc:spChg chg="mod">
          <ac:chgData name="Lorenzo Di Domenico" userId="b92e3e10ad574af4" providerId="LiveId" clId="{5F2C6BB5-76BE-48E0-A92F-A18EAC1B191D}" dt="2026-03-11T09:11:03.009" v="32" actId="20577"/>
          <ac:spMkLst>
            <pc:docMk/>
            <pc:sldMk cId="0" sldId="277"/>
            <ac:spMk id="2" creationId="{00000000-0000-0000-0000-000000000000}"/>
          </ac:spMkLst>
        </pc:spChg>
      </pc:sldChg>
      <pc:sldChg chg="addSp modSp">
        <pc:chgData name="Lorenzo Di Domenico" userId="b92e3e10ad574af4" providerId="LiveId" clId="{5F2C6BB5-76BE-48E0-A92F-A18EAC1B191D}" dt="2026-03-18T08:51:06.771" v="296"/>
        <pc:sldMkLst>
          <pc:docMk/>
          <pc:sldMk cId="2830599022" sldId="406"/>
        </pc:sldMkLst>
        <pc:spChg chg="add mod">
          <ac:chgData name="Lorenzo Di Domenico" userId="b92e3e10ad574af4" providerId="LiveId" clId="{5F2C6BB5-76BE-48E0-A92F-A18EAC1B191D}" dt="2026-03-18T08:51:06.771" v="296"/>
          <ac:spMkLst>
            <pc:docMk/>
            <pc:sldMk cId="2830599022" sldId="406"/>
            <ac:spMk id="50" creationId="{B6503E08-0090-A7EC-38FB-9795F5B5A4CA}"/>
          </ac:spMkLst>
        </pc:spChg>
        <pc:picChg chg="add mod">
          <ac:chgData name="Lorenzo Di Domenico" userId="b92e3e10ad574af4" providerId="LiveId" clId="{5F2C6BB5-76BE-48E0-A92F-A18EAC1B191D}" dt="2026-03-18T08:51:06.771" v="296"/>
          <ac:picMkLst>
            <pc:docMk/>
            <pc:sldMk cId="2830599022" sldId="406"/>
            <ac:picMk id="51" creationId="{D7C965A0-9F14-F3CC-15B2-F6CEC7A98D0C}"/>
          </ac:picMkLst>
        </pc:picChg>
      </pc:sldChg>
      <pc:sldChg chg="addSp delSp modSp mod ord delAnim">
        <pc:chgData name="Lorenzo Di Domenico" userId="b92e3e10ad574af4" providerId="LiveId" clId="{5F2C6BB5-76BE-48E0-A92F-A18EAC1B191D}" dt="2026-03-16T09:12:52.844" v="293" actId="478"/>
        <pc:sldMkLst>
          <pc:docMk/>
          <pc:sldMk cId="2831561873" sldId="408"/>
        </pc:sldMkLst>
        <pc:spChg chg="add mod">
          <ac:chgData name="Lorenzo Di Domenico" userId="b92e3e10ad574af4" providerId="LiveId" clId="{5F2C6BB5-76BE-48E0-A92F-A18EAC1B191D}" dt="2026-03-11T09:13:33.110" v="286"/>
          <ac:spMkLst>
            <pc:docMk/>
            <pc:sldMk cId="2831561873" sldId="408"/>
            <ac:spMk id="3" creationId="{01F8C7E2-72BA-9120-8501-D6D7F6C59021}"/>
          </ac:spMkLst>
        </pc:spChg>
        <pc:spChg chg="mod">
          <ac:chgData name="Lorenzo Di Domenico" userId="b92e3e10ad574af4" providerId="LiveId" clId="{5F2C6BB5-76BE-48E0-A92F-A18EAC1B191D}" dt="2026-03-11T09:14:02.761" v="292" actId="1076"/>
          <ac:spMkLst>
            <pc:docMk/>
            <pc:sldMk cId="2831561873" sldId="408"/>
            <ac:spMk id="6" creationId="{5F2A08BB-24AF-2BC3-59A1-96C9CC59391F}"/>
          </ac:spMkLst>
        </pc:spChg>
        <pc:spChg chg="mod">
          <ac:chgData name="Lorenzo Di Domenico" userId="b92e3e10ad574af4" providerId="LiveId" clId="{5F2C6BB5-76BE-48E0-A92F-A18EAC1B191D}" dt="2026-03-11T09:13:59.748" v="291" actId="1076"/>
          <ac:spMkLst>
            <pc:docMk/>
            <pc:sldMk cId="2831561873" sldId="408"/>
            <ac:spMk id="7" creationId="{820BC999-D122-E5FF-F1C1-C048B3764B1B}"/>
          </ac:spMkLst>
        </pc:spChg>
        <pc:spChg chg="mod">
          <ac:chgData name="Lorenzo Di Domenico" userId="b92e3e10ad574af4" providerId="LiveId" clId="{5F2C6BB5-76BE-48E0-A92F-A18EAC1B191D}" dt="2026-03-11T09:13:51.478" v="288" actId="1076"/>
          <ac:spMkLst>
            <pc:docMk/>
            <pc:sldMk cId="2831561873" sldId="408"/>
            <ac:spMk id="31" creationId="{BC9E9E21-3142-6916-2982-0B32CE06CB9B}"/>
          </ac:spMkLst>
        </pc:spChg>
        <pc:spChg chg="mod">
          <ac:chgData name="Lorenzo Di Domenico" userId="b92e3e10ad574af4" providerId="LiveId" clId="{5F2C6BB5-76BE-48E0-A92F-A18EAC1B191D}" dt="2026-03-11T09:13:51.478" v="288" actId="1076"/>
          <ac:spMkLst>
            <pc:docMk/>
            <pc:sldMk cId="2831561873" sldId="408"/>
            <ac:spMk id="50" creationId="{8C15BA81-25C5-2AE6-B292-E2D90ACD7A86}"/>
          </ac:spMkLst>
        </pc:spChg>
        <pc:spChg chg="mod">
          <ac:chgData name="Lorenzo Di Domenico" userId="b92e3e10ad574af4" providerId="LiveId" clId="{5F2C6BB5-76BE-48E0-A92F-A18EAC1B191D}" dt="2026-03-11T09:13:51.478" v="288" actId="1076"/>
          <ac:spMkLst>
            <pc:docMk/>
            <pc:sldMk cId="2831561873" sldId="408"/>
            <ac:spMk id="51" creationId="{409B7F63-2D78-B2B1-7849-9001085DA29A}"/>
          </ac:spMkLst>
        </pc:spChg>
        <pc:spChg chg="mod">
          <ac:chgData name="Lorenzo Di Domenico" userId="b92e3e10ad574af4" providerId="LiveId" clId="{5F2C6BB5-76BE-48E0-A92F-A18EAC1B191D}" dt="2026-03-11T09:13:51.478" v="288" actId="1076"/>
          <ac:spMkLst>
            <pc:docMk/>
            <pc:sldMk cId="2831561873" sldId="408"/>
            <ac:spMk id="6152" creationId="{1CC172AE-1429-B1F3-6D03-B6598EE8B49C}"/>
          </ac:spMkLst>
        </pc:spChg>
        <pc:spChg chg="mod">
          <ac:chgData name="Lorenzo Di Domenico" userId="b92e3e10ad574af4" providerId="LiveId" clId="{5F2C6BB5-76BE-48E0-A92F-A18EAC1B191D}" dt="2026-03-11T09:13:51.478" v="288" actId="1076"/>
          <ac:spMkLst>
            <pc:docMk/>
            <pc:sldMk cId="2831561873" sldId="408"/>
            <ac:spMk id="6160" creationId="{064C29A7-5768-1E86-A0A1-C68CC8580266}"/>
          </ac:spMkLst>
        </pc:spChg>
        <pc:spChg chg="mod">
          <ac:chgData name="Lorenzo Di Domenico" userId="b92e3e10ad574af4" providerId="LiveId" clId="{5F2C6BB5-76BE-48E0-A92F-A18EAC1B191D}" dt="2026-03-11T09:13:51.478" v="288" actId="1076"/>
          <ac:spMkLst>
            <pc:docMk/>
            <pc:sldMk cId="2831561873" sldId="408"/>
            <ac:spMk id="6161" creationId="{DEECED46-E530-F108-7FC9-404773DECB59}"/>
          </ac:spMkLst>
        </pc:spChg>
        <pc:spChg chg="mod">
          <ac:chgData name="Lorenzo Di Domenico" userId="b92e3e10ad574af4" providerId="LiveId" clId="{5F2C6BB5-76BE-48E0-A92F-A18EAC1B191D}" dt="2026-03-11T09:13:51.478" v="288" actId="1076"/>
          <ac:spMkLst>
            <pc:docMk/>
            <pc:sldMk cId="2831561873" sldId="408"/>
            <ac:spMk id="6162" creationId="{231A99BF-A041-544B-0B1B-C06814875857}"/>
          </ac:spMkLst>
        </pc:spChg>
        <pc:spChg chg="mod">
          <ac:chgData name="Lorenzo Di Domenico" userId="b92e3e10ad574af4" providerId="LiveId" clId="{5F2C6BB5-76BE-48E0-A92F-A18EAC1B191D}" dt="2026-03-11T09:13:51.478" v="288" actId="1076"/>
          <ac:spMkLst>
            <pc:docMk/>
            <pc:sldMk cId="2831561873" sldId="408"/>
            <ac:spMk id="6163" creationId="{8DC258A3-8AA6-13CE-FE7C-4AB2151DCD15}"/>
          </ac:spMkLst>
        </pc:spChg>
        <pc:spChg chg="mod">
          <ac:chgData name="Lorenzo Di Domenico" userId="b92e3e10ad574af4" providerId="LiveId" clId="{5F2C6BB5-76BE-48E0-A92F-A18EAC1B191D}" dt="2026-03-11T09:13:51.478" v="288" actId="1076"/>
          <ac:spMkLst>
            <pc:docMk/>
            <pc:sldMk cId="2831561873" sldId="408"/>
            <ac:spMk id="6165" creationId="{E2F9BCA6-2D83-1636-AED8-2F184E559CF4}"/>
          </ac:spMkLst>
        </pc:spChg>
        <pc:spChg chg="mod">
          <ac:chgData name="Lorenzo Di Domenico" userId="b92e3e10ad574af4" providerId="LiveId" clId="{5F2C6BB5-76BE-48E0-A92F-A18EAC1B191D}" dt="2026-03-11T09:13:51.478" v="288" actId="1076"/>
          <ac:spMkLst>
            <pc:docMk/>
            <pc:sldMk cId="2831561873" sldId="408"/>
            <ac:spMk id="6168" creationId="{960FDF7C-B383-A952-EE4E-4E16DD4839E0}"/>
          </ac:spMkLst>
        </pc:spChg>
        <pc:spChg chg="mod">
          <ac:chgData name="Lorenzo Di Domenico" userId="b92e3e10ad574af4" providerId="LiveId" clId="{5F2C6BB5-76BE-48E0-A92F-A18EAC1B191D}" dt="2026-03-11T09:13:56.194" v="290" actId="6549"/>
          <ac:spMkLst>
            <pc:docMk/>
            <pc:sldMk cId="2831561873" sldId="408"/>
            <ac:spMk id="6169" creationId="{B1975F3F-A407-F99E-6D96-6DCE4DAD7832}"/>
          </ac:spMkLst>
        </pc:spChg>
        <pc:picChg chg="add mod">
          <ac:chgData name="Lorenzo Di Domenico" userId="b92e3e10ad574af4" providerId="LiveId" clId="{5F2C6BB5-76BE-48E0-A92F-A18EAC1B191D}" dt="2026-03-11T09:13:33.110" v="286"/>
          <ac:picMkLst>
            <pc:docMk/>
            <pc:sldMk cId="2831561873" sldId="408"/>
            <ac:picMk id="8" creationId="{BE961D01-6219-1371-6EDF-0B0678E76ADD}"/>
          </ac:picMkLst>
        </pc:picChg>
      </pc:sldChg>
      <pc:sldChg chg="addSp delSp modSp mod delAnim">
        <pc:chgData name="Lorenzo Di Domenico" userId="b92e3e10ad574af4" providerId="LiveId" clId="{5F2C6BB5-76BE-48E0-A92F-A18EAC1B191D}" dt="2026-03-18T09:14:25.091" v="1745" actId="478"/>
        <pc:sldMkLst>
          <pc:docMk/>
          <pc:sldMk cId="1559969340" sldId="409"/>
        </pc:sldMkLst>
        <pc:spChg chg="add mod">
          <ac:chgData name="Lorenzo Di Domenico" userId="b92e3e10ad574af4" providerId="LiveId" clId="{5F2C6BB5-76BE-48E0-A92F-A18EAC1B191D}" dt="2026-03-18T09:14:07.738" v="1741"/>
          <ac:spMkLst>
            <pc:docMk/>
            <pc:sldMk cId="1559969340" sldId="409"/>
            <ac:spMk id="2" creationId="{DB5FDFCC-6624-22FD-EC6D-4A31C362C006}"/>
          </ac:spMkLst>
        </pc:spChg>
        <pc:spChg chg="del">
          <ac:chgData name="Lorenzo Di Domenico" userId="b92e3e10ad574af4" providerId="LiveId" clId="{5F2C6BB5-76BE-48E0-A92F-A18EAC1B191D}" dt="2026-03-18T09:14:25.091" v="1745" actId="478"/>
          <ac:spMkLst>
            <pc:docMk/>
            <pc:sldMk cId="1559969340" sldId="409"/>
            <ac:spMk id="41" creationId="{27D75437-0569-2CBA-49D4-14C80C54B8DE}"/>
          </ac:spMkLst>
        </pc:spChg>
        <pc:spChg chg="mod">
          <ac:chgData name="Lorenzo Di Domenico" userId="b92e3e10ad574af4" providerId="LiveId" clId="{5F2C6BB5-76BE-48E0-A92F-A18EAC1B191D}" dt="2026-03-18T09:14:20.925" v="1744" actId="1076"/>
          <ac:spMkLst>
            <pc:docMk/>
            <pc:sldMk cId="1559969340" sldId="409"/>
            <ac:spMk id="6169" creationId="{B1975F3F-A407-F99E-6D96-6DCE4DAD7832}"/>
          </ac:spMkLst>
        </pc:spChg>
        <pc:picChg chg="add mod">
          <ac:chgData name="Lorenzo Di Domenico" userId="b92e3e10ad574af4" providerId="LiveId" clId="{5F2C6BB5-76BE-48E0-A92F-A18EAC1B191D}" dt="2026-03-18T09:14:07.738" v="1741"/>
          <ac:picMkLst>
            <pc:docMk/>
            <pc:sldMk cId="1559969340" sldId="409"/>
            <ac:picMk id="3" creationId="{2D5D7326-EFFE-BFB9-07B7-2F3047F2A4C9}"/>
          </ac:picMkLst>
        </pc:picChg>
      </pc:sldChg>
      <pc:sldChg chg="addSp modSp">
        <pc:chgData name="Lorenzo Di Domenico" userId="b92e3e10ad574af4" providerId="LiveId" clId="{5F2C6BB5-76BE-48E0-A92F-A18EAC1B191D}" dt="2026-03-18T08:51:00.218" v="294"/>
        <pc:sldMkLst>
          <pc:docMk/>
          <pc:sldMk cId="3645681378" sldId="576"/>
        </pc:sldMkLst>
        <pc:spChg chg="add mod">
          <ac:chgData name="Lorenzo Di Domenico" userId="b92e3e10ad574af4" providerId="LiveId" clId="{5F2C6BB5-76BE-48E0-A92F-A18EAC1B191D}" dt="2026-03-18T08:51:00.218" v="294"/>
          <ac:spMkLst>
            <pc:docMk/>
            <pc:sldMk cId="3645681378" sldId="576"/>
            <ac:spMk id="3" creationId="{63B6951D-FB98-DC68-A10C-D56079F40B6B}"/>
          </ac:spMkLst>
        </pc:spChg>
        <pc:picChg chg="add mod">
          <ac:chgData name="Lorenzo Di Domenico" userId="b92e3e10ad574af4" providerId="LiveId" clId="{5F2C6BB5-76BE-48E0-A92F-A18EAC1B191D}" dt="2026-03-18T08:51:00.218" v="294"/>
          <ac:picMkLst>
            <pc:docMk/>
            <pc:sldMk cId="3645681378" sldId="576"/>
            <ac:picMk id="4" creationId="{C810533A-552B-0EA5-CE59-C2A8385450A4}"/>
          </ac:picMkLst>
        </pc:picChg>
      </pc:sldChg>
      <pc:sldChg chg="addSp modSp">
        <pc:chgData name="Lorenzo Di Domenico" userId="b92e3e10ad574af4" providerId="LiveId" clId="{5F2C6BB5-76BE-48E0-A92F-A18EAC1B191D}" dt="2026-03-11T09:13:30.594" v="284"/>
        <pc:sldMkLst>
          <pc:docMk/>
          <pc:sldMk cId="961317027" sldId="577"/>
        </pc:sldMkLst>
        <pc:spChg chg="add mod">
          <ac:chgData name="Lorenzo Di Domenico" userId="b92e3e10ad574af4" providerId="LiveId" clId="{5F2C6BB5-76BE-48E0-A92F-A18EAC1B191D}" dt="2026-03-11T09:13:30.594" v="284"/>
          <ac:spMkLst>
            <pc:docMk/>
            <pc:sldMk cId="961317027" sldId="577"/>
            <ac:spMk id="5" creationId="{A48882D0-8E81-7AFF-AD02-65313F21E915}"/>
          </ac:spMkLst>
        </pc:spChg>
        <pc:picChg chg="add mod">
          <ac:chgData name="Lorenzo Di Domenico" userId="b92e3e10ad574af4" providerId="LiveId" clId="{5F2C6BB5-76BE-48E0-A92F-A18EAC1B191D}" dt="2026-03-11T09:13:30.594" v="284"/>
          <ac:picMkLst>
            <pc:docMk/>
            <pc:sldMk cId="961317027" sldId="577"/>
            <ac:picMk id="6" creationId="{9114A816-D981-CDEA-A693-564CF252D9FC}"/>
          </ac:picMkLst>
        </pc:picChg>
      </pc:sldChg>
      <pc:sldChg chg="addSp modSp">
        <pc:chgData name="Lorenzo Di Domenico" userId="b92e3e10ad574af4" providerId="LiveId" clId="{5F2C6BB5-76BE-48E0-A92F-A18EAC1B191D}" dt="2026-03-11T09:13:32.233" v="285"/>
        <pc:sldMkLst>
          <pc:docMk/>
          <pc:sldMk cId="3048704568" sldId="578"/>
        </pc:sldMkLst>
        <pc:spChg chg="add mod">
          <ac:chgData name="Lorenzo Di Domenico" userId="b92e3e10ad574af4" providerId="LiveId" clId="{5F2C6BB5-76BE-48E0-A92F-A18EAC1B191D}" dt="2026-03-11T09:13:32.233" v="285"/>
          <ac:spMkLst>
            <pc:docMk/>
            <pc:sldMk cId="3048704568" sldId="578"/>
            <ac:spMk id="14" creationId="{2113503A-4B16-524E-58BA-97E4179602CB}"/>
          </ac:spMkLst>
        </pc:spChg>
        <pc:picChg chg="add mod">
          <ac:chgData name="Lorenzo Di Domenico" userId="b92e3e10ad574af4" providerId="LiveId" clId="{5F2C6BB5-76BE-48E0-A92F-A18EAC1B191D}" dt="2026-03-11T09:13:32.233" v="285"/>
          <ac:picMkLst>
            <pc:docMk/>
            <pc:sldMk cId="3048704568" sldId="578"/>
            <ac:picMk id="15" creationId="{28AEFC81-80C3-4A60-32BB-FA927E48F2F1}"/>
          </ac:picMkLst>
        </pc:picChg>
      </pc:sldChg>
      <pc:sldChg chg="addSp modSp">
        <pc:chgData name="Lorenzo Di Domenico" userId="b92e3e10ad574af4" providerId="LiveId" clId="{5F2C6BB5-76BE-48E0-A92F-A18EAC1B191D}" dt="2026-03-18T09:09:59.896" v="1727" actId="1076"/>
        <pc:sldMkLst>
          <pc:docMk/>
          <pc:sldMk cId="238949903" sldId="579"/>
        </pc:sldMkLst>
        <pc:spChg chg="add mod">
          <ac:chgData name="Lorenzo Di Domenico" userId="b92e3e10ad574af4" providerId="LiveId" clId="{5F2C6BB5-76BE-48E0-A92F-A18EAC1B191D}" dt="2026-03-18T09:09:55.791" v="1726"/>
          <ac:spMkLst>
            <pc:docMk/>
            <pc:sldMk cId="238949903" sldId="579"/>
            <ac:spMk id="3" creationId="{A5460F60-D0C7-BD73-F718-31B25A6712DF}"/>
          </ac:spMkLst>
        </pc:spChg>
        <pc:spChg chg="mod">
          <ac:chgData name="Lorenzo Di Domenico" userId="b92e3e10ad574af4" providerId="LiveId" clId="{5F2C6BB5-76BE-48E0-A92F-A18EAC1B191D}" dt="2026-03-18T09:09:59.896" v="1727" actId="1076"/>
          <ac:spMkLst>
            <pc:docMk/>
            <pc:sldMk cId="238949903" sldId="579"/>
            <ac:spMk id="54" creationId="{ACBBA972-77A6-2D64-4C13-DD7A559AC347}"/>
          </ac:spMkLst>
        </pc:spChg>
        <pc:picChg chg="add mod">
          <ac:chgData name="Lorenzo Di Domenico" userId="b92e3e10ad574af4" providerId="LiveId" clId="{5F2C6BB5-76BE-48E0-A92F-A18EAC1B191D}" dt="2026-03-18T09:09:55.791" v="1726"/>
          <ac:picMkLst>
            <pc:docMk/>
            <pc:sldMk cId="238949903" sldId="579"/>
            <ac:picMk id="5" creationId="{045697B5-074A-EBD6-83D3-DD3669EAFAAD}"/>
          </ac:picMkLst>
        </pc:picChg>
      </pc:sldChg>
      <pc:sldChg chg="addSp modSp mod">
        <pc:chgData name="Lorenzo Di Domenico" userId="b92e3e10ad574af4" providerId="LiveId" clId="{5F2C6BB5-76BE-48E0-A92F-A18EAC1B191D}" dt="2026-03-18T09:11:53.792" v="1740" actId="1076"/>
        <pc:sldMkLst>
          <pc:docMk/>
          <pc:sldMk cId="864252574" sldId="580"/>
        </pc:sldMkLst>
        <pc:spChg chg="add mod">
          <ac:chgData name="Lorenzo Di Domenico" userId="b92e3e10ad574af4" providerId="LiveId" clId="{5F2C6BB5-76BE-48E0-A92F-A18EAC1B191D}" dt="2026-03-18T09:11:53.792" v="1740" actId="1076"/>
          <ac:spMkLst>
            <pc:docMk/>
            <pc:sldMk cId="864252574" sldId="580"/>
            <ac:spMk id="3" creationId="{DEE06C31-BF0D-EFC6-5AF2-C7872F3EBD39}"/>
          </ac:spMkLst>
        </pc:spChg>
        <pc:spChg chg="mod">
          <ac:chgData name="Lorenzo Di Domenico" userId="b92e3e10ad574af4" providerId="LiveId" clId="{5F2C6BB5-76BE-48E0-A92F-A18EAC1B191D}" dt="2026-03-18T09:11:49.736" v="1739" actId="1076"/>
          <ac:spMkLst>
            <pc:docMk/>
            <pc:sldMk cId="864252574" sldId="580"/>
            <ac:spMk id="54" creationId="{0C33ACFC-C95B-735B-5BAD-F32E0ED8CD4B}"/>
          </ac:spMkLst>
        </pc:spChg>
        <pc:picChg chg="add mod">
          <ac:chgData name="Lorenzo Di Domenico" userId="b92e3e10ad574af4" providerId="LiveId" clId="{5F2C6BB5-76BE-48E0-A92F-A18EAC1B191D}" dt="2026-03-18T09:10:02.272" v="1728"/>
          <ac:picMkLst>
            <pc:docMk/>
            <pc:sldMk cId="864252574" sldId="580"/>
            <ac:picMk id="4" creationId="{3E958E71-1292-9EC4-9541-4AB59D045C6B}"/>
          </ac:picMkLst>
        </pc:picChg>
        <pc:picChg chg="mod">
          <ac:chgData name="Lorenzo Di Domenico" userId="b92e3e10ad574af4" providerId="LiveId" clId="{5F2C6BB5-76BE-48E0-A92F-A18EAC1B191D}" dt="2026-03-18T09:11:47.587" v="1738" actId="14100"/>
          <ac:picMkLst>
            <pc:docMk/>
            <pc:sldMk cId="864252574" sldId="580"/>
            <ac:picMk id="52" creationId="{048D0873-CB1C-0043-85F5-B0E3F2EE86BB}"/>
          </ac:picMkLst>
        </pc:picChg>
      </pc:sldChg>
      <pc:sldChg chg="addSp modSp">
        <pc:chgData name="Lorenzo Di Domenico" userId="b92e3e10ad574af4" providerId="LiveId" clId="{5F2C6BB5-76BE-48E0-A92F-A18EAC1B191D}" dt="2026-03-18T08:51:09.071" v="297"/>
        <pc:sldMkLst>
          <pc:docMk/>
          <pc:sldMk cId="1091741525" sldId="581"/>
        </pc:sldMkLst>
        <pc:spChg chg="add mod">
          <ac:chgData name="Lorenzo Di Domenico" userId="b92e3e10ad574af4" providerId="LiveId" clId="{5F2C6BB5-76BE-48E0-A92F-A18EAC1B191D}" dt="2026-03-18T08:51:09.071" v="297"/>
          <ac:spMkLst>
            <pc:docMk/>
            <pc:sldMk cId="1091741525" sldId="581"/>
            <ac:spMk id="3" creationId="{33D2047A-1BA7-4E05-C058-49C42A09F915}"/>
          </ac:spMkLst>
        </pc:spChg>
        <pc:picChg chg="add mod">
          <ac:chgData name="Lorenzo Di Domenico" userId="b92e3e10ad574af4" providerId="LiveId" clId="{5F2C6BB5-76BE-48E0-A92F-A18EAC1B191D}" dt="2026-03-18T08:51:09.071" v="297"/>
          <ac:picMkLst>
            <pc:docMk/>
            <pc:sldMk cId="1091741525" sldId="581"/>
            <ac:picMk id="4" creationId="{067A4294-DB0B-A2D2-8B2C-9E918365C341}"/>
          </ac:picMkLst>
        </pc:picChg>
      </pc:sldChg>
      <pc:sldChg chg="addSp modSp">
        <pc:chgData name="Lorenzo Di Domenico" userId="b92e3e10ad574af4" providerId="LiveId" clId="{5F2C6BB5-76BE-48E0-A92F-A18EAC1B191D}" dt="2026-03-18T09:09:45.275" v="1720"/>
        <pc:sldMkLst>
          <pc:docMk/>
          <pc:sldMk cId="4210000710" sldId="582"/>
        </pc:sldMkLst>
        <pc:spChg chg="add mod">
          <ac:chgData name="Lorenzo Di Domenico" userId="b92e3e10ad574af4" providerId="LiveId" clId="{5F2C6BB5-76BE-48E0-A92F-A18EAC1B191D}" dt="2026-03-18T09:09:45.275" v="1720"/>
          <ac:spMkLst>
            <pc:docMk/>
            <pc:sldMk cId="4210000710" sldId="582"/>
            <ac:spMk id="5" creationId="{F3430505-9048-B063-7EDF-EE00A8362612}"/>
          </ac:spMkLst>
        </pc:spChg>
        <pc:picChg chg="add mod">
          <ac:chgData name="Lorenzo Di Domenico" userId="b92e3e10ad574af4" providerId="LiveId" clId="{5F2C6BB5-76BE-48E0-A92F-A18EAC1B191D}" dt="2026-03-18T09:09:45.275" v="1720"/>
          <ac:picMkLst>
            <pc:docMk/>
            <pc:sldMk cId="4210000710" sldId="582"/>
            <ac:picMk id="6" creationId="{1A0F9693-D48B-0A4E-C90B-04336416B3CD}"/>
          </ac:picMkLst>
        </pc:picChg>
      </pc:sldChg>
      <pc:sldChg chg="addSp modSp">
        <pc:chgData name="Lorenzo Di Domenico" userId="b92e3e10ad574af4" providerId="LiveId" clId="{5F2C6BB5-76BE-48E0-A92F-A18EAC1B191D}" dt="2026-03-18T09:09:54.012" v="1725"/>
        <pc:sldMkLst>
          <pc:docMk/>
          <pc:sldMk cId="2537465480" sldId="583"/>
        </pc:sldMkLst>
        <pc:spChg chg="add mod">
          <ac:chgData name="Lorenzo Di Domenico" userId="b92e3e10ad574af4" providerId="LiveId" clId="{5F2C6BB5-76BE-48E0-A92F-A18EAC1B191D}" dt="2026-03-18T09:09:54.012" v="1725"/>
          <ac:spMkLst>
            <pc:docMk/>
            <pc:sldMk cId="2537465480" sldId="583"/>
            <ac:spMk id="4" creationId="{8F6614EB-E90C-7CA0-3559-B9073D321B60}"/>
          </ac:spMkLst>
        </pc:spChg>
        <pc:picChg chg="add mod">
          <ac:chgData name="Lorenzo Di Domenico" userId="b92e3e10ad574af4" providerId="LiveId" clId="{5F2C6BB5-76BE-48E0-A92F-A18EAC1B191D}" dt="2026-03-18T09:09:54.012" v="1725"/>
          <ac:picMkLst>
            <pc:docMk/>
            <pc:sldMk cId="2537465480" sldId="583"/>
            <ac:picMk id="6" creationId="{FD046469-64C3-BA11-1D72-DE7042222FF4}"/>
          </ac:picMkLst>
        </pc:picChg>
      </pc:sldChg>
      <pc:sldChg chg="addSp modSp">
        <pc:chgData name="Lorenzo Di Domenico" userId="b92e3e10ad574af4" providerId="LiveId" clId="{5F2C6BB5-76BE-48E0-A92F-A18EAC1B191D}" dt="2026-03-18T09:09:46.515" v="1721"/>
        <pc:sldMkLst>
          <pc:docMk/>
          <pc:sldMk cId="1523105949" sldId="584"/>
        </pc:sldMkLst>
        <pc:spChg chg="add mod">
          <ac:chgData name="Lorenzo Di Domenico" userId="b92e3e10ad574af4" providerId="LiveId" clId="{5F2C6BB5-76BE-48E0-A92F-A18EAC1B191D}" dt="2026-03-18T09:09:46.515" v="1721"/>
          <ac:spMkLst>
            <pc:docMk/>
            <pc:sldMk cId="1523105949" sldId="584"/>
            <ac:spMk id="4" creationId="{2FD6570F-2DF2-81BD-DC94-774C78964771}"/>
          </ac:spMkLst>
        </pc:spChg>
        <pc:picChg chg="add mod">
          <ac:chgData name="Lorenzo Di Domenico" userId="b92e3e10ad574af4" providerId="LiveId" clId="{5F2C6BB5-76BE-48E0-A92F-A18EAC1B191D}" dt="2026-03-18T09:09:46.515" v="1721"/>
          <ac:picMkLst>
            <pc:docMk/>
            <pc:sldMk cId="1523105949" sldId="584"/>
            <ac:picMk id="5" creationId="{C4F4A422-77BA-F289-FC1A-7155700B49BC}"/>
          </ac:picMkLst>
        </pc:picChg>
      </pc:sldChg>
      <pc:sldChg chg="addSp modSp">
        <pc:chgData name="Lorenzo Di Domenico" userId="b92e3e10ad574af4" providerId="LiveId" clId="{5F2C6BB5-76BE-48E0-A92F-A18EAC1B191D}" dt="2026-03-19T07:19:17.447" v="1906"/>
        <pc:sldMkLst>
          <pc:docMk/>
          <pc:sldMk cId="2075964294" sldId="585"/>
        </pc:sldMkLst>
        <pc:spChg chg="add mod">
          <ac:chgData name="Lorenzo Di Domenico" userId="b92e3e10ad574af4" providerId="LiveId" clId="{5F2C6BB5-76BE-48E0-A92F-A18EAC1B191D}" dt="2026-03-19T07:19:17.447" v="1906"/>
          <ac:spMkLst>
            <pc:docMk/>
            <pc:sldMk cId="2075964294" sldId="585"/>
            <ac:spMk id="3" creationId="{01295D3A-D584-23A6-AEB3-A10D759F0F52}"/>
          </ac:spMkLst>
        </pc:spChg>
        <pc:picChg chg="add mod">
          <ac:chgData name="Lorenzo Di Domenico" userId="b92e3e10ad574af4" providerId="LiveId" clId="{5F2C6BB5-76BE-48E0-A92F-A18EAC1B191D}" dt="2026-03-19T07:19:17.447" v="1906"/>
          <ac:picMkLst>
            <pc:docMk/>
            <pc:sldMk cId="2075964294" sldId="585"/>
            <ac:picMk id="5" creationId="{E6326672-52A7-64C8-0728-76E3329217ED}"/>
          </ac:picMkLst>
        </pc:picChg>
      </pc:sldChg>
      <pc:sldChg chg="addSp modSp">
        <pc:chgData name="Lorenzo Di Domenico" userId="b92e3e10ad574af4" providerId="LiveId" clId="{5F2C6BB5-76BE-48E0-A92F-A18EAC1B191D}" dt="2026-03-18T08:51:04.147" v="295"/>
        <pc:sldMkLst>
          <pc:docMk/>
          <pc:sldMk cId="3627901546" sldId="586"/>
        </pc:sldMkLst>
        <pc:spChg chg="add mod">
          <ac:chgData name="Lorenzo Di Domenico" userId="b92e3e10ad574af4" providerId="LiveId" clId="{5F2C6BB5-76BE-48E0-A92F-A18EAC1B191D}" dt="2026-03-18T08:51:04.147" v="295"/>
          <ac:spMkLst>
            <pc:docMk/>
            <pc:sldMk cId="3627901546" sldId="586"/>
            <ac:spMk id="3" creationId="{1744A53E-EDED-D94E-0F0C-473FD03B7DD5}"/>
          </ac:spMkLst>
        </pc:spChg>
        <pc:picChg chg="add mod">
          <ac:chgData name="Lorenzo Di Domenico" userId="b92e3e10ad574af4" providerId="LiveId" clId="{5F2C6BB5-76BE-48E0-A92F-A18EAC1B191D}" dt="2026-03-18T08:51:04.147" v="295"/>
          <ac:picMkLst>
            <pc:docMk/>
            <pc:sldMk cId="3627901546" sldId="586"/>
            <ac:picMk id="4" creationId="{FAEA7F9D-0794-62C5-1D8A-AA51F48315D1}"/>
          </ac:picMkLst>
        </pc:picChg>
      </pc:sldChg>
      <pc:sldChg chg="addSp modSp">
        <pc:chgData name="Lorenzo Di Domenico" userId="b92e3e10ad574af4" providerId="LiveId" clId="{5F2C6BB5-76BE-48E0-A92F-A18EAC1B191D}" dt="2026-03-18T09:09:52.334" v="1724"/>
        <pc:sldMkLst>
          <pc:docMk/>
          <pc:sldMk cId="524245166" sldId="587"/>
        </pc:sldMkLst>
        <pc:spChg chg="add mod">
          <ac:chgData name="Lorenzo Di Domenico" userId="b92e3e10ad574af4" providerId="LiveId" clId="{5F2C6BB5-76BE-48E0-A92F-A18EAC1B191D}" dt="2026-03-18T09:09:52.334" v="1724"/>
          <ac:spMkLst>
            <pc:docMk/>
            <pc:sldMk cId="524245166" sldId="587"/>
            <ac:spMk id="3" creationId="{B99CA1C2-33AA-4A57-40AB-2B51CE0FA68C}"/>
          </ac:spMkLst>
        </pc:spChg>
        <pc:picChg chg="add mod">
          <ac:chgData name="Lorenzo Di Domenico" userId="b92e3e10ad574af4" providerId="LiveId" clId="{5F2C6BB5-76BE-48E0-A92F-A18EAC1B191D}" dt="2026-03-18T09:09:52.334" v="1724"/>
          <ac:picMkLst>
            <pc:docMk/>
            <pc:sldMk cId="524245166" sldId="587"/>
            <ac:picMk id="6" creationId="{B64D370B-715B-C096-D62D-7FBA0CE7F3BD}"/>
          </ac:picMkLst>
        </pc:picChg>
      </pc:sldChg>
      <pc:sldChg chg="addSp modSp mod">
        <pc:chgData name="Lorenzo Di Domenico" userId="b92e3e10ad574af4" providerId="LiveId" clId="{5F2C6BB5-76BE-48E0-A92F-A18EAC1B191D}" dt="2026-03-18T09:09:50.794" v="1723" actId="1076"/>
        <pc:sldMkLst>
          <pc:docMk/>
          <pc:sldMk cId="1258484275" sldId="588"/>
        </pc:sldMkLst>
        <pc:spChg chg="add mod">
          <ac:chgData name="Lorenzo Di Domenico" userId="b92e3e10ad574af4" providerId="LiveId" clId="{5F2C6BB5-76BE-48E0-A92F-A18EAC1B191D}" dt="2026-03-18T09:09:48.395" v="1722"/>
          <ac:spMkLst>
            <pc:docMk/>
            <pc:sldMk cId="1258484275" sldId="588"/>
            <ac:spMk id="3" creationId="{4945CBE5-B4FD-03AB-C63F-21C13A77C5B5}"/>
          </ac:spMkLst>
        </pc:spChg>
        <pc:picChg chg="add mod">
          <ac:chgData name="Lorenzo Di Domenico" userId="b92e3e10ad574af4" providerId="LiveId" clId="{5F2C6BB5-76BE-48E0-A92F-A18EAC1B191D}" dt="2026-03-18T09:09:48.395" v="1722"/>
          <ac:picMkLst>
            <pc:docMk/>
            <pc:sldMk cId="1258484275" sldId="588"/>
            <ac:picMk id="4" creationId="{3E4A0128-B8ED-ED3E-C8DA-41C6322F23C2}"/>
          </ac:picMkLst>
        </pc:picChg>
        <pc:picChg chg="mod">
          <ac:chgData name="Lorenzo Di Domenico" userId="b92e3e10ad574af4" providerId="LiveId" clId="{5F2C6BB5-76BE-48E0-A92F-A18EAC1B191D}" dt="2026-03-18T09:09:50.794" v="1723" actId="1076"/>
          <ac:picMkLst>
            <pc:docMk/>
            <pc:sldMk cId="1258484275" sldId="588"/>
            <ac:picMk id="8" creationId="{27119EFC-739D-CFDA-F1AC-D965C3F5E190}"/>
          </ac:picMkLst>
        </pc:picChg>
      </pc:sldChg>
      <pc:sldChg chg="addSp modSp">
        <pc:chgData name="Lorenzo Di Domenico" userId="b92e3e10ad574af4" providerId="LiveId" clId="{5F2C6BB5-76BE-48E0-A92F-A18EAC1B191D}" dt="2026-03-18T09:09:42.853" v="1719"/>
        <pc:sldMkLst>
          <pc:docMk/>
          <pc:sldMk cId="1251499500" sldId="589"/>
        </pc:sldMkLst>
        <pc:spChg chg="add mod">
          <ac:chgData name="Lorenzo Di Domenico" userId="b92e3e10ad574af4" providerId="LiveId" clId="{5F2C6BB5-76BE-48E0-A92F-A18EAC1B191D}" dt="2026-03-18T09:09:42.853" v="1719"/>
          <ac:spMkLst>
            <pc:docMk/>
            <pc:sldMk cId="1251499500" sldId="589"/>
            <ac:spMk id="3" creationId="{07CD5FAA-C7B7-EFCA-5521-7C4F51DC86FD}"/>
          </ac:spMkLst>
        </pc:spChg>
        <pc:picChg chg="add mod">
          <ac:chgData name="Lorenzo Di Domenico" userId="b92e3e10ad574af4" providerId="LiveId" clId="{5F2C6BB5-76BE-48E0-A92F-A18EAC1B191D}" dt="2026-03-18T09:09:42.853" v="1719"/>
          <ac:picMkLst>
            <pc:docMk/>
            <pc:sldMk cId="1251499500" sldId="589"/>
            <ac:picMk id="4" creationId="{2ECB65D4-9A27-A34E-DA45-567DDED6718B}"/>
          </ac:picMkLst>
        </pc:picChg>
      </pc:sldChg>
      <pc:sldChg chg="addSp modSp mod">
        <pc:chgData name="Lorenzo Di Domenico" userId="b92e3e10ad574af4" providerId="LiveId" clId="{5F2C6BB5-76BE-48E0-A92F-A18EAC1B191D}" dt="2026-03-19T07:18:32.002" v="1898"/>
        <pc:sldMkLst>
          <pc:docMk/>
          <pc:sldMk cId="208672387" sldId="590"/>
        </pc:sldMkLst>
        <pc:spChg chg="add mod">
          <ac:chgData name="Lorenzo Di Domenico" userId="b92e3e10ad574af4" providerId="LiveId" clId="{5F2C6BB5-76BE-48E0-A92F-A18EAC1B191D}" dt="2026-03-19T07:18:32.002" v="1898"/>
          <ac:spMkLst>
            <pc:docMk/>
            <pc:sldMk cId="208672387" sldId="590"/>
            <ac:spMk id="3" creationId="{7CDE8DAD-FCF1-088D-6990-3426795886BA}"/>
          </ac:spMkLst>
        </pc:spChg>
        <pc:spChg chg="mod">
          <ac:chgData name="Lorenzo Di Domenico" userId="b92e3e10ad574af4" providerId="LiveId" clId="{5F2C6BB5-76BE-48E0-A92F-A18EAC1B191D}" dt="2026-03-19T07:18:07.270" v="1888" actId="20577"/>
          <ac:spMkLst>
            <pc:docMk/>
            <pc:sldMk cId="208672387" sldId="590"/>
            <ac:spMk id="54" creationId="{9F74A82E-C6FE-B3C9-1F61-B5F5AEF6AEEF}"/>
          </ac:spMkLst>
        </pc:spChg>
        <pc:picChg chg="add mod">
          <ac:chgData name="Lorenzo Di Domenico" userId="b92e3e10ad574af4" providerId="LiveId" clId="{5F2C6BB5-76BE-48E0-A92F-A18EAC1B191D}" dt="2026-03-19T07:18:32.002" v="1898"/>
          <ac:picMkLst>
            <pc:docMk/>
            <pc:sldMk cId="208672387" sldId="590"/>
            <ac:picMk id="4" creationId="{6FAD46CE-A331-F9F5-9A32-9EFE93D22A47}"/>
          </ac:picMkLst>
        </pc:picChg>
      </pc:sldChg>
      <pc:sldChg chg="addSp modSp mod">
        <pc:chgData name="Lorenzo Di Domenico" userId="b92e3e10ad574af4" providerId="LiveId" clId="{5F2C6BB5-76BE-48E0-A92F-A18EAC1B191D}" dt="2026-03-11T09:13:28.470" v="283"/>
        <pc:sldMkLst>
          <pc:docMk/>
          <pc:sldMk cId="54920410" sldId="591"/>
        </pc:sldMkLst>
        <pc:spChg chg="add mod">
          <ac:chgData name="Lorenzo Di Domenico" userId="b92e3e10ad574af4" providerId="LiveId" clId="{5F2C6BB5-76BE-48E0-A92F-A18EAC1B191D}" dt="2026-03-11T09:13:28.470" v="283"/>
          <ac:spMkLst>
            <pc:docMk/>
            <pc:sldMk cId="54920410" sldId="591"/>
            <ac:spMk id="7" creationId="{F5268DD8-5332-F198-8166-CB39EAE96FD5}"/>
          </ac:spMkLst>
        </pc:spChg>
        <pc:spChg chg="mod">
          <ac:chgData name="Lorenzo Di Domenico" userId="b92e3e10ad574af4" providerId="LiveId" clId="{5F2C6BB5-76BE-48E0-A92F-A18EAC1B191D}" dt="2026-03-11T09:12:08.807" v="280" actId="6549"/>
          <ac:spMkLst>
            <pc:docMk/>
            <pc:sldMk cId="54920410" sldId="591"/>
            <ac:spMk id="54" creationId="{D6FAEC32-1BCF-6933-4DC6-35C8CA40EAEC}"/>
          </ac:spMkLst>
        </pc:spChg>
        <pc:picChg chg="add mod">
          <ac:chgData name="Lorenzo Di Domenico" userId="b92e3e10ad574af4" providerId="LiveId" clId="{5F2C6BB5-76BE-48E0-A92F-A18EAC1B191D}" dt="2026-03-11T09:13:28.470" v="283"/>
          <ac:picMkLst>
            <pc:docMk/>
            <pc:sldMk cId="54920410" sldId="591"/>
            <ac:picMk id="8" creationId="{E2D8654C-4393-3380-720C-15680C1AF827}"/>
          </ac:picMkLst>
        </pc:picChg>
      </pc:sldChg>
      <pc:sldChg chg="addSp delSp modSp mod delAnim">
        <pc:chgData name="Lorenzo Di Domenico" userId="b92e3e10ad574af4" providerId="LiveId" clId="{5F2C6BB5-76BE-48E0-A92F-A18EAC1B191D}" dt="2026-03-18T09:14:28.513" v="1746" actId="478"/>
        <pc:sldMkLst>
          <pc:docMk/>
          <pc:sldMk cId="3938353532" sldId="592"/>
        </pc:sldMkLst>
        <pc:spChg chg="add mod">
          <ac:chgData name="Lorenzo Di Domenico" userId="b92e3e10ad574af4" providerId="LiveId" clId="{5F2C6BB5-76BE-48E0-A92F-A18EAC1B191D}" dt="2026-03-18T09:14:10.020" v="1742"/>
          <ac:spMkLst>
            <pc:docMk/>
            <pc:sldMk cId="3938353532" sldId="592"/>
            <ac:spMk id="2" creationId="{E364A166-2E3D-1063-90BE-0B32AE4FFF82}"/>
          </ac:spMkLst>
        </pc:spChg>
        <pc:spChg chg="del">
          <ac:chgData name="Lorenzo Di Domenico" userId="b92e3e10ad574af4" providerId="LiveId" clId="{5F2C6BB5-76BE-48E0-A92F-A18EAC1B191D}" dt="2026-03-18T09:14:28.513" v="1746" actId="478"/>
          <ac:spMkLst>
            <pc:docMk/>
            <pc:sldMk cId="3938353532" sldId="592"/>
            <ac:spMk id="41" creationId="{979DF204-E3EE-6886-DDD4-DE1BCE1EAE65}"/>
          </ac:spMkLst>
        </pc:spChg>
        <pc:spChg chg="mod">
          <ac:chgData name="Lorenzo Di Domenico" userId="b92e3e10ad574af4" providerId="LiveId" clId="{5F2C6BB5-76BE-48E0-A92F-A18EAC1B191D}" dt="2026-03-18T09:14:15.420" v="1743" actId="1076"/>
          <ac:spMkLst>
            <pc:docMk/>
            <pc:sldMk cId="3938353532" sldId="592"/>
            <ac:spMk id="6169" creationId="{C6D3C5ED-7775-2530-0967-DCF505AB065D}"/>
          </ac:spMkLst>
        </pc:spChg>
        <pc:picChg chg="add mod">
          <ac:chgData name="Lorenzo Di Domenico" userId="b92e3e10ad574af4" providerId="LiveId" clId="{5F2C6BB5-76BE-48E0-A92F-A18EAC1B191D}" dt="2026-03-18T09:14:10.020" v="1742"/>
          <ac:picMkLst>
            <pc:docMk/>
            <pc:sldMk cId="3938353532" sldId="592"/>
            <ac:picMk id="3" creationId="{1E0F99A9-248E-9697-4E8A-A55574A12190}"/>
          </ac:picMkLst>
        </pc:picChg>
      </pc:sldChg>
      <pc:sldChg chg="addSp modSp">
        <pc:chgData name="Lorenzo Di Domenico" userId="b92e3e10ad574af4" providerId="LiveId" clId="{5F2C6BB5-76BE-48E0-A92F-A18EAC1B191D}" dt="2026-03-19T07:19:12.705" v="1905" actId="1076"/>
        <pc:sldMkLst>
          <pc:docMk/>
          <pc:sldMk cId="3411373464" sldId="594"/>
        </pc:sldMkLst>
        <pc:spChg chg="add mod">
          <ac:chgData name="Lorenzo Di Domenico" userId="b92e3e10ad574af4" providerId="LiveId" clId="{5F2C6BB5-76BE-48E0-A92F-A18EAC1B191D}" dt="2026-03-19T07:18:21.109" v="1890"/>
          <ac:spMkLst>
            <pc:docMk/>
            <pc:sldMk cId="3411373464" sldId="594"/>
            <ac:spMk id="3" creationId="{2C676A6F-D620-195D-4F6C-B88FD3E16D89}"/>
          </ac:spMkLst>
        </pc:spChg>
        <pc:spChg chg="mod">
          <ac:chgData name="Lorenzo Di Domenico" userId="b92e3e10ad574af4" providerId="LiveId" clId="{5F2C6BB5-76BE-48E0-A92F-A18EAC1B191D}" dt="2026-03-19T07:19:12.705" v="1905" actId="1076"/>
          <ac:spMkLst>
            <pc:docMk/>
            <pc:sldMk cId="3411373464" sldId="594"/>
            <ac:spMk id="54" creationId="{C937A52F-E6C1-0BFE-1407-E6065FAA7467}"/>
          </ac:spMkLst>
        </pc:spChg>
        <pc:picChg chg="add mod">
          <ac:chgData name="Lorenzo Di Domenico" userId="b92e3e10ad574af4" providerId="LiveId" clId="{5F2C6BB5-76BE-48E0-A92F-A18EAC1B191D}" dt="2026-03-19T07:18:21.109" v="1890"/>
          <ac:picMkLst>
            <pc:docMk/>
            <pc:sldMk cId="3411373464" sldId="594"/>
            <ac:picMk id="7" creationId="{C251726A-B7D4-6D4C-344A-54F890F93D66}"/>
          </ac:picMkLst>
        </pc:picChg>
      </pc:sldChg>
      <pc:sldChg chg="addSp modSp">
        <pc:chgData name="Lorenzo Di Domenico" userId="b92e3e10ad574af4" providerId="LiveId" clId="{5F2C6BB5-76BE-48E0-A92F-A18EAC1B191D}" dt="2026-03-19T07:19:04.557" v="1904" actId="1076"/>
        <pc:sldMkLst>
          <pc:docMk/>
          <pc:sldMk cId="1305120774" sldId="596"/>
        </pc:sldMkLst>
        <pc:spChg chg="add mod">
          <ac:chgData name="Lorenzo Di Domenico" userId="b92e3e10ad574af4" providerId="LiveId" clId="{5F2C6BB5-76BE-48E0-A92F-A18EAC1B191D}" dt="2026-03-19T07:18:22.624" v="1891"/>
          <ac:spMkLst>
            <pc:docMk/>
            <pc:sldMk cId="1305120774" sldId="596"/>
            <ac:spMk id="3" creationId="{000BFBA9-AEB9-440D-86C5-5DB12B2E6CFF}"/>
          </ac:spMkLst>
        </pc:spChg>
        <pc:spChg chg="mod">
          <ac:chgData name="Lorenzo Di Domenico" userId="b92e3e10ad574af4" providerId="LiveId" clId="{5F2C6BB5-76BE-48E0-A92F-A18EAC1B191D}" dt="2026-03-19T07:19:04.557" v="1904" actId="1076"/>
          <ac:spMkLst>
            <pc:docMk/>
            <pc:sldMk cId="1305120774" sldId="596"/>
            <ac:spMk id="54" creationId="{ADA0C733-E070-2219-6859-4E1DE5E40F1E}"/>
          </ac:spMkLst>
        </pc:spChg>
        <pc:picChg chg="add mod">
          <ac:chgData name="Lorenzo Di Domenico" userId="b92e3e10ad574af4" providerId="LiveId" clId="{5F2C6BB5-76BE-48E0-A92F-A18EAC1B191D}" dt="2026-03-19T07:18:22.624" v="1891"/>
          <ac:picMkLst>
            <pc:docMk/>
            <pc:sldMk cId="1305120774" sldId="596"/>
            <ac:picMk id="4" creationId="{A11BC7AA-E2BB-877D-C2F2-8D5512C88217}"/>
          </ac:picMkLst>
        </pc:picChg>
      </pc:sldChg>
      <pc:sldChg chg="addSp modSp">
        <pc:chgData name="Lorenzo Di Domenico" userId="b92e3e10ad574af4" providerId="LiveId" clId="{5F2C6BB5-76BE-48E0-A92F-A18EAC1B191D}" dt="2026-03-19T07:18:26.566" v="1894"/>
        <pc:sldMkLst>
          <pc:docMk/>
          <pc:sldMk cId="2523304488" sldId="597"/>
        </pc:sldMkLst>
        <pc:spChg chg="add mod">
          <ac:chgData name="Lorenzo Di Domenico" userId="b92e3e10ad574af4" providerId="LiveId" clId="{5F2C6BB5-76BE-48E0-A92F-A18EAC1B191D}" dt="2026-03-19T07:18:26.566" v="1894"/>
          <ac:spMkLst>
            <pc:docMk/>
            <pc:sldMk cId="2523304488" sldId="597"/>
            <ac:spMk id="3" creationId="{32BC991E-6612-5A4D-2DAF-162520F59F93}"/>
          </ac:spMkLst>
        </pc:spChg>
        <pc:picChg chg="add mod">
          <ac:chgData name="Lorenzo Di Domenico" userId="b92e3e10ad574af4" providerId="LiveId" clId="{5F2C6BB5-76BE-48E0-A92F-A18EAC1B191D}" dt="2026-03-19T07:18:26.566" v="1894"/>
          <ac:picMkLst>
            <pc:docMk/>
            <pc:sldMk cId="2523304488" sldId="597"/>
            <ac:picMk id="5" creationId="{A04507B8-198B-CCFA-13CA-2761609BE9C5}"/>
          </ac:picMkLst>
        </pc:picChg>
      </pc:sldChg>
      <pc:sldChg chg="addSp modSp">
        <pc:chgData name="Lorenzo Di Domenico" userId="b92e3e10ad574af4" providerId="LiveId" clId="{5F2C6BB5-76BE-48E0-A92F-A18EAC1B191D}" dt="2026-03-19T07:18:24.774" v="1892"/>
        <pc:sldMkLst>
          <pc:docMk/>
          <pc:sldMk cId="1321739426" sldId="598"/>
        </pc:sldMkLst>
        <pc:spChg chg="add mod">
          <ac:chgData name="Lorenzo Di Domenico" userId="b92e3e10ad574af4" providerId="LiveId" clId="{5F2C6BB5-76BE-48E0-A92F-A18EAC1B191D}" dt="2026-03-19T07:18:24.774" v="1892"/>
          <ac:spMkLst>
            <pc:docMk/>
            <pc:sldMk cId="1321739426" sldId="598"/>
            <ac:spMk id="3" creationId="{AB34EDF9-2774-AE88-0C2F-EE62401F5E53}"/>
          </ac:spMkLst>
        </pc:spChg>
        <pc:picChg chg="add mod">
          <ac:chgData name="Lorenzo Di Domenico" userId="b92e3e10ad574af4" providerId="LiveId" clId="{5F2C6BB5-76BE-48E0-A92F-A18EAC1B191D}" dt="2026-03-19T07:18:24.774" v="1892"/>
          <ac:picMkLst>
            <pc:docMk/>
            <pc:sldMk cId="1321739426" sldId="598"/>
            <ac:picMk id="4" creationId="{EDECCB75-7457-43D0-FCF7-1E124D9AA66E}"/>
          </ac:picMkLst>
        </pc:picChg>
      </pc:sldChg>
      <pc:sldChg chg="addSp modSp">
        <pc:chgData name="Lorenzo Di Domenico" userId="b92e3e10ad574af4" providerId="LiveId" clId="{5F2C6BB5-76BE-48E0-A92F-A18EAC1B191D}" dt="2026-03-19T07:18:25.582" v="1893"/>
        <pc:sldMkLst>
          <pc:docMk/>
          <pc:sldMk cId="4133752778" sldId="599"/>
        </pc:sldMkLst>
        <pc:spChg chg="add mod">
          <ac:chgData name="Lorenzo Di Domenico" userId="b92e3e10ad574af4" providerId="LiveId" clId="{5F2C6BB5-76BE-48E0-A92F-A18EAC1B191D}" dt="2026-03-19T07:18:25.582" v="1893"/>
          <ac:spMkLst>
            <pc:docMk/>
            <pc:sldMk cId="4133752778" sldId="599"/>
            <ac:spMk id="3" creationId="{45C59B6D-6237-E91F-D343-6178E070D860}"/>
          </ac:spMkLst>
        </pc:spChg>
        <pc:picChg chg="add mod">
          <ac:chgData name="Lorenzo Di Domenico" userId="b92e3e10ad574af4" providerId="LiveId" clId="{5F2C6BB5-76BE-48E0-A92F-A18EAC1B191D}" dt="2026-03-19T07:18:25.582" v="1893"/>
          <ac:picMkLst>
            <pc:docMk/>
            <pc:sldMk cId="4133752778" sldId="599"/>
            <ac:picMk id="5" creationId="{14183538-3B46-13FB-EC9D-E4922724CDAD}"/>
          </ac:picMkLst>
        </pc:picChg>
      </pc:sldChg>
      <pc:sldChg chg="addSp modSp">
        <pc:chgData name="Lorenzo Di Domenico" userId="b92e3e10ad574af4" providerId="LiveId" clId="{5F2C6BB5-76BE-48E0-A92F-A18EAC1B191D}" dt="2026-03-19T07:18:27.731" v="1895"/>
        <pc:sldMkLst>
          <pc:docMk/>
          <pc:sldMk cId="1454306727" sldId="600"/>
        </pc:sldMkLst>
        <pc:spChg chg="add mod">
          <ac:chgData name="Lorenzo Di Domenico" userId="b92e3e10ad574af4" providerId="LiveId" clId="{5F2C6BB5-76BE-48E0-A92F-A18EAC1B191D}" dt="2026-03-19T07:18:27.731" v="1895"/>
          <ac:spMkLst>
            <pc:docMk/>
            <pc:sldMk cId="1454306727" sldId="600"/>
            <ac:spMk id="3" creationId="{F0465ACD-68F5-E48A-506F-DD8013A69B84}"/>
          </ac:spMkLst>
        </pc:spChg>
        <pc:picChg chg="add mod">
          <ac:chgData name="Lorenzo Di Domenico" userId="b92e3e10ad574af4" providerId="LiveId" clId="{5F2C6BB5-76BE-48E0-A92F-A18EAC1B191D}" dt="2026-03-19T07:18:27.731" v="1895"/>
          <ac:picMkLst>
            <pc:docMk/>
            <pc:sldMk cId="1454306727" sldId="600"/>
            <ac:picMk id="4" creationId="{BBFA7073-8EA2-4729-E9F9-99ECD4DB6F0D}"/>
          </ac:picMkLst>
        </pc:picChg>
      </pc:sldChg>
      <pc:sldChg chg="addSp modSp">
        <pc:chgData name="Lorenzo Di Domenico" userId="b92e3e10ad574af4" providerId="LiveId" clId="{5F2C6BB5-76BE-48E0-A92F-A18EAC1B191D}" dt="2026-03-18T09:09:40.019" v="1718"/>
        <pc:sldMkLst>
          <pc:docMk/>
          <pc:sldMk cId="2154159541" sldId="603"/>
        </pc:sldMkLst>
        <pc:spChg chg="add mod">
          <ac:chgData name="Lorenzo Di Domenico" userId="b92e3e10ad574af4" providerId="LiveId" clId="{5F2C6BB5-76BE-48E0-A92F-A18EAC1B191D}" dt="2026-03-18T09:09:38.672" v="1717"/>
          <ac:spMkLst>
            <pc:docMk/>
            <pc:sldMk cId="2154159541" sldId="603"/>
            <ac:spMk id="3" creationId="{A2A116A7-7DCC-9DA5-5C7C-F61E7C24D193}"/>
          </ac:spMkLst>
        </pc:spChg>
        <pc:spChg chg="add mod">
          <ac:chgData name="Lorenzo Di Domenico" userId="b92e3e10ad574af4" providerId="LiveId" clId="{5F2C6BB5-76BE-48E0-A92F-A18EAC1B191D}" dt="2026-03-18T09:09:40.019" v="1718"/>
          <ac:spMkLst>
            <pc:docMk/>
            <pc:sldMk cId="2154159541" sldId="603"/>
            <ac:spMk id="6" creationId="{5A6DA404-875C-332A-CD51-241959B430B0}"/>
          </ac:spMkLst>
        </pc:spChg>
        <pc:picChg chg="add mod">
          <ac:chgData name="Lorenzo Di Domenico" userId="b92e3e10ad574af4" providerId="LiveId" clId="{5F2C6BB5-76BE-48E0-A92F-A18EAC1B191D}" dt="2026-03-18T09:09:38.672" v="1717"/>
          <ac:picMkLst>
            <pc:docMk/>
            <pc:sldMk cId="2154159541" sldId="603"/>
            <ac:picMk id="4" creationId="{00EE6AF2-83A6-07A5-3184-A8FF8BEE8319}"/>
          </ac:picMkLst>
        </pc:picChg>
        <pc:picChg chg="add mod">
          <ac:chgData name="Lorenzo Di Domenico" userId="b92e3e10ad574af4" providerId="LiveId" clId="{5F2C6BB5-76BE-48E0-A92F-A18EAC1B191D}" dt="2026-03-18T09:09:40.019" v="1718"/>
          <ac:picMkLst>
            <pc:docMk/>
            <pc:sldMk cId="2154159541" sldId="603"/>
            <ac:picMk id="7" creationId="{A996E13E-16DB-A7BE-EE60-4A063DFAE8A9}"/>
          </ac:picMkLst>
        </pc:picChg>
      </pc:sldChg>
      <pc:sldChg chg="addSp modSp">
        <pc:chgData name="Lorenzo Di Domenico" userId="b92e3e10ad574af4" providerId="LiveId" clId="{5F2C6BB5-76BE-48E0-A92F-A18EAC1B191D}" dt="2026-03-19T07:18:55.959" v="1903" actId="1076"/>
        <pc:sldMkLst>
          <pc:docMk/>
          <pc:sldMk cId="1858620323" sldId="606"/>
        </pc:sldMkLst>
        <pc:spChg chg="add mod">
          <ac:chgData name="Lorenzo Di Domenico" userId="b92e3e10ad574af4" providerId="LiveId" clId="{5F2C6BB5-76BE-48E0-A92F-A18EAC1B191D}" dt="2026-03-19T07:18:29.871" v="1896"/>
          <ac:spMkLst>
            <pc:docMk/>
            <pc:sldMk cId="1858620323" sldId="606"/>
            <ac:spMk id="3" creationId="{7A2B15F3-D19D-440F-38F4-7484F8F08F66}"/>
          </ac:spMkLst>
        </pc:spChg>
        <pc:spChg chg="mod">
          <ac:chgData name="Lorenzo Di Domenico" userId="b92e3e10ad574af4" providerId="LiveId" clId="{5F2C6BB5-76BE-48E0-A92F-A18EAC1B191D}" dt="2026-03-19T07:18:55.959" v="1903" actId="1076"/>
          <ac:spMkLst>
            <pc:docMk/>
            <pc:sldMk cId="1858620323" sldId="606"/>
            <ac:spMk id="54" creationId="{DC337763-AE1B-467A-DB82-E2C881718AF6}"/>
          </ac:spMkLst>
        </pc:spChg>
        <pc:picChg chg="add mod">
          <ac:chgData name="Lorenzo Di Domenico" userId="b92e3e10ad574af4" providerId="LiveId" clId="{5F2C6BB5-76BE-48E0-A92F-A18EAC1B191D}" dt="2026-03-19T07:18:29.871" v="1896"/>
          <ac:picMkLst>
            <pc:docMk/>
            <pc:sldMk cId="1858620323" sldId="606"/>
            <ac:picMk id="4" creationId="{4CE741B9-9883-843F-38C3-93082B09442C}"/>
          </ac:picMkLst>
        </pc:picChg>
      </pc:sldChg>
      <pc:sldChg chg="addSp modSp">
        <pc:chgData name="Lorenzo Di Domenico" userId="b92e3e10ad574af4" providerId="LiveId" clId="{5F2C6BB5-76BE-48E0-A92F-A18EAC1B191D}" dt="2026-03-19T07:18:30.727" v="1897"/>
        <pc:sldMkLst>
          <pc:docMk/>
          <pc:sldMk cId="1845484124" sldId="607"/>
        </pc:sldMkLst>
        <pc:spChg chg="add mod">
          <ac:chgData name="Lorenzo Di Domenico" userId="b92e3e10ad574af4" providerId="LiveId" clId="{5F2C6BB5-76BE-48E0-A92F-A18EAC1B191D}" dt="2026-03-19T07:18:30.727" v="1897"/>
          <ac:spMkLst>
            <pc:docMk/>
            <pc:sldMk cId="1845484124" sldId="607"/>
            <ac:spMk id="3" creationId="{ACAA8B87-0643-BE8F-2DA8-964AD82C7558}"/>
          </ac:spMkLst>
        </pc:spChg>
        <pc:picChg chg="add mod">
          <ac:chgData name="Lorenzo Di Domenico" userId="b92e3e10ad574af4" providerId="LiveId" clId="{5F2C6BB5-76BE-48E0-A92F-A18EAC1B191D}" dt="2026-03-19T07:18:30.727" v="1897"/>
          <ac:picMkLst>
            <pc:docMk/>
            <pc:sldMk cId="1845484124" sldId="607"/>
            <ac:picMk id="4" creationId="{2B930181-46B8-C812-5E5C-8CB125F03405}"/>
          </ac:picMkLst>
        </pc:picChg>
      </pc:sldChg>
      <pc:sldChg chg="addSp modSp">
        <pc:chgData name="Lorenzo Di Domenico" userId="b92e3e10ad574af4" providerId="LiveId" clId="{5F2C6BB5-76BE-48E0-A92F-A18EAC1B191D}" dt="2026-03-19T07:18:34.324" v="1900"/>
        <pc:sldMkLst>
          <pc:docMk/>
          <pc:sldMk cId="3703693470" sldId="608"/>
        </pc:sldMkLst>
        <pc:spChg chg="add mod">
          <ac:chgData name="Lorenzo Di Domenico" userId="b92e3e10ad574af4" providerId="LiveId" clId="{5F2C6BB5-76BE-48E0-A92F-A18EAC1B191D}" dt="2026-03-19T07:18:34.324" v="1900"/>
          <ac:spMkLst>
            <pc:docMk/>
            <pc:sldMk cId="3703693470" sldId="608"/>
            <ac:spMk id="4" creationId="{4128B301-7FCC-ADEF-C510-66E77A30CE51}"/>
          </ac:spMkLst>
        </pc:spChg>
        <pc:picChg chg="add mod">
          <ac:chgData name="Lorenzo Di Domenico" userId="b92e3e10ad574af4" providerId="LiveId" clId="{5F2C6BB5-76BE-48E0-A92F-A18EAC1B191D}" dt="2026-03-19T07:18:34.324" v="1900"/>
          <ac:picMkLst>
            <pc:docMk/>
            <pc:sldMk cId="3703693470" sldId="608"/>
            <ac:picMk id="7" creationId="{3C6E1EB1-273C-2664-3614-654797B580C2}"/>
          </ac:picMkLst>
        </pc:picChg>
      </pc:sldChg>
      <pc:sldChg chg="addSp modSp">
        <pc:chgData name="Lorenzo Di Domenico" userId="b92e3e10ad574af4" providerId="LiveId" clId="{5F2C6BB5-76BE-48E0-A92F-A18EAC1B191D}" dt="2026-03-19T07:18:45.593" v="1901"/>
        <pc:sldMkLst>
          <pc:docMk/>
          <pc:sldMk cId="2764000581" sldId="609"/>
        </pc:sldMkLst>
        <pc:spChg chg="add mod">
          <ac:chgData name="Lorenzo Di Domenico" userId="b92e3e10ad574af4" providerId="LiveId" clId="{5F2C6BB5-76BE-48E0-A92F-A18EAC1B191D}" dt="2026-03-19T07:18:45.593" v="1901"/>
          <ac:spMkLst>
            <pc:docMk/>
            <pc:sldMk cId="2764000581" sldId="609"/>
            <ac:spMk id="4" creationId="{3259C178-6C1A-77FB-FCA0-62AA20FC3A95}"/>
          </ac:spMkLst>
        </pc:spChg>
        <pc:picChg chg="add mod">
          <ac:chgData name="Lorenzo Di Domenico" userId="b92e3e10ad574af4" providerId="LiveId" clId="{5F2C6BB5-76BE-48E0-A92F-A18EAC1B191D}" dt="2026-03-19T07:18:45.593" v="1901"/>
          <ac:picMkLst>
            <pc:docMk/>
            <pc:sldMk cId="2764000581" sldId="609"/>
            <ac:picMk id="7" creationId="{BDB69570-2835-8B35-C44F-982C1E6044DB}"/>
          </ac:picMkLst>
        </pc:picChg>
      </pc:sldChg>
      <pc:sldChg chg="addSp modSp">
        <pc:chgData name="Lorenzo Di Domenico" userId="b92e3e10ad574af4" providerId="LiveId" clId="{5F2C6BB5-76BE-48E0-A92F-A18EAC1B191D}" dt="2026-03-19T07:18:46.697" v="1902"/>
        <pc:sldMkLst>
          <pc:docMk/>
          <pc:sldMk cId="1513174680" sldId="610"/>
        </pc:sldMkLst>
        <pc:spChg chg="add mod">
          <ac:chgData name="Lorenzo Di Domenico" userId="b92e3e10ad574af4" providerId="LiveId" clId="{5F2C6BB5-76BE-48E0-A92F-A18EAC1B191D}" dt="2026-03-19T07:18:46.697" v="1902"/>
          <ac:spMkLst>
            <pc:docMk/>
            <pc:sldMk cId="1513174680" sldId="610"/>
            <ac:spMk id="4" creationId="{BF852FC1-3188-4EE1-B612-12F299A0B497}"/>
          </ac:spMkLst>
        </pc:spChg>
        <pc:picChg chg="add mod">
          <ac:chgData name="Lorenzo Di Domenico" userId="b92e3e10ad574af4" providerId="LiveId" clId="{5F2C6BB5-76BE-48E0-A92F-A18EAC1B191D}" dt="2026-03-19T07:18:46.697" v="1902"/>
          <ac:picMkLst>
            <pc:docMk/>
            <pc:sldMk cId="1513174680" sldId="610"/>
            <ac:picMk id="7" creationId="{071E4404-240A-1E51-6EEB-2B82957AB631}"/>
          </ac:picMkLst>
        </pc:picChg>
      </pc:sldChg>
      <pc:sldChg chg="del">
        <pc:chgData name="Lorenzo Di Domenico" userId="b92e3e10ad574af4" providerId="LiveId" clId="{5F2C6BB5-76BE-48E0-A92F-A18EAC1B191D}" dt="2026-03-18T08:51:16.495" v="298" actId="47"/>
        <pc:sldMkLst>
          <pc:docMk/>
          <pc:sldMk cId="145038709" sldId="611"/>
        </pc:sldMkLst>
      </pc:sldChg>
      <pc:sldChg chg="modSp add mod">
        <pc:chgData name="Lorenzo Di Domenico" userId="b92e3e10ad574af4" providerId="LiveId" clId="{5F2C6BB5-76BE-48E0-A92F-A18EAC1B191D}" dt="2026-03-18T09:08:54.531" v="1715" actId="113"/>
        <pc:sldMkLst>
          <pc:docMk/>
          <pc:sldMk cId="4107489715" sldId="611"/>
        </pc:sldMkLst>
        <pc:spChg chg="mod">
          <ac:chgData name="Lorenzo Di Domenico" userId="b92e3e10ad574af4" providerId="LiveId" clId="{5F2C6BB5-76BE-48E0-A92F-A18EAC1B191D}" dt="2026-03-18T08:56:44.937" v="309" actId="20577"/>
          <ac:spMkLst>
            <pc:docMk/>
            <pc:sldMk cId="4107489715" sldId="611"/>
            <ac:spMk id="2" creationId="{D385D7C2-BF6D-D2A1-7A92-688E1595CAA3}"/>
          </ac:spMkLst>
        </pc:spChg>
        <pc:spChg chg="mod">
          <ac:chgData name="Lorenzo Di Domenico" userId="b92e3e10ad574af4" providerId="LiveId" clId="{5F2C6BB5-76BE-48E0-A92F-A18EAC1B191D}" dt="2026-03-18T09:08:54.531" v="1715" actId="113"/>
          <ac:spMkLst>
            <pc:docMk/>
            <pc:sldMk cId="4107489715" sldId="611"/>
            <ac:spMk id="54" creationId="{E10A1E0E-B878-F67E-A794-8A1A13DEBB2A}"/>
          </ac:spMkLst>
        </pc:spChg>
      </pc:sldChg>
      <pc:sldChg chg="add">
        <pc:chgData name="Lorenzo Di Domenico" userId="b92e3e10ad574af4" providerId="LiveId" clId="{5F2C6BB5-76BE-48E0-A92F-A18EAC1B191D}" dt="2026-03-18T09:09:32.810" v="1716"/>
        <pc:sldMkLst>
          <pc:docMk/>
          <pc:sldMk cId="1807463891" sldId="612"/>
        </pc:sldMkLst>
      </pc:sldChg>
      <pc:sldChg chg="addSp modSp add mod">
        <pc:chgData name="Lorenzo Di Domenico" userId="b92e3e10ad574af4" providerId="LiveId" clId="{5F2C6BB5-76BE-48E0-A92F-A18EAC1B191D}" dt="2026-03-19T07:18:33.269" v="1899"/>
        <pc:sldMkLst>
          <pc:docMk/>
          <pc:sldMk cId="2572392448" sldId="613"/>
        </pc:sldMkLst>
        <pc:spChg chg="add mod">
          <ac:chgData name="Lorenzo Di Domenico" userId="b92e3e10ad574af4" providerId="LiveId" clId="{5F2C6BB5-76BE-48E0-A92F-A18EAC1B191D}" dt="2026-03-19T07:18:33.269" v="1899"/>
          <ac:spMkLst>
            <pc:docMk/>
            <pc:sldMk cId="2572392448" sldId="613"/>
            <ac:spMk id="3" creationId="{4623199F-12B3-24B6-605C-FFC074FC939F}"/>
          </ac:spMkLst>
        </pc:spChg>
        <pc:spChg chg="mod">
          <ac:chgData name="Lorenzo Di Domenico" userId="b92e3e10ad574af4" providerId="LiveId" clId="{5F2C6BB5-76BE-48E0-A92F-A18EAC1B191D}" dt="2026-03-19T07:18:10.251" v="1889" actId="20577"/>
          <ac:spMkLst>
            <pc:docMk/>
            <pc:sldMk cId="2572392448" sldId="613"/>
            <ac:spMk id="54" creationId="{AF920030-29CD-9CAC-9B86-E75A5655465C}"/>
          </ac:spMkLst>
        </pc:spChg>
        <pc:picChg chg="add mod">
          <ac:chgData name="Lorenzo Di Domenico" userId="b92e3e10ad574af4" providerId="LiveId" clId="{5F2C6BB5-76BE-48E0-A92F-A18EAC1B191D}" dt="2026-03-19T07:18:33.269" v="1899"/>
          <ac:picMkLst>
            <pc:docMk/>
            <pc:sldMk cId="2572392448" sldId="613"/>
            <ac:picMk id="4" creationId="{2EFAF02D-4D84-2092-3657-0A90FB1A128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27620B-664B-4F4A-A78B-FB7864BA60EA}" type="datetimeFigureOut">
              <a:rPr lang="it-IT" smtClean="0"/>
              <a:t>19/03/2026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36F357-F346-4BA3-A620-C4F722A0B19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9923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AE4A63-17B7-B582-FDEA-50A38ABB99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DA92B9D8-0661-4237-1120-9D0ABF4732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10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DC5A91E1-81F4-3AAC-9858-3845F87FF3B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F4607263-F393-923A-EDFA-2B7F18F55D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28689694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BAA1AC-1C7C-232A-C678-81D52DCF0C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BC0F2076-65D4-BF98-627A-20A5A71E80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11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42E8A954-A315-9961-027C-99CBE95521A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59600A17-4308-B3AB-C4D7-3258009415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33061087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A78E4E-8FF2-8A94-104A-63679F38C5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FFA4D85E-2838-7D9C-FD04-D855378900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12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D90D44B9-D8CD-B83F-9568-38233E45CA3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93B600F8-9D8A-B481-D100-C834F57EA8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36557478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170513-8114-EC37-9B3A-2E95635937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20AC37ED-A997-F822-6418-605F484174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13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18E78817-252D-3499-67CC-54F5618F16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044520EE-BE98-90D4-E3AB-C603F23E13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5725469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F1F98D-37BC-7BF2-F02D-7FD5148FEC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543EA538-1027-4200-B172-7E2D1116BC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14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9FC3F90E-A5F2-965C-3135-7458D0B4A3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0A3440DF-C824-2247-F56D-AA14AF08B6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276148142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14F232-1A8C-A3A3-154C-C7E5BBB97D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3D3EC7B7-42C4-81C3-7149-31CB1F7B344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15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B3ECA422-5525-CCC4-447B-E7C2CF4D69E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7416B9D9-B0F5-ED1F-17AA-995A865B2B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24975351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325129-73BD-6CAE-F463-46538F4416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AA1AE345-EDD0-7308-CAE8-F29579F546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16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99680323-E5EA-FCF2-E116-98557FBFFA0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15912796-A67C-9A90-7F55-2223B80674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9381461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A977AD-FCE3-4BA1-F7A1-5451EDACD1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6C8986AD-178B-3A67-C41A-1B118869D6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17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085140E6-54D5-2765-6B8B-1685FA65FD8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D8911709-310E-29FD-3566-886DB3B05E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213720340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0473C4-739E-9BD9-FC9D-BE09A05102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7E44174D-2F19-B3FA-976D-7D41A09002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18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F6760098-059D-644E-D452-B53DC46831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1C161B88-F469-CE34-10F0-A992F08A23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23003496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831AD9-A89B-8486-6734-35AE334C83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8E759B42-3BBC-EA0B-4029-E82D42A8D5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19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0114C61A-BA62-ABBB-5C24-101796EEEA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6505DAE2-7271-99AF-9E4D-C13DEDFC13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5683538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5D5A1E-EF69-245D-00FC-E84321D0D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6C9DAA21-BE4E-4964-6BC1-DF2E07841A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2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211FC7EF-C2BD-5E89-F6A4-E5AAD74B7D8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7CE2D888-BAAF-5537-9215-098076B58F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6252763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40E8DE-48A8-0942-62BA-7053A6A433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FF4CAA69-91F0-B34B-CE93-56EA242C89C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20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0D9159D8-6B37-B9ED-2BF4-1C4CC160494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63BDFA80-233A-D416-ECA5-457498FD1D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323085369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E8A610-FC5A-C3B0-0056-66B3C26519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30AA5BC8-31A8-E5DF-D382-350343C1EE1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21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ED1A730F-F05B-6A8F-DE50-4FFAADCC73C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82195C6F-21B0-8B59-B88A-D549801B4E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247850400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CEE1D778-4630-4A8E-8379-B433957785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22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1B16E6F8-19F3-4BB0-97C0-FD7AC54F4F6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D3D8B99B-5F72-416B-8FBC-41EDEBBAFA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41534804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1108FD-13BE-7EE9-84F6-F83B1A8B87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E4597768-19E8-C689-5D0B-D2905174C84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23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E48AA5EA-73E4-52FD-7D54-8ADA15725AC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C3CAD219-4267-1053-6CAF-073FDAA9B2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49564868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992D5D-1483-E17A-DAC8-FA6BF929BD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3F91569C-6877-5062-7D98-C35FC2ED25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24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367ED491-7671-4AC6-B20B-9B9F2B3D657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E1D04CD6-E3FC-3C20-2464-FD72075764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280451632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00D780-560D-855A-3D8B-01997516C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8DF06BA1-FA95-8785-B5F0-9E1A5FF4CB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25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A4DA076F-0C68-7DA4-146A-5DBB59B9F38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636B40C2-1740-B65D-D1F4-E21953CFCD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22196617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A6ED5F-EE45-C0CE-9820-E4A6156025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57514314-8BC9-9B20-E2EA-CAC7B7AAA13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26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00B05800-61B9-B067-4C56-0EF45092F2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DC0CAD60-2689-5CE4-DECF-FA2C20F0C3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198253051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2E3EDB-F385-0BD4-85B8-A6E5CB0C40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8B9EDC0A-0914-BF42-B932-9656B62FCD4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27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E29F6E86-BE16-438E-92A0-CE519501AD8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EEA49884-C78E-E99C-3F9D-5F973236CC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118169018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C2B736-C6A3-5390-4045-2F9D055D96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993C921D-6A9F-CF17-3BE9-EF87235231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28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0B8B3E0D-9576-9A91-BC68-5AD8C88F7D3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42FE6E0F-2965-5F2F-4547-6DE420732A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151123897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DC442A-92F0-1544-D86F-A2FCC68E30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8F883B4A-CFE0-C323-DEEB-522B05B92F7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29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2CB89249-A838-DC0A-5A24-E86F73189C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D677290B-A082-D755-232F-7015C0BD8D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16887914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030FAC-EDCB-22DC-9426-22D5DD826D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430A308C-D225-7FA0-61CB-F8C2A0DB96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3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E7B5E0AE-99A6-E38E-FCF5-D0D5D2D3EB2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C354DDBC-884E-57E6-D5CF-86E0795A61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333783000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06343D-5B1A-22E4-C595-7C042B83C7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6A49CF1D-13E7-7468-A5A4-2156668226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30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14843BF1-1790-63D2-382D-8699CB08A84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47554160-8A09-A7D0-AA55-5C305B0328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67879287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444CB6-74CE-21C6-B77C-1A148B4F6A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25195B4A-19A7-25D5-E1C4-50AFECBEB7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31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1853724C-5762-5A29-B375-19CEBA0F514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E95A0747-A100-A65B-6972-ADC9120A65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10252697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6710C2-41D4-4E76-7C65-EF9E180C79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46D36794-7D93-2603-EA03-D472CAF1E7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32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E3F09780-06A1-206A-1856-4AD30F8AA1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48C3CEE0-A16A-41D9-9C90-F152D8248F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383545730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244FDA-BABF-26C3-9E49-9BD8341C83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19408E12-7F8C-C220-A252-5F758DF26E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33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AE87E455-820A-B461-EA16-659209A1A9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8B71F2DB-E72A-DE10-ADB7-32DCD858CA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656082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6EEBCD-B8B8-2C3E-177C-7EB16D0FF7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E6DA4C30-788B-706A-4917-85ABA11064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34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5E1A6606-5CB8-BC41-5F25-C8FAF2AF4E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645750A6-E87C-B8C3-EDA9-1202EE7A3B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392033344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C0D6C1-3F25-2CDA-013B-A3D7E689D9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C08C1E82-A744-A60E-7B24-7D65F219F3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35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4BF4AC77-4395-3BC2-6C6E-140E5B49BB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D55AA108-988B-9203-A84F-1AE033E86E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183576664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46F4B5-CC85-6249-90C8-93B8A49FA2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15AD3442-CCEF-3FFD-8F1F-557722CA0B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36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A3F9058C-FE00-2677-946C-9F25C5D1750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CD9EB2C5-25BC-AE02-5BAC-09FD8095B6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39462329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81BC5-36D8-7D30-08B0-ED4CC050AD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0F422198-4663-A7E6-CBD0-8FA19B07AA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4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724C7A33-F515-5F27-DE2A-65D68CF341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13535506-52B3-25FD-64C4-513FF48657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31270589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CEE1D778-4630-4A8E-8379-B433957785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5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1B16E6F8-19F3-4BB0-97C0-FD7AC54F4F6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D3D8B99B-5F72-416B-8FBC-41EDEBBAFA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41821642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776802-9017-E1E1-E213-3A41A5E555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4836EEDC-F077-26CC-A0F8-1EEE352BD79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AAF6D-2E7B-4342-9CFA-DD8368B8D90F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it-IT" alt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3030A147-2FEA-E838-270E-9976DC8BD5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91534876-4976-91CB-CBED-C9ACCCB338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41812409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669DCF-12EA-04FD-336A-7A6B335B31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28248BA2-6FE6-6FB1-64C2-9E32E70EC6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7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E09FEE0A-1D93-C110-1EFD-FC5FEC7E02F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B066070E-EB3C-1C65-B969-BB273E2948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28214482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550244-FE4A-010F-4509-9A61E127E6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6B2B6451-F941-76C5-71E4-9CB0F5E1A3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8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80CA136E-4560-38AA-A434-8B47D7DADAA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C90D0DE1-2995-919F-FEB0-583758E21A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40170898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CEE1D778-4630-4A8E-8379-B433957785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9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1B16E6F8-19F3-4BB0-97C0-FD7AC54F4F6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D3D8B99B-5F72-416B-8FBC-41EDEBBAFA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799303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B65F7CA-64BA-FD96-CF7F-30BDB1F88D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784D564-B72D-26AB-20D2-27C95403E1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FB7D4FE-4709-7168-DF62-09F844C55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4B7A1-0DE5-4A36-BCB2-66FE1CDF50D4}" type="datetimeFigureOut">
              <a:rPr lang="it-IT" smtClean="0"/>
              <a:t>19/03/2026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8C6B02A-31D6-6EDB-8353-7AC086CE3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87759F5-BB4C-9B8C-12B9-439BDEE5B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6C0E0-737B-4519-8EF8-353363C448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2868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F93BA7-7CBC-72E9-8FFF-2615C4C2A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06C0701-0D13-51B5-0D44-7D3B6C7A86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C6E6926-1D6A-E3B8-8FD3-A65DEFE1F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4B7A1-0DE5-4A36-BCB2-66FE1CDF50D4}" type="datetimeFigureOut">
              <a:rPr lang="it-IT" smtClean="0"/>
              <a:t>19/03/2026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FDAF0D4-06B5-B480-0717-A0B02DC52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1A1DA06-6E87-2D20-D16A-A0E92B380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6C0E0-737B-4519-8EF8-353363C448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6422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F72F307-80E1-C806-DC20-C019E40E51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999FFB7-CBB9-4518-B1F8-8FE0CFD2F8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90D7166-A34B-EC5A-BE84-40BD77703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4B7A1-0DE5-4A36-BCB2-66FE1CDF50D4}" type="datetimeFigureOut">
              <a:rPr lang="it-IT" smtClean="0"/>
              <a:t>19/03/2026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F9C82C5-41F9-177E-F1DD-97E08AC4E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96728DB-2D5D-1A3B-48EA-EC07B9430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6C0E0-737B-4519-8EF8-353363C448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56346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88018" y="409576"/>
            <a:ext cx="10079567" cy="504825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1488018" y="1752600"/>
            <a:ext cx="4938183" cy="411480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629400" y="1752600"/>
            <a:ext cx="4938184" cy="411480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D734A6A-4288-4FE1-A477-84C30FABBE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40BCA3-F742-45B7-ABA6-D2FEFA329F83}" type="datetime1">
              <a:rPr lang="it-IT" altLang="it-IT"/>
              <a:pPr>
                <a:defRPr/>
              </a:pPr>
              <a:t>19/03/2026</a:t>
            </a:fld>
            <a:endParaRPr lang="it-IT" alt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62841C-FA57-475A-9769-D042321AAC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it-IT"/>
              <a:t>Titolo Presentazione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7ACA48-1795-4168-8358-6F6A53A9EE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it-IT"/>
              <a:t>Pagina </a:t>
            </a:r>
            <a:fld id="{2B6C2B67-B411-445D-B4BD-80B2349BA5A7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8231528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0474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03ED2C1-A16E-F48B-1477-E4E8A5B98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9F4B40A-5B8A-0C0A-3E96-E76D24DAEA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67FC857-BC02-EC72-0386-5BFED88FA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4B7A1-0DE5-4A36-BCB2-66FE1CDF50D4}" type="datetimeFigureOut">
              <a:rPr lang="it-IT" smtClean="0"/>
              <a:t>19/03/2026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8AF1856-A220-A654-1E44-AAB6F196B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A79F3A5-97DE-C9BB-C0A8-542BB5B3E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6C0E0-737B-4519-8EF8-353363C448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8297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82A2EF-1F0D-9E6D-AF38-E3FCA79A3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F63848C-3251-8B8E-D3D8-BC598402E4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1DD69E4-2E85-A5BA-23B2-A17281679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4B7A1-0DE5-4A36-BCB2-66FE1CDF50D4}" type="datetimeFigureOut">
              <a:rPr lang="it-IT" smtClean="0"/>
              <a:t>19/03/2026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4F25321-86C4-16DC-145B-D8206EF67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95EFCD7-BB32-98E0-8A8A-C95DE759B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6C0E0-737B-4519-8EF8-353363C448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7904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7EDA9F-D670-6FAF-4D4F-3F9713D8C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80AEB31-9075-7ACC-86FB-7E150528CF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48300C5-7E56-12B3-853D-C586C2EEA3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EBDB9C6-0B92-ECFE-95BB-601BE6CA4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4B7A1-0DE5-4A36-BCB2-66FE1CDF50D4}" type="datetimeFigureOut">
              <a:rPr lang="it-IT" smtClean="0"/>
              <a:t>19/03/2026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3D4CDAD-9B06-6920-57BB-3F3FC7831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5967F3A-EFC4-AE77-37FC-5C3F2F1FF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6C0E0-737B-4519-8EF8-353363C448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6479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91E141-7D89-CCA1-8C24-3340A4C04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35C5518-C023-B5E0-B147-1077180014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13C6D57-94EA-666E-23BB-100C1B1EF8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AF98F2C-CB08-26C2-15E3-1E781102CD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80CE3E1-6B34-A558-332A-F6743C57D2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DD6670AA-8359-5F2B-7A60-3D70E6085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4B7A1-0DE5-4A36-BCB2-66FE1CDF50D4}" type="datetimeFigureOut">
              <a:rPr lang="it-IT" smtClean="0"/>
              <a:t>19/03/2026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8843D5B-060D-BC0B-AAC4-1C92FA482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889B280A-972F-BE2F-8F68-BBF9FE484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6C0E0-737B-4519-8EF8-353363C448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129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73639D-91A2-D9FF-CD05-8D9619F10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F2286CE-D263-86A6-AC4A-E25C486E1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4B7A1-0DE5-4A36-BCB2-66FE1CDF50D4}" type="datetimeFigureOut">
              <a:rPr lang="it-IT" smtClean="0"/>
              <a:t>19/03/2026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26D67FB-0757-2EC1-3C3D-B63DC3724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0FE889E-3E92-AB9F-C30C-48746C5DF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6C0E0-737B-4519-8EF8-353363C448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8415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AA517432-8841-A043-C3CE-F67D26FE8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4B7A1-0DE5-4A36-BCB2-66FE1CDF50D4}" type="datetimeFigureOut">
              <a:rPr lang="it-IT" smtClean="0"/>
              <a:t>19/03/2026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5544BD8-11A9-C88A-B890-EA5D0D22F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0F0E26B-B656-40AA-C5EE-3F891B09B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6C0E0-737B-4519-8EF8-353363C448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1383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9D6064-158C-B7C6-2507-250BE72FB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63FC2D-428E-6C02-5D4F-4758A48211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F96B508-9650-A247-0519-5FF1AFE77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25AAB6-8E66-75ED-39D7-2A0F4C6C7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4B7A1-0DE5-4A36-BCB2-66FE1CDF50D4}" type="datetimeFigureOut">
              <a:rPr lang="it-IT" smtClean="0"/>
              <a:t>19/03/2026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E0B89F1-A72C-323A-8E4A-ED9AA1A22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C1B5041-33A6-E341-5217-78FA448DE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6C0E0-737B-4519-8EF8-353363C448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3502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477337-BD10-31F1-4661-BAC1311B9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5129491-8112-5B99-921A-78057171A2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31D9C37-7E80-21D3-1966-C7DC2FABA2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0583665-5CFF-CFD0-905B-CB17C5CF2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4B7A1-0DE5-4A36-BCB2-66FE1CDF50D4}" type="datetimeFigureOut">
              <a:rPr lang="it-IT" smtClean="0"/>
              <a:t>19/03/2026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36B2846-39B9-C4DB-EA32-DEDBAB77F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38F8829-F8D5-776B-05C6-F71D98A69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6C0E0-737B-4519-8EF8-353363C448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9519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1D0C988-4EC1-0AA8-08D6-632F5D868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854FDCA-620E-C080-A031-CCC6FBED6F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EE801A5-3330-A65B-27DB-0E9DE489D0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54B7A1-0DE5-4A36-BCB2-66FE1CDF50D4}" type="datetimeFigureOut">
              <a:rPr lang="it-IT" smtClean="0"/>
              <a:t>19/03/2026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48204AE-0F34-8D74-FDF2-060CCAD78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DA23C20-F8B3-B660-3038-032487F0D1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36C0E0-737B-4519-8EF8-353363C448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3061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.png"/><Relationship Id="rId5" Type="http://schemas.openxmlformats.org/officeDocument/2006/relationships/image" Target="../media/image6.png"/><Relationship Id="rId4" Type="http://schemas.openxmlformats.org/officeDocument/2006/relationships/image" Target="../media/image5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.png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.png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.png"/><Relationship Id="rId4" Type="http://schemas.openxmlformats.org/officeDocument/2006/relationships/image" Target="../media/image1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.png"/><Relationship Id="rId4" Type="http://schemas.openxmlformats.org/officeDocument/2006/relationships/image" Target="../media/image2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1" y="1051560"/>
            <a:ext cx="11277295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36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Elementi</a:t>
            </a:r>
            <a:r>
              <a:rPr lang="en-US" sz="3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di Economia</a:t>
            </a:r>
          </a:p>
          <a:p>
            <a:pPr algn="ctr"/>
            <a:r>
              <a:rPr lang="en-US" sz="3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Anno 2025/2026  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1" y="2240280"/>
            <a:ext cx="1127729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Prof. Lorenzo Di Domenico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502921" y="6350508"/>
            <a:ext cx="11185855" cy="27432"/>
          </a:xfrm>
          <a:prstGeom prst="rect">
            <a:avLst/>
          </a:prstGeom>
          <a:solidFill>
            <a:srgbClr val="155F82"/>
          </a:solidFill>
          <a:ln w="12700">
            <a:solidFill>
              <a:srgbClr val="155F8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6" name="Image 0" descr="/mnt/data/deams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31170" y="6446520"/>
            <a:ext cx="1051560" cy="4114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1239210" y="651510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200" dirty="0">
                <a:solidFill>
                  <a:srgbClr val="7F7F7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A0EB13-866F-43D5-1C5B-3AE471E270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3D05F768-0F69-91FE-247F-0427A2A576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8213" y="630238"/>
            <a:ext cx="1841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900" noProof="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3">
                <a:extLst>
                  <a:ext uri="{FF2B5EF4-FFF2-40B4-BE49-F238E27FC236}">
                    <a16:creationId xmlns:a16="http://schemas.microsoft.com/office/drawing/2014/main" id="{0C33ACFC-C95B-735B-5BAD-F32E0ED8CD4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2921" y="4563213"/>
                <a:ext cx="11023288" cy="6104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822433"/>
                  </a:buClr>
                  <a:buChar char="•"/>
                  <a:defRPr sz="24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16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3pPr>
                <a:lvl4pPr marL="15621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14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4pPr>
                <a:lvl5pPr marL="1981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2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r>
                  <a:rPr lang="it-IT" sz="1600" noProof="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La spesa pubblica innesca una sequenza reddito-spesa (o sequenza moltiplicativa) a cavallo dei vari cicli produttivi. </a:t>
                </a: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r>
                  <a:rPr lang="it-IT" sz="1600" noProof="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Nel lungo periodo, in assenza di altre componente autonome di spesa (spesa pubblica), l’economia collassa.</a:t>
                </a: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r>
                  <a:rPr lang="it-IT" sz="1600" noProof="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Il reddito cumulato è uguale a:</a:t>
                </a:r>
              </a:p>
              <a:p>
                <a:pPr marL="0" indent="0" algn="just" eaLnBrk="1" hangingPunct="1">
                  <a:lnSpc>
                    <a:spcPct val="90000"/>
                  </a:lnSpc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it-IT" sz="16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it-IT" sz="16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𝑌</m:t>
                          </m:r>
                        </m:e>
                        <m:sup>
                          <m:r>
                            <a:rPr lang="it-IT" sz="16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sup>
                      </m:sSup>
                      <m:r>
                        <a:rPr lang="it-IT" sz="160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16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it-IT" sz="16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𝐺</m:t>
                          </m:r>
                        </m:num>
                        <m:den>
                          <m:r>
                            <a:rPr lang="it-IT" sz="16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1−</m:t>
                          </m:r>
                          <m:r>
                            <a:rPr lang="it-IT" sz="16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den>
                      </m:f>
                    </m:oMath>
                  </m:oMathPara>
                </a14:m>
                <a:endParaRPr lang="it-IT" sz="160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r>
                  <a:rPr lang="it-IT" sz="1600" noProof="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Il moltiplicatore della spesa: </a:t>
                </a:r>
              </a:p>
              <a:p>
                <a:pPr marL="0" indent="0" algn="just" eaLnBrk="1" hangingPunct="1">
                  <a:lnSpc>
                    <a:spcPct val="90000"/>
                  </a:lnSpc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1600" b="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𝑚</m:t>
                      </m:r>
                      <m:r>
                        <a:rPr lang="it-IT" sz="160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16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it-IT" sz="16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it-IT" sz="16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1−</m:t>
                          </m:r>
                          <m:r>
                            <a:rPr lang="it-IT" sz="16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den>
                      </m:f>
                    </m:oMath>
                  </m:oMathPara>
                </a14:m>
                <a:endParaRPr lang="it-IT" sz="160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 eaLnBrk="1" hangingPunct="1">
                  <a:lnSpc>
                    <a:spcPct val="90000"/>
                  </a:lnSpc>
                  <a:buNone/>
                  <a:defRPr/>
                </a:pPr>
                <a:r>
                  <a:rPr lang="it-IT" sz="1600" noProof="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0" indent="0" algn="just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4" name="Rectangle 3">
                <a:extLst>
                  <a:ext uri="{FF2B5EF4-FFF2-40B4-BE49-F238E27FC236}">
                    <a16:creationId xmlns:a16="http://schemas.microsoft.com/office/drawing/2014/main" id="{0C33ACFC-C95B-735B-5BAD-F32E0ED8CD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02921" y="4563213"/>
                <a:ext cx="11023288" cy="610463"/>
              </a:xfrm>
              <a:prstGeom prst="rect">
                <a:avLst/>
              </a:prstGeom>
              <a:blipFill>
                <a:blip r:embed="rId3"/>
                <a:stretch>
                  <a:fillRect l="-221" t="-7000" b="-2240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2">
            <a:extLst>
              <a:ext uri="{FF2B5EF4-FFF2-40B4-BE49-F238E27FC236}">
                <a16:creationId xmlns:a16="http://schemas.microsoft.com/office/drawing/2014/main" id="{E7E85B04-3261-DEFA-0A49-1841A8F8AE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203" y="550456"/>
            <a:ext cx="10036125" cy="68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3800" b="0" noProof="0" dirty="0">
                <a:solidFill>
                  <a:schemeClr val="tx1"/>
                </a:solidFill>
                <a:latin typeface="Garamond" panose="02020404030301010803" pitchFamily="18" charset="0"/>
              </a:rPr>
              <a:t>Il circuito reddito-spesa: spesa pubblica </a:t>
            </a:r>
            <a:r>
              <a:rPr lang="it-IT" sz="3800" b="0" i="1" noProof="0" dirty="0">
                <a:solidFill>
                  <a:schemeClr val="tx1"/>
                </a:solidFill>
                <a:latin typeface="Garamond" panose="02020404030301010803" pitchFamily="18" charset="0"/>
              </a:rPr>
              <a:t>una-tantum</a:t>
            </a:r>
            <a:endParaRPr lang="it-IT" sz="3800" b="0" i="1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CasellaDiTesto 49">
                <a:extLst>
                  <a:ext uri="{FF2B5EF4-FFF2-40B4-BE49-F238E27FC236}">
                    <a16:creationId xmlns:a16="http://schemas.microsoft.com/office/drawing/2014/main" id="{0805C55A-4D9A-BE11-1600-B249D97AC697}"/>
                  </a:ext>
                </a:extLst>
              </p:cNvPr>
              <p:cNvSpPr txBox="1"/>
              <p:nvPr/>
            </p:nvSpPr>
            <p:spPr>
              <a:xfrm>
                <a:off x="7044180" y="2341844"/>
                <a:ext cx="6094428" cy="61279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it-IT" sz="18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it-IT" sz="18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𝑌</m:t>
                          </m:r>
                        </m:e>
                        <m:sup>
                          <m:r>
                            <a:rPr lang="it-IT" sz="18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sup>
                      </m:sSup>
                      <m:r>
                        <a:rPr lang="it-IT" sz="180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18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it-IT" sz="18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50</m:t>
                          </m:r>
                        </m:num>
                        <m:den>
                          <m:r>
                            <a:rPr lang="it-IT" sz="18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1−0.5</m:t>
                          </m:r>
                        </m:den>
                      </m:f>
                      <m:r>
                        <a:rPr lang="it-IT" sz="1800" b="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=100</m:t>
                      </m:r>
                    </m:oMath>
                  </m:oMathPara>
                </a14:m>
                <a:endParaRPr lang="it-IT" noProof="0" dirty="0"/>
              </a:p>
            </p:txBody>
          </p:sp>
        </mc:Choice>
        <mc:Fallback xmlns="">
          <p:sp>
            <p:nvSpPr>
              <p:cNvPr id="50" name="CasellaDiTesto 49">
                <a:extLst>
                  <a:ext uri="{FF2B5EF4-FFF2-40B4-BE49-F238E27FC236}">
                    <a16:creationId xmlns:a16="http://schemas.microsoft.com/office/drawing/2014/main" id="{0805C55A-4D9A-BE11-1600-B249D97AC6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4180" y="2341844"/>
                <a:ext cx="6094428" cy="61279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2" name="Immagine 51">
            <a:extLst>
              <a:ext uri="{FF2B5EF4-FFF2-40B4-BE49-F238E27FC236}">
                <a16:creationId xmlns:a16="http://schemas.microsoft.com/office/drawing/2014/main" id="{048D0873-CB1C-0043-85F5-B0E3F2EE86B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04258" y="1244285"/>
            <a:ext cx="3882418" cy="3293794"/>
          </a:xfrm>
          <a:prstGeom prst="rect">
            <a:avLst/>
          </a:prstGeom>
        </p:spPr>
      </p:pic>
      <p:sp>
        <p:nvSpPr>
          <p:cNvPr id="3" name="Shape 2">
            <a:extLst>
              <a:ext uri="{FF2B5EF4-FFF2-40B4-BE49-F238E27FC236}">
                <a16:creationId xmlns:a16="http://schemas.microsoft.com/office/drawing/2014/main" id="{DEE06C31-BF0D-EFC6-5AF2-C7872F3EBD39}"/>
              </a:ext>
            </a:extLst>
          </p:cNvPr>
          <p:cNvSpPr/>
          <p:nvPr/>
        </p:nvSpPr>
        <p:spPr>
          <a:xfrm>
            <a:off x="503072" y="6446520"/>
            <a:ext cx="11185855" cy="27432"/>
          </a:xfrm>
          <a:prstGeom prst="rect">
            <a:avLst/>
          </a:prstGeom>
          <a:solidFill>
            <a:srgbClr val="155F82"/>
          </a:solidFill>
          <a:ln w="12700">
            <a:solidFill>
              <a:srgbClr val="155F8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4" name="Image 0" descr="/mnt/data/deams_logo.png">
            <a:extLst>
              <a:ext uri="{FF2B5EF4-FFF2-40B4-BE49-F238E27FC236}">
                <a16:creationId xmlns:a16="http://schemas.microsoft.com/office/drawing/2014/main" id="{3E958E71-1292-9EC4-9541-4AB59D045C6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31170" y="6446520"/>
            <a:ext cx="1051560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2525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C7C487-7AA4-92B7-6884-C1169F9C98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B13656CF-FBA5-430E-87C7-23C95BBFE4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8213" y="630238"/>
            <a:ext cx="1841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900" noProof="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ella 4">
                <a:extLst>
                  <a:ext uri="{FF2B5EF4-FFF2-40B4-BE49-F238E27FC236}">
                    <a16:creationId xmlns:a16="http://schemas.microsoft.com/office/drawing/2014/main" id="{C4B53415-00CA-5DE6-3A8E-CA1F7B60B80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27407749"/>
                  </p:ext>
                </p:extLst>
              </p:nvPr>
            </p:nvGraphicFramePr>
            <p:xfrm>
              <a:off x="3359696" y="1570771"/>
              <a:ext cx="4912798" cy="3031726"/>
            </p:xfrm>
            <a:graphic>
              <a:graphicData uri="http://schemas.openxmlformats.org/drawingml/2006/table">
                <a:tbl>
                  <a:tblPr firstRow="1" firstCol="1" bandRow="1">
                    <a:tableStyleId>{9D7B26C5-4107-4FEC-AEDC-1716B250A1EF}</a:tableStyleId>
                  </a:tblPr>
                  <a:tblGrid>
                    <a:gridCol w="617872">
                      <a:extLst>
                        <a:ext uri="{9D8B030D-6E8A-4147-A177-3AD203B41FA5}">
                          <a16:colId xmlns:a16="http://schemas.microsoft.com/office/drawing/2014/main" val="2388243698"/>
                        </a:ext>
                      </a:extLst>
                    </a:gridCol>
                    <a:gridCol w="611969">
                      <a:extLst>
                        <a:ext uri="{9D8B030D-6E8A-4147-A177-3AD203B41FA5}">
                          <a16:colId xmlns:a16="http://schemas.microsoft.com/office/drawing/2014/main" val="3494827507"/>
                        </a:ext>
                      </a:extLst>
                    </a:gridCol>
                    <a:gridCol w="613279">
                      <a:extLst>
                        <a:ext uri="{9D8B030D-6E8A-4147-A177-3AD203B41FA5}">
                          <a16:colId xmlns:a16="http://schemas.microsoft.com/office/drawing/2014/main" val="2479079465"/>
                        </a:ext>
                      </a:extLst>
                    </a:gridCol>
                    <a:gridCol w="614591">
                      <a:extLst>
                        <a:ext uri="{9D8B030D-6E8A-4147-A177-3AD203B41FA5}">
                          <a16:colId xmlns:a16="http://schemas.microsoft.com/office/drawing/2014/main" val="995809649"/>
                        </a:ext>
                      </a:extLst>
                    </a:gridCol>
                    <a:gridCol w="613279">
                      <a:extLst>
                        <a:ext uri="{9D8B030D-6E8A-4147-A177-3AD203B41FA5}">
                          <a16:colId xmlns:a16="http://schemas.microsoft.com/office/drawing/2014/main" val="3058348052"/>
                        </a:ext>
                      </a:extLst>
                    </a:gridCol>
                    <a:gridCol w="613936">
                      <a:extLst>
                        <a:ext uri="{9D8B030D-6E8A-4147-A177-3AD203B41FA5}">
                          <a16:colId xmlns:a16="http://schemas.microsoft.com/office/drawing/2014/main" val="3992281557"/>
                        </a:ext>
                      </a:extLst>
                    </a:gridCol>
                    <a:gridCol w="613936">
                      <a:extLst>
                        <a:ext uri="{9D8B030D-6E8A-4147-A177-3AD203B41FA5}">
                          <a16:colId xmlns:a16="http://schemas.microsoft.com/office/drawing/2014/main" val="334544370"/>
                        </a:ext>
                      </a:extLst>
                    </a:gridCol>
                    <a:gridCol w="613936">
                      <a:extLst>
                        <a:ext uri="{9D8B030D-6E8A-4147-A177-3AD203B41FA5}">
                          <a16:colId xmlns:a16="http://schemas.microsoft.com/office/drawing/2014/main" val="3930831691"/>
                        </a:ext>
                      </a:extLst>
                    </a:gridCol>
                  </a:tblGrid>
                  <a:tr h="296685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	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𝑮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t-IT" sz="1100" b="1" i="1" noProof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𝑻</m:t>
                                </m:r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C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Y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t-IT" sz="1100" noProof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it-IT" sz="1100" noProof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𝑺</m:t>
                                </m:r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t-IT" sz="1100" noProof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∆</m:t>
                                </m:r>
                                <m:sSup>
                                  <m:sSup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𝑫</m:t>
                                    </m:r>
                                  </m:e>
                                  <m:sup>
                                    <m:r>
                                      <a:rPr lang="it-IT" sz="1100" b="1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𝑮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682300698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50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 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1361736876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50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517810035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𝟑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50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2343941221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𝟒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50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3648291027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b="1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50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4125131327"/>
                      </a:ext>
                    </a:extLst>
                  </a:tr>
                  <a:tr h="25479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393619149"/>
                      </a:ext>
                    </a:extLst>
                  </a:tr>
                  <a:tr h="25479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….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723545739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50 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656748157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50 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882427737"/>
                      </a:ext>
                    </a:extLst>
                  </a:tr>
                  <a:tr h="184590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….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….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32493334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ella 4">
                <a:extLst>
                  <a:ext uri="{FF2B5EF4-FFF2-40B4-BE49-F238E27FC236}">
                    <a16:creationId xmlns:a16="http://schemas.microsoft.com/office/drawing/2014/main" id="{C4B53415-00CA-5DE6-3A8E-CA1F7B60B80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27407749"/>
                  </p:ext>
                </p:extLst>
              </p:nvPr>
            </p:nvGraphicFramePr>
            <p:xfrm>
              <a:off x="3359696" y="1570771"/>
              <a:ext cx="4912798" cy="3031726"/>
            </p:xfrm>
            <a:graphic>
              <a:graphicData uri="http://schemas.openxmlformats.org/drawingml/2006/table">
                <a:tbl>
                  <a:tblPr firstRow="1" firstCol="1" bandRow="1">
                    <a:tableStyleId>{9D7B26C5-4107-4FEC-AEDC-1716B250A1EF}</a:tableStyleId>
                  </a:tblPr>
                  <a:tblGrid>
                    <a:gridCol w="617872">
                      <a:extLst>
                        <a:ext uri="{9D8B030D-6E8A-4147-A177-3AD203B41FA5}">
                          <a16:colId xmlns:a16="http://schemas.microsoft.com/office/drawing/2014/main" val="2388243698"/>
                        </a:ext>
                      </a:extLst>
                    </a:gridCol>
                    <a:gridCol w="611969">
                      <a:extLst>
                        <a:ext uri="{9D8B030D-6E8A-4147-A177-3AD203B41FA5}">
                          <a16:colId xmlns:a16="http://schemas.microsoft.com/office/drawing/2014/main" val="3494827507"/>
                        </a:ext>
                      </a:extLst>
                    </a:gridCol>
                    <a:gridCol w="613279">
                      <a:extLst>
                        <a:ext uri="{9D8B030D-6E8A-4147-A177-3AD203B41FA5}">
                          <a16:colId xmlns:a16="http://schemas.microsoft.com/office/drawing/2014/main" val="2479079465"/>
                        </a:ext>
                      </a:extLst>
                    </a:gridCol>
                    <a:gridCol w="614591">
                      <a:extLst>
                        <a:ext uri="{9D8B030D-6E8A-4147-A177-3AD203B41FA5}">
                          <a16:colId xmlns:a16="http://schemas.microsoft.com/office/drawing/2014/main" val="995809649"/>
                        </a:ext>
                      </a:extLst>
                    </a:gridCol>
                    <a:gridCol w="613279">
                      <a:extLst>
                        <a:ext uri="{9D8B030D-6E8A-4147-A177-3AD203B41FA5}">
                          <a16:colId xmlns:a16="http://schemas.microsoft.com/office/drawing/2014/main" val="3058348052"/>
                        </a:ext>
                      </a:extLst>
                    </a:gridCol>
                    <a:gridCol w="613936">
                      <a:extLst>
                        <a:ext uri="{9D8B030D-6E8A-4147-A177-3AD203B41FA5}">
                          <a16:colId xmlns:a16="http://schemas.microsoft.com/office/drawing/2014/main" val="3992281557"/>
                        </a:ext>
                      </a:extLst>
                    </a:gridCol>
                    <a:gridCol w="613936">
                      <a:extLst>
                        <a:ext uri="{9D8B030D-6E8A-4147-A177-3AD203B41FA5}">
                          <a16:colId xmlns:a16="http://schemas.microsoft.com/office/drawing/2014/main" val="334544370"/>
                        </a:ext>
                      </a:extLst>
                    </a:gridCol>
                    <a:gridCol w="613936">
                      <a:extLst>
                        <a:ext uri="{9D8B030D-6E8A-4147-A177-3AD203B41FA5}">
                          <a16:colId xmlns:a16="http://schemas.microsoft.com/office/drawing/2014/main" val="3930831691"/>
                        </a:ext>
                      </a:extLst>
                    </a:gridCol>
                  </a:tblGrid>
                  <a:tr h="296685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	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100000" t="-2041" r="-600000" b="-94489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200000" t="-2041" r="-500000" b="-94489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C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Y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499010" t="-2041" r="-200990" b="-94489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599010" t="-2041" r="-100990" b="-94489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682300698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t="-106383" r="-700000" b="-88510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50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 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1361736876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t="-206383" r="-700000" b="-78510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50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517810035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t="-306383" r="-700000" b="-68510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50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2343941221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t="-406383" r="-700000" b="-58510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50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3648291027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t="-506383" r="-700000" b="-48510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50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4125131327"/>
                      </a:ext>
                    </a:extLst>
                  </a:tr>
                  <a:tr h="25479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393619149"/>
                      </a:ext>
                    </a:extLst>
                  </a:tr>
                  <a:tr h="25479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….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723545739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t="-785106" r="-700000" b="-2063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50 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656748157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t="-885106" r="-700000" b="-1063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50 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882427737"/>
                      </a:ext>
                    </a:extLst>
                  </a:tr>
                  <a:tr h="22688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….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….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324933340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6" name="Connettore 2 5">
            <a:extLst>
              <a:ext uri="{FF2B5EF4-FFF2-40B4-BE49-F238E27FC236}">
                <a16:creationId xmlns:a16="http://schemas.microsoft.com/office/drawing/2014/main" id="{36CFF953-8E7C-FF74-C01E-5BD5CF7A4DE5}"/>
              </a:ext>
            </a:extLst>
          </p:cNvPr>
          <p:cNvCxnSpPr/>
          <p:nvPr/>
        </p:nvCxnSpPr>
        <p:spPr>
          <a:xfrm flipH="1">
            <a:off x="5657092" y="2164437"/>
            <a:ext cx="276225" cy="841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ttangolo 6">
            <a:extLst>
              <a:ext uri="{FF2B5EF4-FFF2-40B4-BE49-F238E27FC236}">
                <a16:creationId xmlns:a16="http://schemas.microsoft.com/office/drawing/2014/main" id="{7AF43914-0F19-11EB-B81F-21934B359A35}"/>
              </a:ext>
            </a:extLst>
          </p:cNvPr>
          <p:cNvSpPr/>
          <p:nvPr/>
        </p:nvSpPr>
        <p:spPr bwMode="auto">
          <a:xfrm>
            <a:off x="5945569" y="1893499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50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FA1D3478-C8BF-A829-FFFB-DD63BF67F413}"/>
              </a:ext>
            </a:extLst>
          </p:cNvPr>
          <p:cNvSpPr/>
          <p:nvPr/>
        </p:nvSpPr>
        <p:spPr bwMode="auto">
          <a:xfrm>
            <a:off x="4871864" y="2255022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C8D26FDF-A539-B3EC-FAF9-6F936F621702}"/>
              </a:ext>
            </a:extLst>
          </p:cNvPr>
          <p:cNvSpPr/>
          <p:nvPr/>
        </p:nvSpPr>
        <p:spPr bwMode="auto">
          <a:xfrm>
            <a:off x="7709129" y="2229742"/>
            <a:ext cx="563364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ea typeface="ＭＳ Ｐゴシック" panose="020B0600070205080204" pitchFamily="34" charset="-128"/>
              </a:rPr>
              <a:t>50</a:t>
            </a: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7824A616-E52D-E4C4-5FF7-1CBCDE5FF98C}"/>
              </a:ext>
            </a:extLst>
          </p:cNvPr>
          <p:cNvSpPr/>
          <p:nvPr/>
        </p:nvSpPr>
        <p:spPr bwMode="auto">
          <a:xfrm>
            <a:off x="5297497" y="2221443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25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7133957B-CE45-F68E-E300-51C7C394F80C}"/>
              </a:ext>
            </a:extLst>
          </p:cNvPr>
          <p:cNvSpPr/>
          <p:nvPr/>
        </p:nvSpPr>
        <p:spPr bwMode="auto">
          <a:xfrm>
            <a:off x="7700621" y="1927078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50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5B4B537D-0978-8626-8206-A1A95B8C23EC}"/>
              </a:ext>
            </a:extLst>
          </p:cNvPr>
          <p:cNvSpPr/>
          <p:nvPr/>
        </p:nvSpPr>
        <p:spPr bwMode="auto">
          <a:xfrm>
            <a:off x="4871864" y="1927078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1B4E1F12-963D-C65E-A1C3-47EF83FEEC16}"/>
              </a:ext>
            </a:extLst>
          </p:cNvPr>
          <p:cNvSpPr/>
          <p:nvPr/>
        </p:nvSpPr>
        <p:spPr bwMode="auto">
          <a:xfrm>
            <a:off x="6517082" y="3012539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rgbClr val="000000"/>
              </a:solidFill>
            </a:endParaRP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1EAC8893-DA24-B981-4E0A-76C3ECCFD99F}"/>
              </a:ext>
            </a:extLst>
          </p:cNvPr>
          <p:cNvSpPr/>
          <p:nvPr/>
        </p:nvSpPr>
        <p:spPr bwMode="auto">
          <a:xfrm>
            <a:off x="5247663" y="2508594"/>
            <a:ext cx="513939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37.5</a:t>
            </a:r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F2B96E00-A5D0-D410-1148-980348D35BF6}"/>
              </a:ext>
            </a:extLst>
          </p:cNvPr>
          <p:cNvSpPr/>
          <p:nvPr/>
        </p:nvSpPr>
        <p:spPr bwMode="auto">
          <a:xfrm>
            <a:off x="6519614" y="2154326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25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6" name="Rettangolo 15">
            <a:extLst>
              <a:ext uri="{FF2B5EF4-FFF2-40B4-BE49-F238E27FC236}">
                <a16:creationId xmlns:a16="http://schemas.microsoft.com/office/drawing/2014/main" id="{39F3EA0A-FC5B-5E6D-E591-0F01AB0BC66F}"/>
              </a:ext>
            </a:extLst>
          </p:cNvPr>
          <p:cNvSpPr/>
          <p:nvPr/>
        </p:nvSpPr>
        <p:spPr bwMode="auto">
          <a:xfrm>
            <a:off x="5945569" y="2196163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75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7" name="Rettangolo 16">
            <a:extLst>
              <a:ext uri="{FF2B5EF4-FFF2-40B4-BE49-F238E27FC236}">
                <a16:creationId xmlns:a16="http://schemas.microsoft.com/office/drawing/2014/main" id="{C6882856-9189-7964-29EA-702402513492}"/>
              </a:ext>
            </a:extLst>
          </p:cNvPr>
          <p:cNvSpPr/>
          <p:nvPr/>
        </p:nvSpPr>
        <p:spPr bwMode="auto">
          <a:xfrm>
            <a:off x="5952466" y="2485150"/>
            <a:ext cx="51393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87.5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C504BCC5-3F09-3B16-50F9-CC07F2435D7F}"/>
              </a:ext>
            </a:extLst>
          </p:cNvPr>
          <p:cNvSpPr/>
          <p:nvPr/>
        </p:nvSpPr>
        <p:spPr bwMode="auto">
          <a:xfrm>
            <a:off x="4860365" y="2504837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5F52A8C0-D029-9C37-6E65-7A5E3449E17B}"/>
              </a:ext>
            </a:extLst>
          </p:cNvPr>
          <p:cNvSpPr/>
          <p:nvPr/>
        </p:nvSpPr>
        <p:spPr bwMode="auto">
          <a:xfrm>
            <a:off x="7726195" y="2518729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50</a:t>
            </a:r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id="{93524CF9-2B9F-AD65-023F-9C1CE07F9E92}"/>
              </a:ext>
            </a:extLst>
          </p:cNvPr>
          <p:cNvSpPr/>
          <p:nvPr/>
        </p:nvSpPr>
        <p:spPr bwMode="auto">
          <a:xfrm>
            <a:off x="6530670" y="2451818"/>
            <a:ext cx="517155" cy="1904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37.5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1" name="Rettangolo 20">
            <a:extLst>
              <a:ext uri="{FF2B5EF4-FFF2-40B4-BE49-F238E27FC236}">
                <a16:creationId xmlns:a16="http://schemas.microsoft.com/office/drawing/2014/main" id="{0458C0AF-E8F8-24DF-E0E7-5BFC37E6C08A}"/>
              </a:ext>
            </a:extLst>
          </p:cNvPr>
          <p:cNvSpPr/>
          <p:nvPr/>
        </p:nvSpPr>
        <p:spPr bwMode="auto">
          <a:xfrm>
            <a:off x="5258558" y="2765389"/>
            <a:ext cx="525789" cy="2056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43.75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2" name="Rettangolo 21">
            <a:extLst>
              <a:ext uri="{FF2B5EF4-FFF2-40B4-BE49-F238E27FC236}">
                <a16:creationId xmlns:a16="http://schemas.microsoft.com/office/drawing/2014/main" id="{72ABAC22-650A-0109-6CD1-338A50A2B52F}"/>
              </a:ext>
            </a:extLst>
          </p:cNvPr>
          <p:cNvSpPr/>
          <p:nvPr/>
        </p:nvSpPr>
        <p:spPr bwMode="auto">
          <a:xfrm>
            <a:off x="5928170" y="2771880"/>
            <a:ext cx="525789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93.75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BD94D93D-F24C-03BF-7FC7-AFAEAFA7A396}"/>
              </a:ext>
            </a:extLst>
          </p:cNvPr>
          <p:cNvSpPr/>
          <p:nvPr/>
        </p:nvSpPr>
        <p:spPr bwMode="auto">
          <a:xfrm>
            <a:off x="5945569" y="3067010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4" name="Rettangolo 23">
            <a:extLst>
              <a:ext uri="{FF2B5EF4-FFF2-40B4-BE49-F238E27FC236}">
                <a16:creationId xmlns:a16="http://schemas.microsoft.com/office/drawing/2014/main" id="{CF759606-EFC6-FDB0-A174-6161286045DA}"/>
              </a:ext>
            </a:extLst>
          </p:cNvPr>
          <p:cNvSpPr/>
          <p:nvPr/>
        </p:nvSpPr>
        <p:spPr bwMode="auto">
          <a:xfrm>
            <a:off x="7726195" y="2788579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50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5" name="Rettangolo 24">
            <a:extLst>
              <a:ext uri="{FF2B5EF4-FFF2-40B4-BE49-F238E27FC236}">
                <a16:creationId xmlns:a16="http://schemas.microsoft.com/office/drawing/2014/main" id="{4E4471B9-B77F-CABE-9EC5-5368632D7D51}"/>
              </a:ext>
            </a:extLst>
          </p:cNvPr>
          <p:cNvSpPr/>
          <p:nvPr/>
        </p:nvSpPr>
        <p:spPr bwMode="auto">
          <a:xfrm>
            <a:off x="7726195" y="3093162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it-IT" sz="1100" noProof="0" dirty="0">
                <a:solidFill>
                  <a:srgbClr val="000000"/>
                </a:solidFill>
              </a:rPr>
              <a:t>…</a:t>
            </a:r>
            <a:endParaRPr lang="it-IT" sz="1100" noProof="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6" name="Rettangolo 25">
            <a:extLst>
              <a:ext uri="{FF2B5EF4-FFF2-40B4-BE49-F238E27FC236}">
                <a16:creationId xmlns:a16="http://schemas.microsoft.com/office/drawing/2014/main" id="{61541293-3EF8-C66F-58FD-9D798DDDABFA}"/>
              </a:ext>
            </a:extLst>
          </p:cNvPr>
          <p:cNvSpPr/>
          <p:nvPr/>
        </p:nvSpPr>
        <p:spPr bwMode="auto">
          <a:xfrm>
            <a:off x="6530668" y="2723552"/>
            <a:ext cx="517155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4.75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7" name="Rettangolo 26">
            <a:extLst>
              <a:ext uri="{FF2B5EF4-FFF2-40B4-BE49-F238E27FC236}">
                <a16:creationId xmlns:a16="http://schemas.microsoft.com/office/drawing/2014/main" id="{C8967A0E-5975-D64C-DACC-21D165E396DB}"/>
              </a:ext>
            </a:extLst>
          </p:cNvPr>
          <p:cNvSpPr/>
          <p:nvPr/>
        </p:nvSpPr>
        <p:spPr bwMode="auto">
          <a:xfrm>
            <a:off x="7734998" y="3373956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it-IT" sz="1100" noProof="0" dirty="0">
                <a:solidFill>
                  <a:srgbClr val="000000"/>
                </a:solidFill>
              </a:rPr>
              <a:t>…</a:t>
            </a:r>
            <a:endParaRPr lang="it-IT" sz="1100" noProof="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8" name="Rettangolo 27">
            <a:extLst>
              <a:ext uri="{FF2B5EF4-FFF2-40B4-BE49-F238E27FC236}">
                <a16:creationId xmlns:a16="http://schemas.microsoft.com/office/drawing/2014/main" id="{591128D1-9E4B-5F51-A03F-D0CAF4C2E21C}"/>
              </a:ext>
            </a:extLst>
          </p:cNvPr>
          <p:cNvSpPr/>
          <p:nvPr/>
        </p:nvSpPr>
        <p:spPr bwMode="auto">
          <a:xfrm>
            <a:off x="7738031" y="3629544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it-IT" sz="1100" noProof="0" dirty="0">
                <a:solidFill>
                  <a:srgbClr val="000000"/>
                </a:solidFill>
              </a:rPr>
              <a:t>…</a:t>
            </a:r>
            <a:endParaRPr lang="it-IT" sz="1100" noProof="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9" name="Rettangolo 28">
            <a:extLst>
              <a:ext uri="{FF2B5EF4-FFF2-40B4-BE49-F238E27FC236}">
                <a16:creationId xmlns:a16="http://schemas.microsoft.com/office/drawing/2014/main" id="{DA254731-538E-F3BC-FDAE-AE0FEC3ED8EA}"/>
              </a:ext>
            </a:extLst>
          </p:cNvPr>
          <p:cNvSpPr/>
          <p:nvPr/>
        </p:nvSpPr>
        <p:spPr bwMode="auto">
          <a:xfrm>
            <a:off x="5233615" y="3067010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0" name="Rettangolo 29">
            <a:extLst>
              <a:ext uri="{FF2B5EF4-FFF2-40B4-BE49-F238E27FC236}">
                <a16:creationId xmlns:a16="http://schemas.microsoft.com/office/drawing/2014/main" id="{680D240B-C62B-81C7-7251-445B107993F6}"/>
              </a:ext>
            </a:extLst>
          </p:cNvPr>
          <p:cNvSpPr/>
          <p:nvPr/>
        </p:nvSpPr>
        <p:spPr bwMode="auto">
          <a:xfrm>
            <a:off x="7753906" y="3908525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50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2" name="Rettangolo 31">
            <a:extLst>
              <a:ext uri="{FF2B5EF4-FFF2-40B4-BE49-F238E27FC236}">
                <a16:creationId xmlns:a16="http://schemas.microsoft.com/office/drawing/2014/main" id="{8EC4C3A3-45DB-9FB3-97E1-99BE38027D76}"/>
              </a:ext>
            </a:extLst>
          </p:cNvPr>
          <p:cNvSpPr/>
          <p:nvPr/>
        </p:nvSpPr>
        <p:spPr bwMode="auto">
          <a:xfrm>
            <a:off x="7751343" y="4180676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50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3" name="Rettangolo 32">
            <a:extLst>
              <a:ext uri="{FF2B5EF4-FFF2-40B4-BE49-F238E27FC236}">
                <a16:creationId xmlns:a16="http://schemas.microsoft.com/office/drawing/2014/main" id="{BAC8BA32-E6B6-0F03-FAB2-B29CA0DDBA1E}"/>
              </a:ext>
            </a:extLst>
          </p:cNvPr>
          <p:cNvSpPr/>
          <p:nvPr/>
        </p:nvSpPr>
        <p:spPr bwMode="auto">
          <a:xfrm>
            <a:off x="4860365" y="2805459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4" name="Rettangolo 33">
            <a:extLst>
              <a:ext uri="{FF2B5EF4-FFF2-40B4-BE49-F238E27FC236}">
                <a16:creationId xmlns:a16="http://schemas.microsoft.com/office/drawing/2014/main" id="{DDB4ADC3-5719-B116-2E92-F676E219D6CA}"/>
              </a:ext>
            </a:extLst>
          </p:cNvPr>
          <p:cNvSpPr/>
          <p:nvPr/>
        </p:nvSpPr>
        <p:spPr bwMode="auto">
          <a:xfrm>
            <a:off x="4860365" y="3093162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5" name="Rettangolo 34">
            <a:extLst>
              <a:ext uri="{FF2B5EF4-FFF2-40B4-BE49-F238E27FC236}">
                <a16:creationId xmlns:a16="http://schemas.microsoft.com/office/drawing/2014/main" id="{AE16E7C8-EC29-4C8E-8032-78D65A6EA9BF}"/>
              </a:ext>
            </a:extLst>
          </p:cNvPr>
          <p:cNvSpPr/>
          <p:nvPr/>
        </p:nvSpPr>
        <p:spPr bwMode="auto">
          <a:xfrm>
            <a:off x="4881393" y="3388928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6" name="Rettangolo 35">
            <a:extLst>
              <a:ext uri="{FF2B5EF4-FFF2-40B4-BE49-F238E27FC236}">
                <a16:creationId xmlns:a16="http://schemas.microsoft.com/office/drawing/2014/main" id="{3461F739-AC9A-C97C-C945-17BD4BB26B0A}"/>
              </a:ext>
            </a:extLst>
          </p:cNvPr>
          <p:cNvSpPr/>
          <p:nvPr/>
        </p:nvSpPr>
        <p:spPr bwMode="auto">
          <a:xfrm>
            <a:off x="4881393" y="3629544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7" name="Rettangolo 36">
            <a:extLst>
              <a:ext uri="{FF2B5EF4-FFF2-40B4-BE49-F238E27FC236}">
                <a16:creationId xmlns:a16="http://schemas.microsoft.com/office/drawing/2014/main" id="{266DA022-839A-A0D2-A7CC-90895CEF7718}"/>
              </a:ext>
            </a:extLst>
          </p:cNvPr>
          <p:cNvSpPr/>
          <p:nvPr/>
        </p:nvSpPr>
        <p:spPr bwMode="auto">
          <a:xfrm>
            <a:off x="4885409" y="3852587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8" name="Rettangolo 37">
            <a:extLst>
              <a:ext uri="{FF2B5EF4-FFF2-40B4-BE49-F238E27FC236}">
                <a16:creationId xmlns:a16="http://schemas.microsoft.com/office/drawing/2014/main" id="{D0CF4C27-91BB-0619-3445-B91D913C8DE6}"/>
              </a:ext>
            </a:extLst>
          </p:cNvPr>
          <p:cNvSpPr/>
          <p:nvPr/>
        </p:nvSpPr>
        <p:spPr bwMode="auto">
          <a:xfrm>
            <a:off x="4871864" y="4158128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9" name="Rettangolo 38">
            <a:extLst>
              <a:ext uri="{FF2B5EF4-FFF2-40B4-BE49-F238E27FC236}">
                <a16:creationId xmlns:a16="http://schemas.microsoft.com/office/drawing/2014/main" id="{CF79BC0A-DE00-1B61-86FC-51FAF8403BEC}"/>
              </a:ext>
            </a:extLst>
          </p:cNvPr>
          <p:cNvSpPr/>
          <p:nvPr/>
        </p:nvSpPr>
        <p:spPr bwMode="auto">
          <a:xfrm>
            <a:off x="5962631" y="3847266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100</a:t>
            </a:r>
          </a:p>
        </p:txBody>
      </p:sp>
      <p:sp>
        <p:nvSpPr>
          <p:cNvPr id="40" name="Rettangolo 39">
            <a:extLst>
              <a:ext uri="{FF2B5EF4-FFF2-40B4-BE49-F238E27FC236}">
                <a16:creationId xmlns:a16="http://schemas.microsoft.com/office/drawing/2014/main" id="{80D259C4-78B1-C72D-51FF-EE1FE14475A2}"/>
              </a:ext>
            </a:extLst>
          </p:cNvPr>
          <p:cNvSpPr/>
          <p:nvPr/>
        </p:nvSpPr>
        <p:spPr bwMode="auto">
          <a:xfrm>
            <a:off x="5258559" y="3860763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50</a:t>
            </a:r>
          </a:p>
        </p:txBody>
      </p:sp>
      <p:sp>
        <p:nvSpPr>
          <p:cNvPr id="41" name="Rettangolo 40">
            <a:extLst>
              <a:ext uri="{FF2B5EF4-FFF2-40B4-BE49-F238E27FC236}">
                <a16:creationId xmlns:a16="http://schemas.microsoft.com/office/drawing/2014/main" id="{8472A0C7-283F-1195-E425-F227730A3668}"/>
              </a:ext>
            </a:extLst>
          </p:cNvPr>
          <p:cNvSpPr/>
          <p:nvPr/>
        </p:nvSpPr>
        <p:spPr bwMode="auto">
          <a:xfrm>
            <a:off x="6538531" y="3805429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50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42" name="Rettangolo 41">
            <a:extLst>
              <a:ext uri="{FF2B5EF4-FFF2-40B4-BE49-F238E27FC236}">
                <a16:creationId xmlns:a16="http://schemas.microsoft.com/office/drawing/2014/main" id="{1E8C0C17-E6D2-A194-DE29-E0E6A519132C}"/>
              </a:ext>
            </a:extLst>
          </p:cNvPr>
          <p:cNvSpPr/>
          <p:nvPr/>
        </p:nvSpPr>
        <p:spPr bwMode="auto">
          <a:xfrm>
            <a:off x="6538156" y="4072664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50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43" name="Rettangolo 42">
            <a:extLst>
              <a:ext uri="{FF2B5EF4-FFF2-40B4-BE49-F238E27FC236}">
                <a16:creationId xmlns:a16="http://schemas.microsoft.com/office/drawing/2014/main" id="{8F60DE31-3A9B-6B39-0001-B0622743B78E}"/>
              </a:ext>
            </a:extLst>
          </p:cNvPr>
          <p:cNvSpPr/>
          <p:nvPr/>
        </p:nvSpPr>
        <p:spPr bwMode="auto">
          <a:xfrm>
            <a:off x="5962631" y="4124549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100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44" name="Rettangolo 43">
            <a:extLst>
              <a:ext uri="{FF2B5EF4-FFF2-40B4-BE49-F238E27FC236}">
                <a16:creationId xmlns:a16="http://schemas.microsoft.com/office/drawing/2014/main" id="{781B2752-C296-C6D1-B819-A01B4B43EA34}"/>
              </a:ext>
            </a:extLst>
          </p:cNvPr>
          <p:cNvSpPr/>
          <p:nvPr/>
        </p:nvSpPr>
        <p:spPr bwMode="auto">
          <a:xfrm>
            <a:off x="5233615" y="4152345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50</a:t>
            </a:r>
          </a:p>
        </p:txBody>
      </p:sp>
      <p:cxnSp>
        <p:nvCxnSpPr>
          <p:cNvPr id="45" name="Connettore 2 44">
            <a:extLst>
              <a:ext uri="{FF2B5EF4-FFF2-40B4-BE49-F238E27FC236}">
                <a16:creationId xmlns:a16="http://schemas.microsoft.com/office/drawing/2014/main" id="{74749B92-88E0-2F38-3AEE-612F489EDC7F}"/>
              </a:ext>
            </a:extLst>
          </p:cNvPr>
          <p:cNvCxnSpPr/>
          <p:nvPr/>
        </p:nvCxnSpPr>
        <p:spPr>
          <a:xfrm flipH="1">
            <a:off x="5658589" y="2466598"/>
            <a:ext cx="276225" cy="841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ttore 2 45">
            <a:extLst>
              <a:ext uri="{FF2B5EF4-FFF2-40B4-BE49-F238E27FC236}">
                <a16:creationId xmlns:a16="http://schemas.microsoft.com/office/drawing/2014/main" id="{6C4D8D4E-B606-9750-38AA-15B56DA84FBA}"/>
              </a:ext>
            </a:extLst>
          </p:cNvPr>
          <p:cNvCxnSpPr/>
          <p:nvPr/>
        </p:nvCxnSpPr>
        <p:spPr>
          <a:xfrm flipH="1">
            <a:off x="5691091" y="2760186"/>
            <a:ext cx="276225" cy="841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ttore 2 46">
            <a:extLst>
              <a:ext uri="{FF2B5EF4-FFF2-40B4-BE49-F238E27FC236}">
                <a16:creationId xmlns:a16="http://schemas.microsoft.com/office/drawing/2014/main" id="{CD124035-C8C3-9C80-B688-C5B885415DC0}"/>
              </a:ext>
            </a:extLst>
          </p:cNvPr>
          <p:cNvCxnSpPr/>
          <p:nvPr/>
        </p:nvCxnSpPr>
        <p:spPr>
          <a:xfrm flipH="1">
            <a:off x="5729546" y="3825585"/>
            <a:ext cx="276225" cy="841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2 47">
            <a:extLst>
              <a:ext uri="{FF2B5EF4-FFF2-40B4-BE49-F238E27FC236}">
                <a16:creationId xmlns:a16="http://schemas.microsoft.com/office/drawing/2014/main" id="{FF94BB9D-6215-F45B-31BF-F81E749A2BBC}"/>
              </a:ext>
            </a:extLst>
          </p:cNvPr>
          <p:cNvCxnSpPr/>
          <p:nvPr/>
        </p:nvCxnSpPr>
        <p:spPr>
          <a:xfrm flipH="1">
            <a:off x="5715058" y="4101310"/>
            <a:ext cx="276225" cy="841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3">
            <a:extLst>
              <a:ext uri="{FF2B5EF4-FFF2-40B4-BE49-F238E27FC236}">
                <a16:creationId xmlns:a16="http://schemas.microsoft.com/office/drawing/2014/main" id="{1C9745BC-A5B6-7712-46CD-C1BCCBB430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005" y="4924563"/>
            <a:ext cx="11023288" cy="61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Char char="•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it-IT" sz="17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Ipotesi: 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  <a:defRPr/>
            </a:pPr>
            <a:r>
              <a:rPr lang="it-IT" sz="17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Aliquota fiscale uguale a zero.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  <a:defRPr/>
            </a:pPr>
            <a:r>
              <a:rPr lang="it-IT" sz="17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Propensione al consumo uguale a 0.5.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  <a:defRPr/>
            </a:pPr>
            <a:r>
              <a:rPr lang="it-IT" sz="17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Spesa pubblica costante nel tempo e uguale a 50.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20EC677-6820-E9CF-ECD1-CE8A8B57DF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354" y="434126"/>
            <a:ext cx="10036125" cy="68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3800" b="0" noProof="0" dirty="0">
                <a:solidFill>
                  <a:schemeClr val="tx1"/>
                </a:solidFill>
                <a:latin typeface="Garamond" panose="02020404030301010803" pitchFamily="18" charset="0"/>
              </a:rPr>
              <a:t>Il circuito reddito-spesa: spesa pubblica costante</a:t>
            </a: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hape 2">
            <a:extLst>
              <a:ext uri="{FF2B5EF4-FFF2-40B4-BE49-F238E27FC236}">
                <a16:creationId xmlns:a16="http://schemas.microsoft.com/office/drawing/2014/main" id="{33D2047A-1BA7-4E05-C058-49C42A09F915}"/>
              </a:ext>
            </a:extLst>
          </p:cNvPr>
          <p:cNvSpPr/>
          <p:nvPr/>
        </p:nvSpPr>
        <p:spPr>
          <a:xfrm>
            <a:off x="502921" y="6350508"/>
            <a:ext cx="11185855" cy="27432"/>
          </a:xfrm>
          <a:prstGeom prst="rect">
            <a:avLst/>
          </a:prstGeom>
          <a:solidFill>
            <a:srgbClr val="155F82"/>
          </a:solidFill>
          <a:ln w="12700">
            <a:solidFill>
              <a:srgbClr val="155F8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4" name="Image 0" descr="/mnt/data/deams_logo.png">
            <a:extLst>
              <a:ext uri="{FF2B5EF4-FFF2-40B4-BE49-F238E27FC236}">
                <a16:creationId xmlns:a16="http://schemas.microsoft.com/office/drawing/2014/main" id="{067A4294-DB0B-A2D2-8B2C-9E918365C3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31170" y="6446520"/>
            <a:ext cx="1051560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741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4" grpId="0"/>
      <p:bldP spid="26" grpId="0"/>
      <p:bldP spid="30" grpId="0"/>
      <p:bldP spid="32" grpId="0"/>
      <p:bldP spid="33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95C38B-A577-6E87-F686-4126447468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EFCAB759-D3A2-E89D-2B79-480F1BA198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8213" y="630238"/>
            <a:ext cx="1841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900" noProof="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54" name="Rectangle 3">
            <a:extLst>
              <a:ext uri="{FF2B5EF4-FFF2-40B4-BE49-F238E27FC236}">
                <a16:creationId xmlns:a16="http://schemas.microsoft.com/office/drawing/2014/main" id="{ACBBA972-77A6-2D64-4C13-DD7A559AC3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903" y="4701904"/>
            <a:ext cx="11023288" cy="61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Char char="•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it-IT" sz="17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spesa pubblica rappresenta l’iniezione esogena di potere d’acquisto nel sistema. 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it-IT" sz="17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moneta è creata quando la BC inizialmente finanzia la spesa del Governo. Quest’ultima mette in moto il sistema economico. 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it-IT" sz="17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la spesa pubblica è costante nel tempo, la produzione raggiunge un livello stazionario in cui il reddito è costante. 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it-IT" sz="17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reddito di stato stazionario è la risultante dell’overlapping delle sequenze moltiplicative innescate dalla spesa pubblica realizzata in ogni periodo.  </a:t>
            </a:r>
          </a:p>
          <a:p>
            <a:pPr marL="0" indent="0" algn="just" eaLnBrk="1" hangingPunct="1">
              <a:lnSpc>
                <a:spcPct val="90000"/>
              </a:lnSpc>
              <a:buNone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49254693-D9F7-2C2E-23C2-4E647DBACA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204" y="550456"/>
            <a:ext cx="9490892" cy="68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3800" b="0" noProof="0" dirty="0">
                <a:solidFill>
                  <a:schemeClr val="tx1"/>
                </a:solidFill>
                <a:latin typeface="Garamond" panose="02020404030301010803" pitchFamily="18" charset="0"/>
              </a:rPr>
              <a:t>Il circuito reddito-spesa: spesa pubblica costante</a:t>
            </a: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18CEC442-184A-C895-1C20-7FF2D374A3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94" y="1230957"/>
            <a:ext cx="4132906" cy="3520295"/>
          </a:xfrm>
          <a:prstGeom prst="rect">
            <a:avLst/>
          </a:prstGeom>
        </p:spPr>
      </p:pic>
      <p:sp>
        <p:nvSpPr>
          <p:cNvPr id="3" name="Shape 2">
            <a:extLst>
              <a:ext uri="{FF2B5EF4-FFF2-40B4-BE49-F238E27FC236}">
                <a16:creationId xmlns:a16="http://schemas.microsoft.com/office/drawing/2014/main" id="{A5460F60-D0C7-BD73-F718-31B25A6712DF}"/>
              </a:ext>
            </a:extLst>
          </p:cNvPr>
          <p:cNvSpPr/>
          <p:nvPr/>
        </p:nvSpPr>
        <p:spPr>
          <a:xfrm>
            <a:off x="502921" y="6350508"/>
            <a:ext cx="11185855" cy="27432"/>
          </a:xfrm>
          <a:prstGeom prst="rect">
            <a:avLst/>
          </a:prstGeom>
          <a:solidFill>
            <a:srgbClr val="155F82"/>
          </a:solidFill>
          <a:ln w="12700">
            <a:solidFill>
              <a:srgbClr val="155F8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5" name="Image 0" descr="/mnt/data/deams_logo.png">
            <a:extLst>
              <a:ext uri="{FF2B5EF4-FFF2-40B4-BE49-F238E27FC236}">
                <a16:creationId xmlns:a16="http://schemas.microsoft.com/office/drawing/2014/main" id="{045697B5-074A-EBD6-83D3-DD3669EAFA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31170" y="6446520"/>
            <a:ext cx="1051560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499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070229-DF33-846F-8822-EE8E487A0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26418D4D-3502-345E-4B72-D9A12ABD69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8213" y="630238"/>
            <a:ext cx="1841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900" noProof="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ECA137A2-9E02-7B56-EED3-E3910C4FF2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204" y="550456"/>
            <a:ext cx="9490892" cy="68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3800" b="0" noProof="0" dirty="0">
                <a:solidFill>
                  <a:schemeClr val="tx1"/>
                </a:solidFill>
                <a:latin typeface="Garamond" panose="02020404030301010803" pitchFamily="18" charset="0"/>
              </a:rPr>
              <a:t>Il circuito reddito-spesa: spesa pubblica costante</a:t>
            </a: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testo 4">
                <a:extLst>
                  <a:ext uri="{FF2B5EF4-FFF2-40B4-BE49-F238E27FC236}">
                    <a16:creationId xmlns:a16="http://schemas.microsoft.com/office/drawing/2014/main" id="{FE360386-4B6E-328A-1BB1-62082D2F7944}"/>
                  </a:ext>
                </a:extLst>
              </p:cNvPr>
              <p:cNvSpPr>
                <a:spLocks noGrp="1"/>
              </p:cNvSpPr>
              <p:nvPr>
                <p:ph type="body" sz="half" idx="1"/>
              </p:nvPr>
            </p:nvSpPr>
            <p:spPr>
              <a:xfrm>
                <a:off x="877217" y="1318275"/>
                <a:ext cx="10670617" cy="5194920"/>
              </a:xfrm>
            </p:spPr>
            <p:txBody>
              <a:bodyPr>
                <a:normAutofit fontScale="92500" lnSpcReduction="20000"/>
              </a:bodyPr>
              <a:lstStyle/>
              <a:p>
                <a:pPr marL="0"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1600" i="1" noProof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1600" i="1" noProof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it-IT" sz="1600" i="1" noProof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1600" i="1" noProof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1600" i="1" noProof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it-IT" sz="1600" i="1" noProof="0" smtClea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1600" i="1" noProof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𝐺</m:t>
                              </m:r>
                            </m:e>
                          </m:acc>
                        </m:e>
                        <m:sub>
                          <m:r>
                            <a:rPr lang="it-IT" sz="1600" i="1" noProof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1600" i="1" noProof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it-IT" sz="1600" i="1" noProof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1600" i="1" noProof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it-IT" sz="1600" i="1" noProof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1600" i="1" noProof="0">
                          <a:effectLst/>
                          <a:latin typeface="Cambria Math" panose="020405030504060302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m:t>    </m:t>
                      </m:r>
                    </m:oMath>
                  </m:oMathPara>
                </a14:m>
                <a:endParaRPr lang="it-IT" sz="1600" noProof="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0"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1600" i="1" noProof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1600" i="1" noProof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it-IT" sz="1600" i="1" noProof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1600" i="1" noProof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it-IT" sz="1600" i="1" noProof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𝑐</m:t>
                      </m:r>
                      <m:sSub>
                        <m:sSubPr>
                          <m:ctrlPr>
                            <a:rPr lang="it-IT" sz="1600" i="1" noProof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1600" i="1" noProof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it-IT" sz="1600" i="1" noProof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  <m:r>
                            <a:rPr lang="it-IT" sz="1600" i="1" noProof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−1</m:t>
                          </m:r>
                        </m:sub>
                      </m:sSub>
                      <m:r>
                        <a:rPr lang="it-IT" sz="1600" i="1" noProof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   </m:t>
                      </m:r>
                    </m:oMath>
                  </m:oMathPara>
                </a14:m>
                <a:endParaRPr lang="it-IT" sz="1600" i="1" noProof="0" dirty="0">
                  <a:effectLst/>
                  <a:latin typeface="Cambria Math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it-IT" sz="1600" noProof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La propensione al consumo è compresa tra 0 e uno. </a:t>
                </a:r>
              </a:p>
              <a:p>
                <a:pPr marL="0"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1600" b="0" i="1" noProof="0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0&lt;</m:t>
                      </m:r>
                      <m:r>
                        <a:rPr lang="it-IT" sz="1600" i="1" noProof="0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𝑐</m:t>
                      </m:r>
                      <m:r>
                        <a:rPr lang="it-IT" sz="1600" b="0" i="1" noProof="0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&lt;1</m:t>
                      </m:r>
                    </m:oMath>
                  </m:oMathPara>
                </a14:m>
                <a:endParaRPr lang="it-IT" sz="1600" i="1" noProof="0" dirty="0">
                  <a:effectLst/>
                  <a:latin typeface="Cambria Math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indent="0" algn="just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1600" i="1" noProof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1600" i="1" noProof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it-IT" sz="1600" i="1" noProof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  <m:r>
                            <a:rPr lang="it-IT" sz="1600" i="1" noProof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+1</m:t>
                          </m:r>
                        </m:sub>
                      </m:sSub>
                      <m:r>
                        <a:rPr lang="it-IT" sz="1600" i="1" noProof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1600" i="1" noProof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1600" i="1" noProof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it-IT" sz="1600" i="1" noProof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1600" b="0" i="1" noProof="0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𝑐</m:t>
                      </m:r>
                      <m:r>
                        <a:rPr lang="it-IT" sz="1600" i="1" noProof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acc>
                        <m:accPr>
                          <m:chr m:val="̅"/>
                          <m:ctrlPr>
                            <a:rPr lang="it-IT" sz="1600" i="1" noProof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it-IT" sz="1600" i="1" noProof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𝐺</m:t>
                          </m:r>
                        </m:e>
                      </m:acc>
                    </m:oMath>
                  </m:oMathPara>
                </a14:m>
                <a:endParaRPr lang="it-IT" sz="1600" noProof="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0" marR="0" algn="just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it-IT" sz="1800" noProof="0" dirty="0">
                    <a:effectLst/>
                    <a:latin typeface="Times New Roman" panose="02020603050405020304" pitchFamily="18" charset="0"/>
                    <a:ea typeface="SimSun" panose="02010600030101010101" pitchFamily="2" charset="-122"/>
                    <a:cs typeface="Arial" panose="020B0604020202020204" pitchFamily="34" charset="0"/>
                  </a:rPr>
                  <a:t>La cui soluzione analitica è:</a:t>
                </a:r>
                <a:endParaRPr lang="it-IT" sz="1800" noProof="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0" marR="0" indent="0" algn="just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1600" i="1" noProof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1600" i="1" noProof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it-IT" sz="1600" i="1" noProof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1600" i="1" noProof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1600" i="1" noProof="0" smtClean="0">
                              <a:effectLst/>
                              <a:latin typeface="Cambria Math" panose="02040503050406030204" pitchFamily="18" charset="0"/>
                              <a:ea typeface="SimSu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̅"/>
                              <m:ctrlPr>
                                <a:rPr lang="it-IT" sz="1600" i="1" noProof="0" smtClea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1600" i="1" noProof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𝐺</m:t>
                              </m:r>
                            </m:e>
                          </m:acc>
                          <m:d>
                            <m:dPr>
                              <m:begChr m:val="["/>
                              <m:endChr m:val="]"/>
                              <m:ctrlPr>
                                <a:rPr lang="it-IT" sz="1600" i="1" noProof="0" smtClea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it-IT" sz="1600" i="1" noProof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lang="it-IT" sz="1600" i="1" noProof="0" smtClea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it-IT" sz="1600" i="1" noProof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𝑐</m:t>
                                  </m:r>
                                </m:e>
                                <m:sup>
                                  <m:r>
                                    <a:rPr lang="it-IT" sz="1600" i="1" noProof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𝑡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r>
                            <a:rPr lang="it-IT" sz="1600" i="1" noProof="0">
                              <a:effectLst/>
                              <a:latin typeface="Cambria Math" panose="02040503050406030204" pitchFamily="18" charset="0"/>
                              <a:ea typeface="SimSun" panose="02010600030101010101" pitchFamily="2" charset="-122"/>
                              <a:cs typeface="Times New Roman" panose="02020603050405020304" pitchFamily="18" charset="0"/>
                            </a:rPr>
                            <m:t>1−</m:t>
                          </m:r>
                          <m:r>
                            <a:rPr lang="it-IT" sz="1600" i="1" noProof="0">
                              <a:effectLst/>
                              <a:latin typeface="Cambria Math" panose="02040503050406030204" pitchFamily="18" charset="0"/>
                              <a:ea typeface="SimSun" panose="02010600030101010101" pitchFamily="2" charset="-122"/>
                              <a:cs typeface="Times New Roman" panose="02020603050405020304" pitchFamily="18" charset="0"/>
                            </a:rPr>
                            <m:t>𝑐</m:t>
                          </m:r>
                        </m:den>
                      </m:f>
                      <m:r>
                        <a:rPr lang="it-IT" sz="1600" b="0" i="1" noProof="0" smtClean="0">
                          <a:effectLst/>
                          <a:latin typeface="Cambria Math" panose="020405030504060302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m:t>                    </m:t>
                      </m:r>
                      <m:func>
                        <m:funcPr>
                          <m:ctrlPr>
                            <a:rPr lang="it-IT" sz="1600" i="1" noProof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it-IT" sz="1600" b="0" i="1" noProof="0" smtClea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1600" b="0" i="1" noProof="0" smtClea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𝑌</m:t>
                              </m:r>
                            </m:e>
                            <m:sup>
                              <m:r>
                                <a:rPr lang="it-IT" sz="1600" b="0" i="1" noProof="0" smtClea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∗</m:t>
                              </m:r>
                            </m:sup>
                          </m:sSup>
                          <m:r>
                            <a:rPr lang="it-IT" sz="1600" b="0" i="1" noProof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=</m:t>
                          </m:r>
                          <m:limLow>
                            <m:limLowPr>
                              <m:ctrlPr>
                                <a:rPr lang="it-IT" sz="1600" i="1" noProof="0" smtClea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it-IT" sz="1600" i="0" noProof="0" smtClea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it-IT" sz="1600" b="0" i="1" noProof="0" smtClea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𝑡</m:t>
                              </m:r>
                              <m:r>
                                <a:rPr lang="it-IT" sz="1600" b="0" i="1" noProof="0" smtClea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→→ ∞</m:t>
                              </m:r>
                            </m:lim>
                          </m:limLow>
                        </m:fName>
                        <m:e>
                          <m:sSub>
                            <m:sSubPr>
                              <m:ctrlPr>
                                <a:rPr lang="it-IT" sz="1600" i="1" noProof="0" smtClean="0">
                                  <a:latin typeface="Cambria Math" panose="02040503050406030204" pitchFamily="18" charset="0"/>
                                  <a:ea typeface="SimSun" panose="02010600030101010101" pitchFamily="2" charset="-122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600" i="1" noProof="0">
                                  <a:latin typeface="Cambria Math" panose="02040503050406030204" pitchFamily="18" charset="0"/>
                                  <a:ea typeface="SimSun" panose="02010600030101010101" pitchFamily="2" charset="-122"/>
                                  <a:cs typeface="Times New Roman" panose="020206030504050203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it-IT" sz="1600" i="1" noProof="0">
                                  <a:latin typeface="Cambria Math" panose="02040503050406030204" pitchFamily="18" charset="0"/>
                                  <a:ea typeface="SimSun" panose="02010600030101010101" pitchFamily="2" charset="-122"/>
                                  <a:cs typeface="Times New Roman" panose="020206030504050203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func>
                      <m:r>
                        <a:rPr lang="it-IT" sz="1600" b="0" i="1" noProof="0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1600" i="1" noProof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̅"/>
                              <m:ctrlPr>
                                <a:rPr lang="it-IT" sz="1600" i="1" noProof="0" smtClea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1600" i="1" noProof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𝐺</m:t>
                              </m:r>
                            </m:e>
                          </m:acc>
                        </m:num>
                        <m:den>
                          <m:r>
                            <a:rPr lang="it-IT" sz="1600" i="1" noProof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1−</m:t>
                          </m:r>
                          <m:sSub>
                            <m:sSubPr>
                              <m:ctrlPr>
                                <a:rPr lang="it-IT" sz="1600" i="1" noProof="0" smtClea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600" i="1" noProof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it-IT" sz="1600" i="1" noProof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it-IT" sz="1600" noProof="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0" marR="0" algn="just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it-IT" sz="1800" noProof="0" dirty="0">
                    <a:effectLst/>
                    <a:latin typeface="Times New Roman" panose="02020603050405020304" pitchFamily="18" charset="0"/>
                    <a:ea typeface="SimSun" panose="02010600030101010101" pitchFamily="2" charset="-122"/>
                    <a:cs typeface="Arial" panose="020B0604020202020204" pitchFamily="34" charset="0"/>
                  </a:rPr>
                  <a:t>Tale soluzione può essere ottenuta più semplicemente con il sistema simultaneo</a:t>
                </a:r>
                <a:r>
                  <a:rPr lang="it-IT" sz="1800" noProof="0" dirty="0">
                    <a:latin typeface="Times New Roman" panose="02020603050405020304" pitchFamily="18" charset="0"/>
                    <a:ea typeface="SimSun" panose="02010600030101010101" pitchFamily="2" charset="-122"/>
                    <a:cs typeface="Arial" panose="020B0604020202020204" pitchFamily="34" charset="0"/>
                  </a:rPr>
                  <a:t>: </a:t>
                </a:r>
                <a:endParaRPr lang="it-IT" sz="1800" noProof="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it-IT" sz="1800" i="1" noProof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it-IT" sz="1800" i="1" noProof="0" smtClea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eqArrPr>
                            <m:e>
                              <m:r>
                                <a:rPr lang="it-IT" sz="1800" i="1" noProof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𝑌</m:t>
                              </m:r>
                              <m:r>
                                <a:rPr lang="it-IT" sz="1800" i="1" noProof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acc>
                                <m:accPr>
                                  <m:chr m:val="̅"/>
                                  <m:ctrlPr>
                                    <a:rPr lang="it-IT" sz="1800" i="1" noProof="0" smtClea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it-IT" sz="1800" i="1" noProof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𝐺</m:t>
                                  </m:r>
                                </m:e>
                              </m:acc>
                              <m:r>
                                <a:rPr lang="it-IT" sz="1800" i="1" noProof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r>
                                <a:rPr lang="it-IT" sz="1800" i="1" noProof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𝐶</m:t>
                              </m:r>
                            </m:e>
                            <m:e>
                              <m:r>
                                <a:rPr lang="it-IT" sz="1800" i="1" noProof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𝐶</m:t>
                              </m:r>
                              <m:r>
                                <a:rPr lang="it-IT" sz="1800" i="1" noProof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it-IT" sz="1800" i="1" noProof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𝑐𝑌</m:t>
                              </m:r>
                            </m:e>
                          </m:eqArr>
                          <m:r>
                            <a:rPr lang="it-IT" sz="1800" i="1" noProof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      </m:t>
                          </m:r>
                        </m:e>
                      </m:d>
                      <m:r>
                        <a:rPr lang="it-IT" sz="1800" b="0" i="1" noProof="0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                  </m:t>
                      </m:r>
                      <m:sSup>
                        <m:sSupPr>
                          <m:ctrlPr>
                            <a:rPr lang="it-IT" sz="1800" b="1" i="1" noProof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it-IT" sz="1800" b="1" i="1" noProof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𝒀</m:t>
                          </m:r>
                        </m:e>
                        <m:sup>
                          <m:r>
                            <a:rPr lang="it-IT" sz="1800" b="1" i="1" noProof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∗</m:t>
                          </m:r>
                        </m:sup>
                      </m:sSup>
                      <m:r>
                        <a:rPr lang="it-IT" sz="1800" b="1" i="1" noProof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1800" b="1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̅"/>
                              <m:ctrlPr>
                                <a:rPr lang="it-IT" sz="1800" b="1" i="1" noProof="0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1800" b="1" i="1" noProof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𝑮</m:t>
                              </m:r>
                            </m:e>
                          </m:acc>
                        </m:num>
                        <m:den>
                          <m:r>
                            <a:rPr lang="it-IT" sz="1800" b="1" i="1" noProof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𝟏</m:t>
                          </m:r>
                          <m:r>
                            <a:rPr lang="it-IT" sz="1800" b="1" i="1" noProof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it-IT" sz="1800" b="1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𝒄</m:t>
                          </m:r>
                        </m:den>
                      </m:f>
                    </m:oMath>
                  </m:oMathPara>
                </a14:m>
                <a:endParaRPr lang="it-IT" sz="1800" b="1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it-IT" sz="1800" noProof="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Moltiplicatore: </a:t>
                </a:r>
                <a:endParaRPr lang="it-IT" sz="1800" b="0" i="0" noProof="0" dirty="0">
                  <a:effectLst/>
                  <a:latin typeface="Cambria Math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spcBef>
                    <a:spcPts val="0"/>
                  </a:spcBef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1800" b="0" i="0" noProof="0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it-IT" sz="1800" b="0" i="1" noProof="0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𝑚</m:t>
                      </m:r>
                      <m:r>
                        <a:rPr lang="it-IT" sz="1800" i="1" noProof="0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180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it-IT" sz="18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it-IT" sz="1800" i="1" noProof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1−</m:t>
                          </m:r>
                          <m:r>
                            <a:rPr lang="it-IT" sz="18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den>
                      </m:f>
                    </m:oMath>
                  </m:oMathPara>
                </a14:m>
                <a:endParaRPr lang="it-IT" sz="180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it-IT" sz="1800" b="1" noProof="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Il livello del reddito e della produzione è determinato dal livello della spesa pubblica e dal valore della propensione al consumo.</a:t>
                </a:r>
              </a:p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FontTx/>
                  <a:buChar char="-"/>
                </a:pPr>
                <a:endParaRPr lang="it-IT" sz="180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FontTx/>
                  <a:buChar char="-"/>
                </a:pPr>
                <a:endParaRPr lang="it-IT" sz="180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endParaRPr lang="it-IT" sz="180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endParaRPr lang="it-IT" sz="180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Segnaposto testo 4">
                <a:extLst>
                  <a:ext uri="{FF2B5EF4-FFF2-40B4-BE49-F238E27FC236}">
                    <a16:creationId xmlns:a16="http://schemas.microsoft.com/office/drawing/2014/main" id="{FE360386-4B6E-328A-1BB1-62082D2F794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"/>
              </p:nvPr>
            </p:nvSpPr>
            <p:spPr>
              <a:xfrm>
                <a:off x="877217" y="1318275"/>
                <a:ext cx="10670617" cy="5194920"/>
              </a:xfrm>
              <a:blipFill>
                <a:blip r:embed="rId3"/>
                <a:stretch>
                  <a:fillRect l="-286" r="-343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reccia a destra 4">
            <a:extLst>
              <a:ext uri="{FF2B5EF4-FFF2-40B4-BE49-F238E27FC236}">
                <a16:creationId xmlns:a16="http://schemas.microsoft.com/office/drawing/2014/main" id="{B9562759-63CB-5CE5-F367-7D7050CEDDEA}"/>
              </a:ext>
            </a:extLst>
          </p:cNvPr>
          <p:cNvSpPr/>
          <p:nvPr/>
        </p:nvSpPr>
        <p:spPr>
          <a:xfrm>
            <a:off x="5988784" y="4616824"/>
            <a:ext cx="483733" cy="24204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8F6614EB-E90C-7CA0-3559-B9073D321B60}"/>
              </a:ext>
            </a:extLst>
          </p:cNvPr>
          <p:cNvSpPr/>
          <p:nvPr/>
        </p:nvSpPr>
        <p:spPr>
          <a:xfrm>
            <a:off x="502921" y="6350508"/>
            <a:ext cx="11185855" cy="27432"/>
          </a:xfrm>
          <a:prstGeom prst="rect">
            <a:avLst/>
          </a:prstGeom>
          <a:solidFill>
            <a:srgbClr val="155F82"/>
          </a:solidFill>
          <a:ln w="12700">
            <a:solidFill>
              <a:srgbClr val="155F8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6" name="Image 0" descr="/mnt/data/deams_logo.png">
            <a:extLst>
              <a:ext uri="{FF2B5EF4-FFF2-40B4-BE49-F238E27FC236}">
                <a16:creationId xmlns:a16="http://schemas.microsoft.com/office/drawing/2014/main" id="{FD046469-64C3-BA11-1D72-DE7042222F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31170" y="6446520"/>
            <a:ext cx="1051560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74654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B6FB3F-71FB-F96E-8925-87D4C0E7CB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D4F92C5B-4048-005A-CC50-D9F0F75B0D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8213" y="630238"/>
            <a:ext cx="1841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900" noProof="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9A779D91-6419-A1E2-FA77-6A198C161E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204" y="550456"/>
            <a:ext cx="9490892" cy="68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3800" b="0" noProof="0" dirty="0">
                <a:solidFill>
                  <a:schemeClr val="tx1"/>
                </a:solidFill>
                <a:latin typeface="Garamond" panose="02020404030301010803" pitchFamily="18" charset="0"/>
              </a:rPr>
              <a:t>Il circuito reddito-spesa: spesa pubblica costante</a:t>
            </a: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9D069C8C-8F9F-381F-C234-1259F82D2B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5910" y="1971621"/>
            <a:ext cx="4132906" cy="352029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3E4561AE-D745-2F0C-3556-349DED9D190D}"/>
                  </a:ext>
                </a:extLst>
              </p:cNvPr>
              <p:cNvSpPr txBox="1"/>
              <p:nvPr/>
            </p:nvSpPr>
            <p:spPr>
              <a:xfrm>
                <a:off x="6636104" y="2479883"/>
                <a:ext cx="10616184" cy="22864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it-IT" sz="2400" noProof="0" dirty="0">
                    <a:latin typeface="Cambria Math" panose="0204050305040603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Reddito di stato stazionario:</a:t>
                </a:r>
                <a:endParaRPr lang="it-IT" sz="2400" noProof="0" dirty="0">
                  <a:effectLst/>
                  <a:latin typeface="Cambria Math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it-IT" sz="2400" i="1" noProof="0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it-IT" sz="2400" b="0" i="1" noProof="0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𝑌</m:t>
                        </m:r>
                      </m:e>
                      <m:sup>
                        <m:r>
                          <a:rPr lang="it-IT" sz="2400" b="0" i="1" noProof="0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p>
                    <m:r>
                      <a:rPr lang="it-IT" sz="2400" b="0" i="1" noProof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it-IT" sz="2400" i="1" noProof="0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acc>
                          <m:accPr>
                            <m:chr m:val="̅"/>
                            <m:ctrlPr>
                              <a:rPr lang="it-IT" sz="2400" i="1" noProof="0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it-IT" sz="2400" b="0" i="1" noProof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𝐺</m:t>
                            </m:r>
                          </m:e>
                        </m:acc>
                      </m:num>
                      <m:den>
                        <m:r>
                          <a:rPr lang="it-IT" sz="2400" b="0" i="1" noProof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1−</m:t>
                        </m:r>
                        <m:r>
                          <a:rPr lang="it-IT" sz="2400" b="0" i="1" noProof="0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𝑐</m:t>
                        </m:r>
                      </m:den>
                    </m:f>
                    <m:r>
                      <a:rPr lang="it-IT" sz="2400" b="0" i="0" noProof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=100</m:t>
                    </m:r>
                  </m:oMath>
                </a14:m>
                <a:endParaRPr lang="it-IT" sz="2400" b="0" noProof="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it-IT" sz="2400" b="0" noProof="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it-IT" sz="2400" noProof="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Moltiplicatore: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it-IT" sz="2400" b="0" i="1" noProof="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𝑚</m:t>
                    </m:r>
                    <m:r>
                      <a:rPr lang="it-IT" sz="2400" i="1" noProof="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it-IT" sz="2400" i="1" noProof="0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it-IT" sz="2400" b="0" i="1" noProof="0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it-IT" sz="2400" i="1" noProof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1−</m:t>
                        </m:r>
                        <m:r>
                          <a:rPr lang="it-IT" sz="2400" b="0" i="1" noProof="0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𝑐</m:t>
                        </m:r>
                      </m:den>
                    </m:f>
                    <m:r>
                      <a:rPr lang="it-IT" sz="2400" b="0" i="0" noProof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=2</m:t>
                    </m:r>
                  </m:oMath>
                </a14:m>
                <a:endParaRPr lang="it-IT" sz="2400" noProof="0" dirty="0"/>
              </a:p>
            </p:txBody>
          </p:sp>
        </mc:Choice>
        <mc:Fallback xmlns="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3E4561AE-D745-2F0C-3556-349DED9D19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6104" y="2479883"/>
                <a:ext cx="10616184" cy="2286460"/>
              </a:xfrm>
              <a:prstGeom prst="rect">
                <a:avLst/>
              </a:prstGeom>
              <a:blipFill>
                <a:blip r:embed="rId4"/>
                <a:stretch>
                  <a:fillRect l="-919" t="-2133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hape 2">
            <a:extLst>
              <a:ext uri="{FF2B5EF4-FFF2-40B4-BE49-F238E27FC236}">
                <a16:creationId xmlns:a16="http://schemas.microsoft.com/office/drawing/2014/main" id="{B99CA1C2-33AA-4A57-40AB-2B51CE0FA68C}"/>
              </a:ext>
            </a:extLst>
          </p:cNvPr>
          <p:cNvSpPr/>
          <p:nvPr/>
        </p:nvSpPr>
        <p:spPr>
          <a:xfrm>
            <a:off x="502921" y="6350508"/>
            <a:ext cx="11185855" cy="27432"/>
          </a:xfrm>
          <a:prstGeom prst="rect">
            <a:avLst/>
          </a:prstGeom>
          <a:solidFill>
            <a:srgbClr val="155F82"/>
          </a:solidFill>
          <a:ln w="12700">
            <a:solidFill>
              <a:srgbClr val="155F8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6" name="Image 0" descr="/mnt/data/deams_logo.png">
            <a:extLst>
              <a:ext uri="{FF2B5EF4-FFF2-40B4-BE49-F238E27FC236}">
                <a16:creationId xmlns:a16="http://schemas.microsoft.com/office/drawing/2014/main" id="{B64D370B-715B-C096-D62D-7FBA0CE7F3B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31170" y="6446520"/>
            <a:ext cx="1051560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2451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ED0B2A-F5F4-DAD6-774A-0E68686F68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F229535F-4F7F-86F0-4487-C152D37186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8213" y="630238"/>
            <a:ext cx="1841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900" noProof="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81ACD2C4-250F-3FE5-B056-0A4C3FC69B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204" y="550456"/>
            <a:ext cx="11103284" cy="68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3800" b="0" noProof="0" dirty="0">
                <a:solidFill>
                  <a:schemeClr val="tx1"/>
                </a:solidFill>
                <a:latin typeface="Garamond" panose="02020404030301010803" pitchFamily="18" charset="0"/>
              </a:rPr>
              <a:t>Il circuito reddito-spesa: l’</a:t>
            </a:r>
            <a:r>
              <a:rPr lang="it-IT" sz="3800" b="0" noProof="0" dirty="0" err="1">
                <a:solidFill>
                  <a:schemeClr val="tx1"/>
                </a:solidFill>
                <a:latin typeface="Garamond" panose="02020404030301010803" pitchFamily="18" charset="0"/>
              </a:rPr>
              <a:t>effeto</a:t>
            </a:r>
            <a:r>
              <a:rPr lang="it-IT" sz="3800" b="0" noProof="0" dirty="0">
                <a:solidFill>
                  <a:schemeClr val="tx1"/>
                </a:solidFill>
                <a:latin typeface="Garamond" panose="02020404030301010803" pitchFamily="18" charset="0"/>
              </a:rPr>
              <a:t> di un aumento permanente della spesa pubblica</a:t>
            </a: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C051E28F-2D8D-6AC9-538B-1BA4460FCB39}"/>
                  </a:ext>
                </a:extLst>
              </p:cNvPr>
              <p:cNvSpPr txBox="1"/>
              <p:nvPr/>
            </p:nvSpPr>
            <p:spPr>
              <a:xfrm>
                <a:off x="6767735" y="1831358"/>
                <a:ext cx="5899394" cy="449501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it-IT" sz="2400" b="0" i="1" noProof="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it-IT" sz="2400" b="0" i="1" noProof="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𝐺</m:t>
                    </m:r>
                    <m:r>
                      <a:rPr lang="it-IT" sz="2400" b="0" i="1" noProof="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=10</m:t>
                    </m:r>
                  </m:oMath>
                </a14:m>
                <a:endParaRPr lang="it-IT" sz="2400" noProof="0" dirty="0">
                  <a:latin typeface="Cambria Math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400" i="1" noProof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it-IT" sz="2400" i="1" noProof="0" smtClea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400" b="0" i="1" noProof="0" smtClean="0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𝜕</m:t>
                              </m:r>
                              <m:r>
                                <a:rPr lang="it-IT" sz="2400" b="0" i="1" noProof="0" smtClea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𝑌</m:t>
                              </m:r>
                            </m:e>
                            <m:sup>
                              <m:r>
                                <a:rPr lang="it-IT" sz="2400" b="0" i="1" noProof="0" smtClea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∗</m:t>
                              </m:r>
                            </m:sup>
                          </m:sSup>
                        </m:num>
                        <m:den>
                          <m:r>
                            <a:rPr lang="it-IT" sz="2400" b="0" i="1" noProof="0" smtClean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𝜕</m:t>
                          </m:r>
                          <m:r>
                            <a:rPr lang="it-IT" sz="2400" b="0" i="1" noProof="0" smtClean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𝐺</m:t>
                          </m:r>
                        </m:den>
                      </m:f>
                      <m:r>
                        <a:rPr lang="it-IT" sz="2400" b="0" i="1" noProof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40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it-IT" sz="24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it-IT" sz="2400" b="0" i="1" noProof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1−</m:t>
                          </m:r>
                          <m:r>
                            <a:rPr lang="it-IT" sz="24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den>
                      </m:f>
                    </m:oMath>
                  </m:oMathPara>
                </a14:m>
                <a:endParaRPr lang="it-IT" sz="2400" i="1" noProof="0" dirty="0">
                  <a:latin typeface="Cambria Math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it-IT" sz="2400" i="1" noProof="0" dirty="0">
                  <a:effectLst/>
                  <a:latin typeface="Cambria Math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it-IT" sz="2400" i="1" noProof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it-IT" sz="2400" b="0" i="1" noProof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∆</m:t>
                          </m:r>
                          <m:r>
                            <a:rPr lang="it-IT" sz="2400" b="0" i="1" noProof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𝑌</m:t>
                          </m:r>
                        </m:e>
                        <m:sup>
                          <m:r>
                            <a:rPr lang="it-IT" sz="2400" b="0" i="1" noProof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∗</m:t>
                          </m:r>
                        </m:sup>
                      </m:sSup>
                      <m:r>
                        <a:rPr lang="it-IT" sz="2400" b="1" i="1" noProof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it-IT" sz="2400" i="1" noProof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∆</m:t>
                      </m:r>
                      <m:r>
                        <a:rPr lang="it-IT" sz="2400" i="1" noProof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𝐺</m:t>
                      </m:r>
                      <m:r>
                        <a:rPr lang="it-IT" sz="2400" i="1" noProof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∙</m:t>
                      </m:r>
                      <m:r>
                        <m:rPr>
                          <m:sty m:val="p"/>
                        </m:rPr>
                        <a:rPr lang="it-IT" sz="2400" b="0" i="0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m</m:t>
                      </m:r>
                    </m:oMath>
                  </m:oMathPara>
                </a14:m>
                <a:endParaRPr lang="it-IT" sz="2400" noProof="0" dirty="0">
                  <a:latin typeface="Cambria Math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it-IT" sz="2400" noProof="0" dirty="0">
                  <a:latin typeface="Cambria Math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it-IT" sz="2200" noProof="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Nuovo reddito di stato stazionario:</a:t>
                </a:r>
                <a:endParaRPr lang="it-IT" sz="2200" noProof="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it-IT" sz="2400" i="1" noProof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it-IT" sz="2400" b="0" i="1" noProof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𝑌</m:t>
                          </m:r>
                        </m:e>
                        <m:sup>
                          <m:r>
                            <a:rPr lang="it-IT" sz="2400" b="0" i="1" noProof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∗</m:t>
                          </m:r>
                        </m:sup>
                      </m:sSup>
                      <m:r>
                        <a:rPr lang="it-IT" sz="2400" b="0" i="1" noProof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40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̅"/>
                              <m:ctrlPr>
                                <a:rPr lang="it-IT" sz="2400" i="1" noProof="0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2400" b="0" i="1" noProof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𝐺</m:t>
                              </m:r>
                            </m:e>
                          </m:acc>
                        </m:num>
                        <m:den>
                          <m:r>
                            <a:rPr lang="it-IT" sz="2400" b="0" i="1" noProof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1−</m:t>
                          </m:r>
                          <m:r>
                            <a:rPr lang="it-IT" sz="24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den>
                      </m:f>
                      <m:r>
                        <a:rPr lang="it-IT" sz="2400" b="0" i="0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=120</m:t>
                      </m:r>
                    </m:oMath>
                  </m:oMathPara>
                </a14:m>
                <a:endParaRPr lang="it-IT" sz="2400" b="0" noProof="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it-IT" sz="2400" b="0" noProof="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it-IT" sz="2400" i="1" noProof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it-IT" sz="2400" b="0" i="1" noProof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∆</m:t>
                          </m:r>
                          <m:r>
                            <a:rPr lang="it-IT" sz="2400" b="0" i="1" noProof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𝑌</m:t>
                          </m:r>
                        </m:e>
                        <m:sup>
                          <m:r>
                            <a:rPr lang="it-IT" sz="2400" b="0" i="1" noProof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∗</m:t>
                          </m:r>
                        </m:sup>
                      </m:sSup>
                      <m:r>
                        <a:rPr lang="it-IT" sz="2400" b="1" i="1" noProof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it-IT" sz="2400" b="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10</m:t>
                      </m:r>
                      <m:r>
                        <a:rPr lang="it-IT" sz="2400" i="1" noProof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∙</m:t>
                      </m:r>
                      <m:r>
                        <a:rPr lang="it-IT" sz="2400" b="0" i="0" noProof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2=20</m:t>
                      </m:r>
                    </m:oMath>
                  </m:oMathPara>
                </a14:m>
                <a:endParaRPr lang="it-IT" sz="2400" noProof="0" dirty="0">
                  <a:latin typeface="Cambria Math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it-IT" sz="2400" b="0" noProof="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C051E28F-2D8D-6AC9-538B-1BA4460FCB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7735" y="1831358"/>
                <a:ext cx="5899394" cy="4495013"/>
              </a:xfrm>
              <a:prstGeom prst="rect">
                <a:avLst/>
              </a:prstGeom>
              <a:blipFill>
                <a:blip r:embed="rId3"/>
                <a:stretch>
                  <a:fillRect l="-1343" t="-40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Immagine 7">
            <a:extLst>
              <a:ext uri="{FF2B5EF4-FFF2-40B4-BE49-F238E27FC236}">
                <a16:creationId xmlns:a16="http://schemas.microsoft.com/office/drawing/2014/main" id="{27119EFC-739D-CFDA-F1AC-D965C3F5E1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7628" y="1433792"/>
            <a:ext cx="5664587" cy="4873752"/>
          </a:xfrm>
          <a:prstGeom prst="rect">
            <a:avLst/>
          </a:prstGeom>
        </p:spPr>
      </p:pic>
      <p:sp>
        <p:nvSpPr>
          <p:cNvPr id="3" name="Shape 2">
            <a:extLst>
              <a:ext uri="{FF2B5EF4-FFF2-40B4-BE49-F238E27FC236}">
                <a16:creationId xmlns:a16="http://schemas.microsoft.com/office/drawing/2014/main" id="{4945CBE5-B4FD-03AB-C63F-21C13A77C5B5}"/>
              </a:ext>
            </a:extLst>
          </p:cNvPr>
          <p:cNvSpPr/>
          <p:nvPr/>
        </p:nvSpPr>
        <p:spPr>
          <a:xfrm>
            <a:off x="502921" y="6350508"/>
            <a:ext cx="11185855" cy="27432"/>
          </a:xfrm>
          <a:prstGeom prst="rect">
            <a:avLst/>
          </a:prstGeom>
          <a:solidFill>
            <a:srgbClr val="155F82"/>
          </a:solidFill>
          <a:ln w="12700">
            <a:solidFill>
              <a:srgbClr val="155F8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4" name="Image 0" descr="/mnt/data/deams_logo.png">
            <a:extLst>
              <a:ext uri="{FF2B5EF4-FFF2-40B4-BE49-F238E27FC236}">
                <a16:creationId xmlns:a16="http://schemas.microsoft.com/office/drawing/2014/main" id="{3E4A0128-B8ED-ED3E-C8DA-41C6322F23C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31170" y="6446520"/>
            <a:ext cx="1051560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4842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0A4032-93AB-0266-2986-07E3D4CB69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10F1CAE2-D72D-CAB3-21B6-3A3537B4B8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8213" y="630238"/>
            <a:ext cx="1841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900" noProof="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54" name="Rectangle 3">
            <a:extLst>
              <a:ext uri="{FF2B5EF4-FFF2-40B4-BE49-F238E27FC236}">
                <a16:creationId xmlns:a16="http://schemas.microsoft.com/office/drawing/2014/main" id="{EC64BBD1-6210-8C4E-9A64-EEFEEA9136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356" y="5421258"/>
            <a:ext cx="11023288" cy="61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Char char="•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it-IT" sz="17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parità di spesa pubblica, un aumento della propensione al consumo genera un aumento del reddito di stato stazionario.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it-IT" sz="17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la propensione al consumo cresce, il moltiplicatore aumenta.</a:t>
            </a:r>
          </a:p>
          <a:p>
            <a:pPr marL="0" indent="0" algn="just" eaLnBrk="1" hangingPunct="1">
              <a:lnSpc>
                <a:spcPct val="90000"/>
              </a:lnSpc>
              <a:buNone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BEB29C0D-BFA7-F50A-AAB0-F45E520E11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203" y="550456"/>
            <a:ext cx="10869843" cy="68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3800" b="0" noProof="0" dirty="0">
                <a:solidFill>
                  <a:schemeClr val="tx1"/>
                </a:solidFill>
                <a:latin typeface="Garamond" panose="02020404030301010803" pitchFamily="18" charset="0"/>
              </a:rPr>
              <a:t>Il circuito reddito-spesa: aumento della propensione al consumo</a:t>
            </a: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73237F78-DD1B-D662-BA05-86851D9654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3927" y="1349021"/>
            <a:ext cx="5691761" cy="3853984"/>
          </a:xfrm>
          <a:prstGeom prst="rect">
            <a:avLst/>
          </a:prstGeom>
        </p:spPr>
      </p:pic>
      <p:sp>
        <p:nvSpPr>
          <p:cNvPr id="4" name="Shape 2">
            <a:extLst>
              <a:ext uri="{FF2B5EF4-FFF2-40B4-BE49-F238E27FC236}">
                <a16:creationId xmlns:a16="http://schemas.microsoft.com/office/drawing/2014/main" id="{2FD6570F-2DF2-81BD-DC94-774C78964771}"/>
              </a:ext>
            </a:extLst>
          </p:cNvPr>
          <p:cNvSpPr/>
          <p:nvPr/>
        </p:nvSpPr>
        <p:spPr>
          <a:xfrm>
            <a:off x="502921" y="6350508"/>
            <a:ext cx="11185855" cy="27432"/>
          </a:xfrm>
          <a:prstGeom prst="rect">
            <a:avLst/>
          </a:prstGeom>
          <a:solidFill>
            <a:srgbClr val="155F82"/>
          </a:solidFill>
          <a:ln w="12700">
            <a:solidFill>
              <a:srgbClr val="155F8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5" name="Image 0" descr="/mnt/data/deams_logo.png">
            <a:extLst>
              <a:ext uri="{FF2B5EF4-FFF2-40B4-BE49-F238E27FC236}">
                <a16:creationId xmlns:a16="http://schemas.microsoft.com/office/drawing/2014/main" id="{C4F4A422-77BA-F289-FC1A-7155700B49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31170" y="6446520"/>
            <a:ext cx="1051560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1059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39965D-950B-1B31-B982-C0AEADED9F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130A7DF9-E47C-E289-4D1E-7021E09F65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8213" y="630238"/>
            <a:ext cx="1841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900" noProof="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FB8D7C58-5F88-020A-0994-12CEA896B9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203" y="550456"/>
            <a:ext cx="10036125" cy="68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3800" b="0" noProof="0" dirty="0">
                <a:solidFill>
                  <a:schemeClr val="tx1"/>
                </a:solidFill>
                <a:latin typeface="Garamond" panose="02020404030301010803" pitchFamily="18" charset="0"/>
              </a:rPr>
              <a:t>Il circuito reddito-spesa con tassazione</a:t>
            </a: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ella 2">
                <a:extLst>
                  <a:ext uri="{FF2B5EF4-FFF2-40B4-BE49-F238E27FC236}">
                    <a16:creationId xmlns:a16="http://schemas.microsoft.com/office/drawing/2014/main" id="{134F68C0-6917-9599-2F63-0E9EA491A0AD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359695" y="1666149"/>
              <a:ext cx="4912797" cy="3059636"/>
            </p:xfrm>
            <a:graphic>
              <a:graphicData uri="http://schemas.openxmlformats.org/drawingml/2006/table">
                <a:tbl>
                  <a:tblPr firstRow="1" firstCol="1" bandRow="1">
                    <a:tableStyleId>{9D7B26C5-4107-4FEC-AEDC-1716B250A1EF}</a:tableStyleId>
                  </a:tblPr>
                  <a:tblGrid>
                    <a:gridCol w="706112">
                      <a:extLst>
                        <a:ext uri="{9D8B030D-6E8A-4147-A177-3AD203B41FA5}">
                          <a16:colId xmlns:a16="http://schemas.microsoft.com/office/drawing/2014/main" val="2388243698"/>
                        </a:ext>
                      </a:extLst>
                    </a:gridCol>
                    <a:gridCol w="699366">
                      <a:extLst>
                        <a:ext uri="{9D8B030D-6E8A-4147-A177-3AD203B41FA5}">
                          <a16:colId xmlns:a16="http://schemas.microsoft.com/office/drawing/2014/main" val="3494827507"/>
                        </a:ext>
                      </a:extLst>
                    </a:gridCol>
                    <a:gridCol w="700864">
                      <a:extLst>
                        <a:ext uri="{9D8B030D-6E8A-4147-A177-3AD203B41FA5}">
                          <a16:colId xmlns:a16="http://schemas.microsoft.com/office/drawing/2014/main" val="2479079465"/>
                        </a:ext>
                      </a:extLst>
                    </a:gridCol>
                    <a:gridCol w="702363">
                      <a:extLst>
                        <a:ext uri="{9D8B030D-6E8A-4147-A177-3AD203B41FA5}">
                          <a16:colId xmlns:a16="http://schemas.microsoft.com/office/drawing/2014/main" val="995809649"/>
                        </a:ext>
                      </a:extLst>
                    </a:gridCol>
                    <a:gridCol w="700864">
                      <a:extLst>
                        <a:ext uri="{9D8B030D-6E8A-4147-A177-3AD203B41FA5}">
                          <a16:colId xmlns:a16="http://schemas.microsoft.com/office/drawing/2014/main" val="3058348052"/>
                        </a:ext>
                      </a:extLst>
                    </a:gridCol>
                    <a:gridCol w="701614">
                      <a:extLst>
                        <a:ext uri="{9D8B030D-6E8A-4147-A177-3AD203B41FA5}">
                          <a16:colId xmlns:a16="http://schemas.microsoft.com/office/drawing/2014/main" val="3992281557"/>
                        </a:ext>
                      </a:extLst>
                    </a:gridCol>
                    <a:gridCol w="701614">
                      <a:extLst>
                        <a:ext uri="{9D8B030D-6E8A-4147-A177-3AD203B41FA5}">
                          <a16:colId xmlns:a16="http://schemas.microsoft.com/office/drawing/2014/main" val="334544370"/>
                        </a:ext>
                      </a:extLst>
                    </a:gridCol>
                  </a:tblGrid>
                  <a:tr h="296685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	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𝑮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t-IT" sz="1100" b="1" i="1" noProof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𝑻</m:t>
                                </m:r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C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Y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t-IT" sz="1100" noProof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it-IT" sz="1100" noProof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𝑺</m:t>
                                </m:r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t-IT" sz="1100" noProof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∆</m:t>
                                </m:r>
                                <m:sSup>
                                  <m:sSup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𝑫</m:t>
                                    </m:r>
                                  </m:e>
                                  <m:sup>
                                    <m:r>
                                      <a:rPr lang="it-IT" sz="1100" b="1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𝑮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682300698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50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 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1361736876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50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517810035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𝟑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50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2343941221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𝟒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50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3648291027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b="1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50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4125131327"/>
                      </a:ext>
                    </a:extLst>
                  </a:tr>
                  <a:tr h="25479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393619149"/>
                      </a:ext>
                    </a:extLst>
                  </a:tr>
                  <a:tr h="25479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….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723545739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50 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656748157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50 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882427737"/>
                      </a:ext>
                    </a:extLst>
                  </a:tr>
                  <a:tr h="25479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….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….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32493334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ella 2">
                <a:extLst>
                  <a:ext uri="{FF2B5EF4-FFF2-40B4-BE49-F238E27FC236}">
                    <a16:creationId xmlns:a16="http://schemas.microsoft.com/office/drawing/2014/main" id="{134F68C0-6917-9599-2F63-0E9EA491A0AD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359695" y="1666149"/>
              <a:ext cx="4912797" cy="3059636"/>
            </p:xfrm>
            <a:graphic>
              <a:graphicData uri="http://schemas.openxmlformats.org/drawingml/2006/table">
                <a:tbl>
                  <a:tblPr firstRow="1" firstCol="1" bandRow="1">
                    <a:tableStyleId>{9D7B26C5-4107-4FEC-AEDC-1716B250A1EF}</a:tableStyleId>
                  </a:tblPr>
                  <a:tblGrid>
                    <a:gridCol w="706112">
                      <a:extLst>
                        <a:ext uri="{9D8B030D-6E8A-4147-A177-3AD203B41FA5}">
                          <a16:colId xmlns:a16="http://schemas.microsoft.com/office/drawing/2014/main" val="2388243698"/>
                        </a:ext>
                      </a:extLst>
                    </a:gridCol>
                    <a:gridCol w="699366">
                      <a:extLst>
                        <a:ext uri="{9D8B030D-6E8A-4147-A177-3AD203B41FA5}">
                          <a16:colId xmlns:a16="http://schemas.microsoft.com/office/drawing/2014/main" val="3494827507"/>
                        </a:ext>
                      </a:extLst>
                    </a:gridCol>
                    <a:gridCol w="700864">
                      <a:extLst>
                        <a:ext uri="{9D8B030D-6E8A-4147-A177-3AD203B41FA5}">
                          <a16:colId xmlns:a16="http://schemas.microsoft.com/office/drawing/2014/main" val="2479079465"/>
                        </a:ext>
                      </a:extLst>
                    </a:gridCol>
                    <a:gridCol w="702363">
                      <a:extLst>
                        <a:ext uri="{9D8B030D-6E8A-4147-A177-3AD203B41FA5}">
                          <a16:colId xmlns:a16="http://schemas.microsoft.com/office/drawing/2014/main" val="995809649"/>
                        </a:ext>
                      </a:extLst>
                    </a:gridCol>
                    <a:gridCol w="700864">
                      <a:extLst>
                        <a:ext uri="{9D8B030D-6E8A-4147-A177-3AD203B41FA5}">
                          <a16:colId xmlns:a16="http://schemas.microsoft.com/office/drawing/2014/main" val="3058348052"/>
                        </a:ext>
                      </a:extLst>
                    </a:gridCol>
                    <a:gridCol w="701614">
                      <a:extLst>
                        <a:ext uri="{9D8B030D-6E8A-4147-A177-3AD203B41FA5}">
                          <a16:colId xmlns:a16="http://schemas.microsoft.com/office/drawing/2014/main" val="3992281557"/>
                        </a:ext>
                      </a:extLst>
                    </a:gridCol>
                    <a:gridCol w="701614">
                      <a:extLst>
                        <a:ext uri="{9D8B030D-6E8A-4147-A177-3AD203B41FA5}">
                          <a16:colId xmlns:a16="http://schemas.microsoft.com/office/drawing/2014/main" val="334544370"/>
                        </a:ext>
                      </a:extLst>
                    </a:gridCol>
                  </a:tblGrid>
                  <a:tr h="296685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	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100870" t="-2041" r="-501739" b="-948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200870" t="-2041" r="-401739" b="-948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C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Y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496552" t="-2041" r="-100000" b="-948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601739" t="-2041" r="-870" b="-94898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82300698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t="-106383" r="-596552" b="-8893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50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 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1361736876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t="-206383" r="-596552" b="-7893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50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517810035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t="-306383" r="-596552" b="-6893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50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2343941221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t="-406383" r="-596552" b="-5893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50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3648291027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t="-517391" r="-596552" b="-5021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50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4125131327"/>
                      </a:ext>
                    </a:extLst>
                  </a:tr>
                  <a:tr h="25479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393619149"/>
                      </a:ext>
                    </a:extLst>
                  </a:tr>
                  <a:tr h="25479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….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723545739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t="-782979" r="-596552" b="-21276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50 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656748157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t="-882979" r="-596552" b="-11276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50 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882427737"/>
                      </a:ext>
                    </a:extLst>
                  </a:tr>
                  <a:tr h="25479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….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….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324933340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4" name="Connettore 2 3">
            <a:extLst>
              <a:ext uri="{FF2B5EF4-FFF2-40B4-BE49-F238E27FC236}">
                <a16:creationId xmlns:a16="http://schemas.microsoft.com/office/drawing/2014/main" id="{EC0224BB-EAC3-B770-BE61-12150CDD4C55}"/>
              </a:ext>
            </a:extLst>
          </p:cNvPr>
          <p:cNvCxnSpPr/>
          <p:nvPr/>
        </p:nvCxnSpPr>
        <p:spPr>
          <a:xfrm flipH="1">
            <a:off x="6023547" y="2198016"/>
            <a:ext cx="276225" cy="841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ttangolo 30">
            <a:extLst>
              <a:ext uri="{FF2B5EF4-FFF2-40B4-BE49-F238E27FC236}">
                <a16:creationId xmlns:a16="http://schemas.microsoft.com/office/drawing/2014/main" id="{1B8A6406-DE68-CD32-5C58-2EC21479227B}"/>
              </a:ext>
            </a:extLst>
          </p:cNvPr>
          <p:cNvSpPr/>
          <p:nvPr/>
        </p:nvSpPr>
        <p:spPr bwMode="auto">
          <a:xfrm>
            <a:off x="6312024" y="1927078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50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49" name="Rettangolo 48">
            <a:extLst>
              <a:ext uri="{FF2B5EF4-FFF2-40B4-BE49-F238E27FC236}">
                <a16:creationId xmlns:a16="http://schemas.microsoft.com/office/drawing/2014/main" id="{4D370B86-110C-F5D7-90C6-D8FE262EA62F}"/>
              </a:ext>
            </a:extLst>
          </p:cNvPr>
          <p:cNvSpPr/>
          <p:nvPr/>
        </p:nvSpPr>
        <p:spPr bwMode="auto">
          <a:xfrm>
            <a:off x="4871864" y="2255022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ea typeface="ＭＳ Ｐゴシック" panose="020B0600070205080204" pitchFamily="34" charset="-128"/>
              </a:rPr>
              <a:t>14</a:t>
            </a:r>
          </a:p>
        </p:txBody>
      </p:sp>
      <p:sp>
        <p:nvSpPr>
          <p:cNvPr id="50" name="Rettangolo 49">
            <a:extLst>
              <a:ext uri="{FF2B5EF4-FFF2-40B4-BE49-F238E27FC236}">
                <a16:creationId xmlns:a16="http://schemas.microsoft.com/office/drawing/2014/main" id="{1B4C4B22-6CAE-9F02-9992-ED23188E8482}"/>
              </a:ext>
            </a:extLst>
          </p:cNvPr>
          <p:cNvSpPr/>
          <p:nvPr/>
        </p:nvSpPr>
        <p:spPr bwMode="auto">
          <a:xfrm>
            <a:off x="7709129" y="2229742"/>
            <a:ext cx="563364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ea typeface="ＭＳ Ｐゴシック" panose="020B0600070205080204" pitchFamily="34" charset="-128"/>
              </a:rPr>
              <a:t>36</a:t>
            </a:r>
          </a:p>
        </p:txBody>
      </p:sp>
      <p:sp>
        <p:nvSpPr>
          <p:cNvPr id="51" name="Rettangolo 50">
            <a:extLst>
              <a:ext uri="{FF2B5EF4-FFF2-40B4-BE49-F238E27FC236}">
                <a16:creationId xmlns:a16="http://schemas.microsoft.com/office/drawing/2014/main" id="{B3DE10F8-F4BF-971D-FB70-F40152155535}"/>
              </a:ext>
            </a:extLst>
          </p:cNvPr>
          <p:cNvSpPr/>
          <p:nvPr/>
        </p:nvSpPr>
        <p:spPr bwMode="auto">
          <a:xfrm>
            <a:off x="5663952" y="2255022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20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52" name="Rettangolo 51">
            <a:extLst>
              <a:ext uri="{FF2B5EF4-FFF2-40B4-BE49-F238E27FC236}">
                <a16:creationId xmlns:a16="http://schemas.microsoft.com/office/drawing/2014/main" id="{3DE020B2-4573-4545-48BA-FE470B4D1946}"/>
              </a:ext>
            </a:extLst>
          </p:cNvPr>
          <p:cNvSpPr/>
          <p:nvPr/>
        </p:nvSpPr>
        <p:spPr bwMode="auto">
          <a:xfrm>
            <a:off x="7700621" y="1927078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40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53" name="Rettangolo 52">
            <a:extLst>
              <a:ext uri="{FF2B5EF4-FFF2-40B4-BE49-F238E27FC236}">
                <a16:creationId xmlns:a16="http://schemas.microsoft.com/office/drawing/2014/main" id="{50114187-7213-9809-3070-E3597A2B9FB1}"/>
              </a:ext>
            </a:extLst>
          </p:cNvPr>
          <p:cNvSpPr/>
          <p:nvPr/>
        </p:nvSpPr>
        <p:spPr bwMode="auto">
          <a:xfrm>
            <a:off x="4871864" y="1927078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ea typeface="ＭＳ Ｐゴシック" panose="020B0600070205080204" pitchFamily="34" charset="-128"/>
              </a:rPr>
              <a:t>10</a:t>
            </a:r>
          </a:p>
        </p:txBody>
      </p:sp>
      <p:sp>
        <p:nvSpPr>
          <p:cNvPr id="55" name="Rettangolo 54">
            <a:extLst>
              <a:ext uri="{FF2B5EF4-FFF2-40B4-BE49-F238E27FC236}">
                <a16:creationId xmlns:a16="http://schemas.microsoft.com/office/drawing/2014/main" id="{313B0961-407E-C0FE-C2B7-01F4231B0735}"/>
              </a:ext>
            </a:extLst>
          </p:cNvPr>
          <p:cNvSpPr/>
          <p:nvPr/>
        </p:nvSpPr>
        <p:spPr bwMode="auto">
          <a:xfrm>
            <a:off x="7059086" y="3087955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rgbClr val="000000"/>
              </a:solidFill>
            </a:endParaRPr>
          </a:p>
        </p:txBody>
      </p:sp>
      <p:sp>
        <p:nvSpPr>
          <p:cNvPr id="56" name="Rettangolo 55">
            <a:extLst>
              <a:ext uri="{FF2B5EF4-FFF2-40B4-BE49-F238E27FC236}">
                <a16:creationId xmlns:a16="http://schemas.microsoft.com/office/drawing/2014/main" id="{B0F48BCC-9CB0-9884-F94E-1B6B4A69703E}"/>
              </a:ext>
            </a:extLst>
          </p:cNvPr>
          <p:cNvSpPr/>
          <p:nvPr/>
        </p:nvSpPr>
        <p:spPr bwMode="auto">
          <a:xfrm>
            <a:off x="5614118" y="2542173"/>
            <a:ext cx="513939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 28</a:t>
            </a:r>
          </a:p>
        </p:txBody>
      </p:sp>
      <p:sp>
        <p:nvSpPr>
          <p:cNvPr id="57" name="Rettangolo 56">
            <a:extLst>
              <a:ext uri="{FF2B5EF4-FFF2-40B4-BE49-F238E27FC236}">
                <a16:creationId xmlns:a16="http://schemas.microsoft.com/office/drawing/2014/main" id="{D70EF61F-5747-9019-348B-43430E989725}"/>
              </a:ext>
            </a:extLst>
          </p:cNvPr>
          <p:cNvSpPr/>
          <p:nvPr/>
        </p:nvSpPr>
        <p:spPr bwMode="auto">
          <a:xfrm>
            <a:off x="7061618" y="2229742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20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58" name="Rettangolo 57">
            <a:extLst>
              <a:ext uri="{FF2B5EF4-FFF2-40B4-BE49-F238E27FC236}">
                <a16:creationId xmlns:a16="http://schemas.microsoft.com/office/drawing/2014/main" id="{DB444792-B030-FD53-93EC-BDD0683621ED}"/>
              </a:ext>
            </a:extLst>
          </p:cNvPr>
          <p:cNvSpPr/>
          <p:nvPr/>
        </p:nvSpPr>
        <p:spPr bwMode="auto">
          <a:xfrm>
            <a:off x="6312024" y="2229742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70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59" name="Rettangolo 58">
            <a:extLst>
              <a:ext uri="{FF2B5EF4-FFF2-40B4-BE49-F238E27FC236}">
                <a16:creationId xmlns:a16="http://schemas.microsoft.com/office/drawing/2014/main" id="{A15D8B57-A7A3-5CB6-8385-6F8128153D1B}"/>
              </a:ext>
            </a:extLst>
          </p:cNvPr>
          <p:cNvSpPr/>
          <p:nvPr/>
        </p:nvSpPr>
        <p:spPr bwMode="auto">
          <a:xfrm>
            <a:off x="6318921" y="2518729"/>
            <a:ext cx="51393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78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0" name="Rettangolo 59">
            <a:extLst>
              <a:ext uri="{FF2B5EF4-FFF2-40B4-BE49-F238E27FC236}">
                <a16:creationId xmlns:a16="http://schemas.microsoft.com/office/drawing/2014/main" id="{8712ED0E-763B-63B1-40DB-3C5CFD0C1DBE}"/>
              </a:ext>
            </a:extLst>
          </p:cNvPr>
          <p:cNvSpPr/>
          <p:nvPr/>
        </p:nvSpPr>
        <p:spPr bwMode="auto">
          <a:xfrm>
            <a:off x="4860365" y="2504837"/>
            <a:ext cx="453076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ea typeface="ＭＳ Ｐゴシック" panose="020B0600070205080204" pitchFamily="34" charset="-128"/>
              </a:rPr>
              <a:t>15.6</a:t>
            </a:r>
          </a:p>
        </p:txBody>
      </p:sp>
      <p:sp>
        <p:nvSpPr>
          <p:cNvPr id="61" name="Rettangolo 60">
            <a:extLst>
              <a:ext uri="{FF2B5EF4-FFF2-40B4-BE49-F238E27FC236}">
                <a16:creationId xmlns:a16="http://schemas.microsoft.com/office/drawing/2014/main" id="{22D1E3C0-D3A2-D6ED-DF1C-721F25FAFAD6}"/>
              </a:ext>
            </a:extLst>
          </p:cNvPr>
          <p:cNvSpPr/>
          <p:nvPr/>
        </p:nvSpPr>
        <p:spPr bwMode="auto">
          <a:xfrm>
            <a:off x="7726195" y="2518729"/>
            <a:ext cx="457196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34.4</a:t>
            </a:r>
          </a:p>
        </p:txBody>
      </p:sp>
      <p:sp>
        <p:nvSpPr>
          <p:cNvPr id="62" name="Rettangolo 61">
            <a:extLst>
              <a:ext uri="{FF2B5EF4-FFF2-40B4-BE49-F238E27FC236}">
                <a16:creationId xmlns:a16="http://schemas.microsoft.com/office/drawing/2014/main" id="{ECA5D01A-C4A6-A926-1662-0A3F8BA568E7}"/>
              </a:ext>
            </a:extLst>
          </p:cNvPr>
          <p:cNvSpPr/>
          <p:nvPr/>
        </p:nvSpPr>
        <p:spPr bwMode="auto">
          <a:xfrm>
            <a:off x="7072674" y="2527234"/>
            <a:ext cx="517155" cy="1904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28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3" name="Rettangolo 62">
            <a:extLst>
              <a:ext uri="{FF2B5EF4-FFF2-40B4-BE49-F238E27FC236}">
                <a16:creationId xmlns:a16="http://schemas.microsoft.com/office/drawing/2014/main" id="{663BD9AC-67EA-505B-93B2-EFDC43A22582}"/>
              </a:ext>
            </a:extLst>
          </p:cNvPr>
          <p:cNvSpPr/>
          <p:nvPr/>
        </p:nvSpPr>
        <p:spPr bwMode="auto">
          <a:xfrm>
            <a:off x="5625013" y="2798968"/>
            <a:ext cx="525789" cy="2056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31.2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44" name="Rettangolo 6143">
            <a:extLst>
              <a:ext uri="{FF2B5EF4-FFF2-40B4-BE49-F238E27FC236}">
                <a16:creationId xmlns:a16="http://schemas.microsoft.com/office/drawing/2014/main" id="{28697D63-8C71-B03C-5594-D368CAD1BDCC}"/>
              </a:ext>
            </a:extLst>
          </p:cNvPr>
          <p:cNvSpPr/>
          <p:nvPr/>
        </p:nvSpPr>
        <p:spPr bwMode="auto">
          <a:xfrm>
            <a:off x="6294625" y="2805459"/>
            <a:ext cx="525789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81.2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45" name="Rettangolo 6144">
            <a:extLst>
              <a:ext uri="{FF2B5EF4-FFF2-40B4-BE49-F238E27FC236}">
                <a16:creationId xmlns:a16="http://schemas.microsoft.com/office/drawing/2014/main" id="{B43DEBE1-A941-722C-F249-CA48140407E6}"/>
              </a:ext>
            </a:extLst>
          </p:cNvPr>
          <p:cNvSpPr/>
          <p:nvPr/>
        </p:nvSpPr>
        <p:spPr bwMode="auto">
          <a:xfrm>
            <a:off x="6312024" y="3100589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46" name="Rettangolo 6145">
            <a:extLst>
              <a:ext uri="{FF2B5EF4-FFF2-40B4-BE49-F238E27FC236}">
                <a16:creationId xmlns:a16="http://schemas.microsoft.com/office/drawing/2014/main" id="{39211EC5-AE6A-B996-DC97-16D056DEE4A6}"/>
              </a:ext>
            </a:extLst>
          </p:cNvPr>
          <p:cNvSpPr/>
          <p:nvPr/>
        </p:nvSpPr>
        <p:spPr bwMode="auto">
          <a:xfrm>
            <a:off x="7726194" y="2788579"/>
            <a:ext cx="563363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33.76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47" name="Rettangolo 6146">
            <a:extLst>
              <a:ext uri="{FF2B5EF4-FFF2-40B4-BE49-F238E27FC236}">
                <a16:creationId xmlns:a16="http://schemas.microsoft.com/office/drawing/2014/main" id="{7781322E-93CB-63A3-7873-18ABBBB6AA38}"/>
              </a:ext>
            </a:extLst>
          </p:cNvPr>
          <p:cNvSpPr/>
          <p:nvPr/>
        </p:nvSpPr>
        <p:spPr bwMode="auto">
          <a:xfrm>
            <a:off x="7726195" y="3093162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it-IT" sz="1100" noProof="0" dirty="0">
                <a:solidFill>
                  <a:srgbClr val="000000"/>
                </a:solidFill>
              </a:rPr>
              <a:t>…</a:t>
            </a:r>
            <a:endParaRPr lang="it-IT" sz="1100" noProof="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48" name="Rettangolo 6147">
            <a:extLst>
              <a:ext uri="{FF2B5EF4-FFF2-40B4-BE49-F238E27FC236}">
                <a16:creationId xmlns:a16="http://schemas.microsoft.com/office/drawing/2014/main" id="{E021F772-614A-3046-305D-A8D5054DA179}"/>
              </a:ext>
            </a:extLst>
          </p:cNvPr>
          <p:cNvSpPr/>
          <p:nvPr/>
        </p:nvSpPr>
        <p:spPr bwMode="auto">
          <a:xfrm>
            <a:off x="7072672" y="2798968"/>
            <a:ext cx="517155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31.2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49" name="Rettangolo 6148">
            <a:extLst>
              <a:ext uri="{FF2B5EF4-FFF2-40B4-BE49-F238E27FC236}">
                <a16:creationId xmlns:a16="http://schemas.microsoft.com/office/drawing/2014/main" id="{62E774D8-2AD6-6D10-9FE6-FADC6218852F}"/>
              </a:ext>
            </a:extLst>
          </p:cNvPr>
          <p:cNvSpPr/>
          <p:nvPr/>
        </p:nvSpPr>
        <p:spPr bwMode="auto">
          <a:xfrm>
            <a:off x="7734998" y="3373956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it-IT" sz="1100" noProof="0" dirty="0">
                <a:solidFill>
                  <a:srgbClr val="000000"/>
                </a:solidFill>
              </a:rPr>
              <a:t>…</a:t>
            </a:r>
            <a:endParaRPr lang="it-IT" sz="1100" noProof="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50" name="Rettangolo 6149">
            <a:extLst>
              <a:ext uri="{FF2B5EF4-FFF2-40B4-BE49-F238E27FC236}">
                <a16:creationId xmlns:a16="http://schemas.microsoft.com/office/drawing/2014/main" id="{49B650D3-D754-100D-65AB-A34C817B6A40}"/>
              </a:ext>
            </a:extLst>
          </p:cNvPr>
          <p:cNvSpPr/>
          <p:nvPr/>
        </p:nvSpPr>
        <p:spPr bwMode="auto">
          <a:xfrm>
            <a:off x="7738031" y="3629544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it-IT" sz="1100" noProof="0" dirty="0">
                <a:solidFill>
                  <a:srgbClr val="000000"/>
                </a:solidFill>
              </a:rPr>
              <a:t>…</a:t>
            </a:r>
            <a:endParaRPr lang="it-IT" sz="1100" noProof="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52" name="Rettangolo 6151">
            <a:extLst>
              <a:ext uri="{FF2B5EF4-FFF2-40B4-BE49-F238E27FC236}">
                <a16:creationId xmlns:a16="http://schemas.microsoft.com/office/drawing/2014/main" id="{713C61B2-8777-3F42-1501-1BCB89A0F327}"/>
              </a:ext>
            </a:extLst>
          </p:cNvPr>
          <p:cNvSpPr/>
          <p:nvPr/>
        </p:nvSpPr>
        <p:spPr bwMode="auto">
          <a:xfrm>
            <a:off x="5600070" y="3100589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53" name="Rettangolo 6152">
            <a:extLst>
              <a:ext uri="{FF2B5EF4-FFF2-40B4-BE49-F238E27FC236}">
                <a16:creationId xmlns:a16="http://schemas.microsoft.com/office/drawing/2014/main" id="{1A673E18-C1FB-EEB4-1EB4-AEF7CD5DE89E}"/>
              </a:ext>
            </a:extLst>
          </p:cNvPr>
          <p:cNvSpPr/>
          <p:nvPr/>
        </p:nvSpPr>
        <p:spPr bwMode="auto">
          <a:xfrm>
            <a:off x="7753906" y="3908525"/>
            <a:ext cx="518586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33.3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54" name="Rettangolo 6153">
            <a:extLst>
              <a:ext uri="{FF2B5EF4-FFF2-40B4-BE49-F238E27FC236}">
                <a16:creationId xmlns:a16="http://schemas.microsoft.com/office/drawing/2014/main" id="{1FAE28DB-975C-C099-11A9-FC2CF1A762DC}"/>
              </a:ext>
            </a:extLst>
          </p:cNvPr>
          <p:cNvSpPr/>
          <p:nvPr/>
        </p:nvSpPr>
        <p:spPr bwMode="auto">
          <a:xfrm>
            <a:off x="7751343" y="4180676"/>
            <a:ext cx="570544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33.3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55" name="Rettangolo 6154">
            <a:extLst>
              <a:ext uri="{FF2B5EF4-FFF2-40B4-BE49-F238E27FC236}">
                <a16:creationId xmlns:a16="http://schemas.microsoft.com/office/drawing/2014/main" id="{CA5AD766-E940-AE60-EC95-014B332DDC04}"/>
              </a:ext>
            </a:extLst>
          </p:cNvPr>
          <p:cNvSpPr/>
          <p:nvPr/>
        </p:nvSpPr>
        <p:spPr bwMode="auto">
          <a:xfrm>
            <a:off x="4860365" y="2805459"/>
            <a:ext cx="512390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ea typeface="ＭＳ Ｐゴシック" panose="020B0600070205080204" pitchFamily="34" charset="-128"/>
              </a:rPr>
              <a:t>16.2</a:t>
            </a:r>
          </a:p>
        </p:txBody>
      </p:sp>
      <p:sp>
        <p:nvSpPr>
          <p:cNvPr id="6156" name="Rettangolo 6155">
            <a:extLst>
              <a:ext uri="{FF2B5EF4-FFF2-40B4-BE49-F238E27FC236}">
                <a16:creationId xmlns:a16="http://schemas.microsoft.com/office/drawing/2014/main" id="{E3C3362E-6239-BEA8-77D3-19C306D2932C}"/>
              </a:ext>
            </a:extLst>
          </p:cNvPr>
          <p:cNvSpPr/>
          <p:nvPr/>
        </p:nvSpPr>
        <p:spPr bwMode="auto">
          <a:xfrm>
            <a:off x="4860365" y="3093162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57" name="Rettangolo 6156">
            <a:extLst>
              <a:ext uri="{FF2B5EF4-FFF2-40B4-BE49-F238E27FC236}">
                <a16:creationId xmlns:a16="http://schemas.microsoft.com/office/drawing/2014/main" id="{3E06ECFF-3DC7-640E-FEF4-0A3947C38001}"/>
              </a:ext>
            </a:extLst>
          </p:cNvPr>
          <p:cNvSpPr/>
          <p:nvPr/>
        </p:nvSpPr>
        <p:spPr bwMode="auto">
          <a:xfrm>
            <a:off x="4881393" y="3388928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58" name="Rettangolo 6157">
            <a:extLst>
              <a:ext uri="{FF2B5EF4-FFF2-40B4-BE49-F238E27FC236}">
                <a16:creationId xmlns:a16="http://schemas.microsoft.com/office/drawing/2014/main" id="{E7E38DC2-5DAA-DDCB-C079-8F1F9F1ABFC2}"/>
              </a:ext>
            </a:extLst>
          </p:cNvPr>
          <p:cNvSpPr/>
          <p:nvPr/>
        </p:nvSpPr>
        <p:spPr bwMode="auto">
          <a:xfrm>
            <a:off x="4881393" y="3629544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59" name="Rettangolo 6158">
            <a:extLst>
              <a:ext uri="{FF2B5EF4-FFF2-40B4-BE49-F238E27FC236}">
                <a16:creationId xmlns:a16="http://schemas.microsoft.com/office/drawing/2014/main" id="{27AA3C94-7CF4-6498-83C7-0D0CE51B884C}"/>
              </a:ext>
            </a:extLst>
          </p:cNvPr>
          <p:cNvSpPr/>
          <p:nvPr/>
        </p:nvSpPr>
        <p:spPr bwMode="auto">
          <a:xfrm>
            <a:off x="4885409" y="3852587"/>
            <a:ext cx="487346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ea typeface="ＭＳ Ｐゴシック" panose="020B0600070205080204" pitchFamily="34" charset="-128"/>
              </a:rPr>
              <a:t>16.6</a:t>
            </a:r>
          </a:p>
        </p:txBody>
      </p:sp>
      <p:sp>
        <p:nvSpPr>
          <p:cNvPr id="6160" name="Rettangolo 6159">
            <a:extLst>
              <a:ext uri="{FF2B5EF4-FFF2-40B4-BE49-F238E27FC236}">
                <a16:creationId xmlns:a16="http://schemas.microsoft.com/office/drawing/2014/main" id="{24EFFE0F-9350-A14E-3CEC-D8C876F3CD47}"/>
              </a:ext>
            </a:extLst>
          </p:cNvPr>
          <p:cNvSpPr/>
          <p:nvPr/>
        </p:nvSpPr>
        <p:spPr bwMode="auto">
          <a:xfrm>
            <a:off x="4871863" y="4158128"/>
            <a:ext cx="487227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ea typeface="ＭＳ Ｐゴシック" panose="020B0600070205080204" pitchFamily="34" charset="-128"/>
              </a:rPr>
              <a:t>16.6</a:t>
            </a:r>
          </a:p>
        </p:txBody>
      </p:sp>
      <p:sp>
        <p:nvSpPr>
          <p:cNvPr id="6161" name="Rettangolo 6160">
            <a:extLst>
              <a:ext uri="{FF2B5EF4-FFF2-40B4-BE49-F238E27FC236}">
                <a16:creationId xmlns:a16="http://schemas.microsoft.com/office/drawing/2014/main" id="{BBA47DA1-3679-BB76-1D08-8CBC42A24832}"/>
              </a:ext>
            </a:extLst>
          </p:cNvPr>
          <p:cNvSpPr/>
          <p:nvPr/>
        </p:nvSpPr>
        <p:spPr bwMode="auto">
          <a:xfrm>
            <a:off x="6329086" y="3880845"/>
            <a:ext cx="451222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83.3</a:t>
            </a:r>
          </a:p>
        </p:txBody>
      </p:sp>
      <p:sp>
        <p:nvSpPr>
          <p:cNvPr id="6162" name="Rettangolo 6161">
            <a:extLst>
              <a:ext uri="{FF2B5EF4-FFF2-40B4-BE49-F238E27FC236}">
                <a16:creationId xmlns:a16="http://schemas.microsoft.com/office/drawing/2014/main" id="{085AEBF1-DCDE-054C-E6E4-C2A795B8DAF1}"/>
              </a:ext>
            </a:extLst>
          </p:cNvPr>
          <p:cNvSpPr/>
          <p:nvPr/>
        </p:nvSpPr>
        <p:spPr bwMode="auto">
          <a:xfrm>
            <a:off x="5625014" y="3894342"/>
            <a:ext cx="487346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33.3</a:t>
            </a:r>
          </a:p>
        </p:txBody>
      </p:sp>
      <p:sp>
        <p:nvSpPr>
          <p:cNvPr id="6163" name="Rettangolo 6162">
            <a:extLst>
              <a:ext uri="{FF2B5EF4-FFF2-40B4-BE49-F238E27FC236}">
                <a16:creationId xmlns:a16="http://schemas.microsoft.com/office/drawing/2014/main" id="{C0DDCFD3-C2B6-DBBC-63A8-6BE9B80CE038}"/>
              </a:ext>
            </a:extLst>
          </p:cNvPr>
          <p:cNvSpPr/>
          <p:nvPr/>
        </p:nvSpPr>
        <p:spPr bwMode="auto">
          <a:xfrm>
            <a:off x="7080535" y="3880845"/>
            <a:ext cx="451222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33.3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64" name="Rettangolo 6163">
            <a:extLst>
              <a:ext uri="{FF2B5EF4-FFF2-40B4-BE49-F238E27FC236}">
                <a16:creationId xmlns:a16="http://schemas.microsoft.com/office/drawing/2014/main" id="{A2946500-DAE0-1334-C16F-073B90805039}"/>
              </a:ext>
            </a:extLst>
          </p:cNvPr>
          <p:cNvSpPr/>
          <p:nvPr/>
        </p:nvSpPr>
        <p:spPr bwMode="auto">
          <a:xfrm>
            <a:off x="7080159" y="4148080"/>
            <a:ext cx="509667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33.3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65" name="Rettangolo 6164">
            <a:extLst>
              <a:ext uri="{FF2B5EF4-FFF2-40B4-BE49-F238E27FC236}">
                <a16:creationId xmlns:a16="http://schemas.microsoft.com/office/drawing/2014/main" id="{BB1F8BC7-53E9-A873-7700-2D91BE12A64B}"/>
              </a:ext>
            </a:extLst>
          </p:cNvPr>
          <p:cNvSpPr/>
          <p:nvPr/>
        </p:nvSpPr>
        <p:spPr bwMode="auto">
          <a:xfrm>
            <a:off x="6329086" y="4158128"/>
            <a:ext cx="451222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83.3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66" name="Rettangolo 6165">
            <a:extLst>
              <a:ext uri="{FF2B5EF4-FFF2-40B4-BE49-F238E27FC236}">
                <a16:creationId xmlns:a16="http://schemas.microsoft.com/office/drawing/2014/main" id="{8DA74A34-023B-4E6E-9F23-12A63062ED09}"/>
              </a:ext>
            </a:extLst>
          </p:cNvPr>
          <p:cNvSpPr/>
          <p:nvPr/>
        </p:nvSpPr>
        <p:spPr bwMode="auto">
          <a:xfrm>
            <a:off x="5600070" y="4185924"/>
            <a:ext cx="512290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33.3</a:t>
            </a:r>
          </a:p>
        </p:txBody>
      </p:sp>
      <p:cxnSp>
        <p:nvCxnSpPr>
          <p:cNvPr id="6167" name="Connettore 2 6166">
            <a:extLst>
              <a:ext uri="{FF2B5EF4-FFF2-40B4-BE49-F238E27FC236}">
                <a16:creationId xmlns:a16="http://schemas.microsoft.com/office/drawing/2014/main" id="{FB1EABA7-DC7F-584D-1CC9-5CEA158B429F}"/>
              </a:ext>
            </a:extLst>
          </p:cNvPr>
          <p:cNvCxnSpPr/>
          <p:nvPr/>
        </p:nvCxnSpPr>
        <p:spPr>
          <a:xfrm flipH="1">
            <a:off x="6025044" y="2500177"/>
            <a:ext cx="276225" cy="841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68" name="Connettore 2 6167">
            <a:extLst>
              <a:ext uri="{FF2B5EF4-FFF2-40B4-BE49-F238E27FC236}">
                <a16:creationId xmlns:a16="http://schemas.microsoft.com/office/drawing/2014/main" id="{23230B60-5E5D-9292-EBE7-43F4F4E6CC6F}"/>
              </a:ext>
            </a:extLst>
          </p:cNvPr>
          <p:cNvCxnSpPr/>
          <p:nvPr/>
        </p:nvCxnSpPr>
        <p:spPr>
          <a:xfrm flipH="1">
            <a:off x="6057546" y="2793765"/>
            <a:ext cx="276225" cy="841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69" name="Connettore 2 6168">
            <a:extLst>
              <a:ext uri="{FF2B5EF4-FFF2-40B4-BE49-F238E27FC236}">
                <a16:creationId xmlns:a16="http://schemas.microsoft.com/office/drawing/2014/main" id="{817D1253-D822-F514-5FF4-D90DC9F3125F}"/>
              </a:ext>
            </a:extLst>
          </p:cNvPr>
          <p:cNvCxnSpPr/>
          <p:nvPr/>
        </p:nvCxnSpPr>
        <p:spPr>
          <a:xfrm flipH="1">
            <a:off x="6096001" y="3859164"/>
            <a:ext cx="276225" cy="841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70" name="Connettore 2 6169">
            <a:extLst>
              <a:ext uri="{FF2B5EF4-FFF2-40B4-BE49-F238E27FC236}">
                <a16:creationId xmlns:a16="http://schemas.microsoft.com/office/drawing/2014/main" id="{F6772868-C5CA-F0FF-0B4B-EA5F8926ED1B}"/>
              </a:ext>
            </a:extLst>
          </p:cNvPr>
          <p:cNvCxnSpPr/>
          <p:nvPr/>
        </p:nvCxnSpPr>
        <p:spPr>
          <a:xfrm flipH="1">
            <a:off x="6081513" y="4134889"/>
            <a:ext cx="276225" cy="841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74" name="CasellaDiTesto 6173">
            <a:extLst>
              <a:ext uri="{FF2B5EF4-FFF2-40B4-BE49-F238E27FC236}">
                <a16:creationId xmlns:a16="http://schemas.microsoft.com/office/drawing/2014/main" id="{B1741B60-DF50-41FB-FB72-4943B328D91B}"/>
              </a:ext>
            </a:extLst>
          </p:cNvPr>
          <p:cNvSpPr txBox="1"/>
          <p:nvPr/>
        </p:nvSpPr>
        <p:spPr>
          <a:xfrm>
            <a:off x="802203" y="4999232"/>
            <a:ext cx="6163234" cy="1338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it-IT" sz="18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Ipotesi: 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it-IT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it-IT" sz="18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Aliquota fiscal uguale a 0.2.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  <a:defRPr/>
            </a:pPr>
            <a:r>
              <a:rPr lang="it-IT" sz="18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Propensione al consumo uguale a 0.5.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  <a:defRPr/>
            </a:pPr>
            <a:r>
              <a:rPr lang="it-IT" sz="18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Spesa pubblica costante nel tempo e uguale a 50.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hape 2">
            <a:extLst>
              <a:ext uri="{FF2B5EF4-FFF2-40B4-BE49-F238E27FC236}">
                <a16:creationId xmlns:a16="http://schemas.microsoft.com/office/drawing/2014/main" id="{F3430505-9048-B063-7EDF-EE00A8362612}"/>
              </a:ext>
            </a:extLst>
          </p:cNvPr>
          <p:cNvSpPr/>
          <p:nvPr/>
        </p:nvSpPr>
        <p:spPr>
          <a:xfrm>
            <a:off x="502921" y="6350508"/>
            <a:ext cx="11185855" cy="27432"/>
          </a:xfrm>
          <a:prstGeom prst="rect">
            <a:avLst/>
          </a:prstGeom>
          <a:solidFill>
            <a:srgbClr val="155F82"/>
          </a:solidFill>
          <a:ln w="12700">
            <a:solidFill>
              <a:srgbClr val="155F8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6" name="Image 0" descr="/mnt/data/deams_logo.png">
            <a:extLst>
              <a:ext uri="{FF2B5EF4-FFF2-40B4-BE49-F238E27FC236}">
                <a16:creationId xmlns:a16="http://schemas.microsoft.com/office/drawing/2014/main" id="{1A0F9693-D48B-0A4E-C90B-04336416B3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31170" y="6446520"/>
            <a:ext cx="1051560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000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6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49" grpId="0"/>
      <p:bldP spid="50" grpId="0"/>
      <p:bldP spid="51" grpId="0"/>
      <p:bldP spid="52" grpId="0"/>
      <p:bldP spid="53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144" grpId="0"/>
      <p:bldP spid="6146" grpId="0"/>
      <p:bldP spid="6148" grpId="0"/>
      <p:bldP spid="6153" grpId="0"/>
      <p:bldP spid="6154" grpId="0"/>
      <p:bldP spid="6155" grpId="0"/>
      <p:bldP spid="6159" grpId="0"/>
      <p:bldP spid="6160" grpId="0"/>
      <p:bldP spid="6161" grpId="0"/>
      <p:bldP spid="6162" grpId="0"/>
      <p:bldP spid="6163" grpId="0"/>
      <p:bldP spid="6164" grpId="0"/>
      <p:bldP spid="6165" grpId="0"/>
      <p:bldP spid="616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95C44E-6F06-FD0D-9130-28000EE42D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7DE273DC-77A3-742E-431A-299042F221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8213" y="630238"/>
            <a:ext cx="1841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900" noProof="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54" name="Rectangle 3">
            <a:extLst>
              <a:ext uri="{FF2B5EF4-FFF2-40B4-BE49-F238E27FC236}">
                <a16:creationId xmlns:a16="http://schemas.microsoft.com/office/drawing/2014/main" id="{71FD60F9-A0FB-F41A-84C3-89522CDA16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356" y="5697081"/>
            <a:ext cx="11023288" cy="61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Char char="•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it-IT" sz="17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parità di spesa pubblica, un aumento dell’aliquota fiscale reduce il reddito di stato stazionario.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it-IT" sz="17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l’aliquota fiscale cresce, il moltiplicatore diminuisce.</a:t>
            </a:r>
          </a:p>
          <a:p>
            <a:pPr marL="0" indent="0" algn="just" eaLnBrk="1" hangingPunct="1">
              <a:lnSpc>
                <a:spcPct val="90000"/>
              </a:lnSpc>
              <a:buNone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5B12BA48-FC56-90F0-30CD-C3EAB79FB2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203" y="550456"/>
            <a:ext cx="10869843" cy="68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3800" b="0" noProof="0" dirty="0">
                <a:solidFill>
                  <a:schemeClr val="tx1"/>
                </a:solidFill>
                <a:latin typeface="Garamond" panose="02020404030301010803" pitchFamily="18" charset="0"/>
              </a:rPr>
              <a:t>Il circuito reddito-spesa: aumento dell’aliquota fiscale</a:t>
            </a: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D9E99840-8E97-F11A-97B3-8CC5A51CA8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2023" y="1289697"/>
            <a:ext cx="5032379" cy="427860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172" name="CasellaDiTesto 6171">
                <a:extLst>
                  <a:ext uri="{FF2B5EF4-FFF2-40B4-BE49-F238E27FC236}">
                    <a16:creationId xmlns:a16="http://schemas.microsoft.com/office/drawing/2014/main" id="{46C39AD7-3C87-7E41-4C27-9D0CB70004B3}"/>
                  </a:ext>
                </a:extLst>
              </p:cNvPr>
              <p:cNvSpPr txBox="1"/>
              <p:nvPr/>
            </p:nvSpPr>
            <p:spPr>
              <a:xfrm>
                <a:off x="6352032" y="1935795"/>
                <a:ext cx="6096000" cy="431528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it-IT" noProof="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Reddito di stato stazionario: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it-IT" sz="1800" noProof="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it-IT" sz="1800" i="1" noProof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it-IT" sz="1800" i="1" noProof="0" smtClea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eqArrPr>
                            <m:e>
                              <m:r>
                                <a:rPr lang="it-IT" sz="1800" i="1" noProof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𝑌</m:t>
                              </m:r>
                              <m:r>
                                <a:rPr lang="it-IT" sz="1800" i="1" noProof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acc>
                                <m:accPr>
                                  <m:chr m:val="̅"/>
                                  <m:ctrlPr>
                                    <a:rPr lang="it-IT" sz="1800" i="1" noProof="0" smtClea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it-IT" sz="1800" i="1" noProof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𝐺</m:t>
                                  </m:r>
                                </m:e>
                              </m:acc>
                              <m:r>
                                <a:rPr lang="it-IT" sz="1800" i="1" noProof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r>
                                <a:rPr lang="it-IT" sz="1800" i="1" noProof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𝐶</m:t>
                              </m:r>
                            </m:e>
                            <m:e>
                              <m:r>
                                <a:rPr lang="it-IT" sz="1800" i="1" noProof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𝐶</m:t>
                              </m:r>
                              <m:r>
                                <a:rPr lang="it-IT" sz="1800" i="1" noProof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it-IT" sz="1800" i="1" noProof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𝑐</m:t>
                              </m:r>
                              <m:r>
                                <a:rPr lang="it-IT" sz="1800" b="0" i="1" noProof="0" smtClea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(1−</m:t>
                              </m:r>
                              <m:r>
                                <a:rPr lang="it-IT" sz="1800" b="0" i="1" noProof="0" smtClea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𝜃</m:t>
                              </m:r>
                              <m:r>
                                <a:rPr lang="it-IT" sz="1800" b="0" i="1" noProof="0" smtClea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  <m:r>
                                <a:rPr lang="it-IT" sz="1800" i="1" noProof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𝑌</m:t>
                              </m:r>
                            </m:e>
                          </m:eqArr>
                          <m:r>
                            <a:rPr lang="it-IT" sz="1800" i="1" noProof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      </m:t>
                          </m:r>
                        </m:e>
                      </m:d>
                      <m:r>
                        <a:rPr lang="it-IT" sz="1800" b="0" i="1" noProof="0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          </m:t>
                      </m:r>
                      <m:sSup>
                        <m:sSupPr>
                          <m:ctrlPr>
                            <a:rPr lang="it-IT" sz="1800" i="1" noProof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it-IT" sz="1800" b="0" i="1" noProof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𝑌</m:t>
                          </m:r>
                        </m:e>
                        <m:sup>
                          <m:r>
                            <a:rPr lang="it-IT" sz="1800" b="0" i="1" noProof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∗</m:t>
                          </m:r>
                        </m:sup>
                      </m:sSup>
                      <m:r>
                        <a:rPr lang="it-IT" sz="1800" b="0" i="1" noProof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180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̅"/>
                              <m:ctrlPr>
                                <a:rPr lang="it-IT" sz="1800" i="1" noProof="0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1800" b="0" i="1" noProof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𝐺</m:t>
                              </m:r>
                            </m:e>
                          </m:acc>
                        </m:num>
                        <m:den>
                          <m:r>
                            <a:rPr lang="it-IT" sz="1800" b="0" i="1" noProof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1−</m:t>
                          </m:r>
                          <m:r>
                            <a:rPr lang="it-IT" sz="18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𝑐</m:t>
                          </m:r>
                          <m:r>
                            <a:rPr lang="it-IT" sz="18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(1−</m:t>
                          </m:r>
                          <m:r>
                            <a:rPr lang="it-IT" sz="18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𝜃</m:t>
                          </m:r>
                          <m:r>
                            <a:rPr lang="it-IT" sz="18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)</m:t>
                          </m:r>
                        </m:den>
                      </m:f>
                      <m:r>
                        <a:rPr lang="it-IT" sz="1800" b="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=83.3</m:t>
                      </m:r>
                    </m:oMath>
                  </m:oMathPara>
                </a14:m>
                <a:endParaRPr lang="it-IT" noProof="0" dirty="0"/>
              </a:p>
              <a:p>
                <a:endParaRPr lang="it-IT" noProof="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it-IT" sz="1800" b="0" i="1" noProof="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0&lt;</m:t>
                    </m:r>
                    <m:r>
                      <a:rPr lang="it-IT" sz="1800" i="1" noProof="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𝑐</m:t>
                    </m:r>
                    <m:r>
                      <a:rPr lang="it-IT" sz="1800" b="0" i="1" noProof="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&lt;1</m:t>
                    </m:r>
                  </m:oMath>
                </a14:m>
                <a:r>
                  <a:rPr lang="it-IT" sz="1800" i="1" noProof="0" dirty="0">
                    <a:effectLst/>
                    <a:latin typeface="Cambria Math" panose="0204050305040603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it-IT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0&lt;</m:t>
                    </m:r>
                    <m:r>
                      <a:rPr lang="it-IT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𝜃</m:t>
                    </m:r>
                    <m:r>
                      <a:rPr lang="it-IT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&lt;1</m:t>
                    </m:r>
                  </m:oMath>
                </a14:m>
                <a:endParaRPr lang="it-IT" i="1" dirty="0">
                  <a:latin typeface="Cambria Math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it-IT" noProof="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it-IT" noProof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Moltiplicatore: </a:t>
                </a:r>
              </a:p>
              <a:p>
                <a:endParaRPr lang="it-IT" noProof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b="0" i="1" noProof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𝑚</m:t>
                      </m:r>
                      <m:r>
                        <a:rPr lang="it-IT" b="0" i="1" noProof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it-IT" b="0" i="1" noProof="0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it-IT" b="0" i="1" noProof="0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it-IT" b="0" i="1" noProof="0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1−</m:t>
                          </m:r>
                          <m:r>
                            <a:rPr lang="it-IT" b="0" i="1" noProof="0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𝑐</m:t>
                          </m:r>
                          <m:r>
                            <a:rPr lang="it-IT" b="0" i="1" noProof="0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(1−</m:t>
                          </m:r>
                          <m:r>
                            <a:rPr lang="it-IT" b="0" i="1" noProof="0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𝜃</m:t>
                          </m:r>
                          <m:r>
                            <a:rPr lang="it-IT" b="0" i="1" noProof="0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)</m:t>
                          </m:r>
                        </m:den>
                      </m:f>
                      <m:r>
                        <a:rPr lang="it-IT" b="0" i="1" noProof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=1.66</m:t>
                      </m:r>
                    </m:oMath>
                  </m:oMathPara>
                </a14:m>
                <a:endParaRPr lang="it-IT" noProof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it-IT" noProof="0" dirty="0"/>
              </a:p>
              <a:p>
                <a:endParaRPr lang="it-IT" noProof="0" dirty="0"/>
              </a:p>
              <a:p>
                <a:endParaRPr lang="it-IT" noProof="0" dirty="0"/>
              </a:p>
              <a:p>
                <a:endParaRPr lang="it-IT" noProof="0" dirty="0"/>
              </a:p>
            </p:txBody>
          </p:sp>
        </mc:Choice>
        <mc:Fallback xmlns="">
          <p:sp>
            <p:nvSpPr>
              <p:cNvPr id="6172" name="CasellaDiTesto 6171">
                <a:extLst>
                  <a:ext uri="{FF2B5EF4-FFF2-40B4-BE49-F238E27FC236}">
                    <a16:creationId xmlns:a16="http://schemas.microsoft.com/office/drawing/2014/main" id="{46C39AD7-3C87-7E41-4C27-9D0CB70004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2032" y="1935795"/>
                <a:ext cx="6096000" cy="4315284"/>
              </a:xfrm>
              <a:prstGeom prst="rect">
                <a:avLst/>
              </a:prstGeom>
              <a:blipFill>
                <a:blip r:embed="rId4"/>
                <a:stretch>
                  <a:fillRect l="-600" t="-849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77" name="Freccia a destra 6176">
            <a:extLst>
              <a:ext uri="{FF2B5EF4-FFF2-40B4-BE49-F238E27FC236}">
                <a16:creationId xmlns:a16="http://schemas.microsoft.com/office/drawing/2014/main" id="{1F262E68-17F8-2A32-08AE-0E364D7A48ED}"/>
              </a:ext>
            </a:extLst>
          </p:cNvPr>
          <p:cNvSpPr/>
          <p:nvPr/>
        </p:nvSpPr>
        <p:spPr>
          <a:xfrm>
            <a:off x="8688595" y="2763103"/>
            <a:ext cx="491981" cy="15383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3" name="Shape 2">
            <a:extLst>
              <a:ext uri="{FF2B5EF4-FFF2-40B4-BE49-F238E27FC236}">
                <a16:creationId xmlns:a16="http://schemas.microsoft.com/office/drawing/2014/main" id="{07CD5FAA-C7B7-EFCA-5521-7C4F51DC86FD}"/>
              </a:ext>
            </a:extLst>
          </p:cNvPr>
          <p:cNvSpPr/>
          <p:nvPr/>
        </p:nvSpPr>
        <p:spPr>
          <a:xfrm>
            <a:off x="502921" y="6350508"/>
            <a:ext cx="11185855" cy="27432"/>
          </a:xfrm>
          <a:prstGeom prst="rect">
            <a:avLst/>
          </a:prstGeom>
          <a:solidFill>
            <a:srgbClr val="155F82"/>
          </a:solidFill>
          <a:ln w="12700">
            <a:solidFill>
              <a:srgbClr val="155F8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4" name="Image 0" descr="/mnt/data/deams_logo.png">
            <a:extLst>
              <a:ext uri="{FF2B5EF4-FFF2-40B4-BE49-F238E27FC236}">
                <a16:creationId xmlns:a16="http://schemas.microsoft.com/office/drawing/2014/main" id="{2ECB65D4-9A27-A34E-DA45-567DDED6718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31170" y="6446520"/>
            <a:ext cx="1051560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4995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173921-3AD4-BDB2-4EBE-E3B47B54A0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174" name="Tabella 6173">
                <a:extLst>
                  <a:ext uri="{FF2B5EF4-FFF2-40B4-BE49-F238E27FC236}">
                    <a16:creationId xmlns:a16="http://schemas.microsoft.com/office/drawing/2014/main" id="{79C12115-67B6-7A99-D0CB-5AD91A3C819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87525070"/>
                  </p:ext>
                </p:extLst>
              </p:nvPr>
            </p:nvGraphicFramePr>
            <p:xfrm>
              <a:off x="2655638" y="1375303"/>
              <a:ext cx="6120130" cy="3088390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636869">
                      <a:extLst>
                        <a:ext uri="{9D8B030D-6E8A-4147-A177-3AD203B41FA5}">
                          <a16:colId xmlns:a16="http://schemas.microsoft.com/office/drawing/2014/main" val="2712289463"/>
                        </a:ext>
                      </a:extLst>
                    </a:gridCol>
                    <a:gridCol w="614533">
                      <a:extLst>
                        <a:ext uri="{9D8B030D-6E8A-4147-A177-3AD203B41FA5}">
                          <a16:colId xmlns:a16="http://schemas.microsoft.com/office/drawing/2014/main" val="3797735242"/>
                        </a:ext>
                      </a:extLst>
                    </a:gridCol>
                    <a:gridCol w="613388">
                      <a:extLst>
                        <a:ext uri="{9D8B030D-6E8A-4147-A177-3AD203B41FA5}">
                          <a16:colId xmlns:a16="http://schemas.microsoft.com/office/drawing/2014/main" val="1722998525"/>
                        </a:ext>
                      </a:extLst>
                    </a:gridCol>
                    <a:gridCol w="611669">
                      <a:extLst>
                        <a:ext uri="{9D8B030D-6E8A-4147-A177-3AD203B41FA5}">
                          <a16:colId xmlns:a16="http://schemas.microsoft.com/office/drawing/2014/main" val="2044258891"/>
                        </a:ext>
                      </a:extLst>
                    </a:gridCol>
                    <a:gridCol w="611669">
                      <a:extLst>
                        <a:ext uri="{9D8B030D-6E8A-4147-A177-3AD203B41FA5}">
                          <a16:colId xmlns:a16="http://schemas.microsoft.com/office/drawing/2014/main" val="1320749"/>
                        </a:ext>
                      </a:extLst>
                    </a:gridCol>
                    <a:gridCol w="613388">
                      <a:extLst>
                        <a:ext uri="{9D8B030D-6E8A-4147-A177-3AD203B41FA5}">
                          <a16:colId xmlns:a16="http://schemas.microsoft.com/office/drawing/2014/main" val="1361705504"/>
                        </a:ext>
                      </a:extLst>
                    </a:gridCol>
                    <a:gridCol w="617969">
                      <a:extLst>
                        <a:ext uri="{9D8B030D-6E8A-4147-A177-3AD203B41FA5}">
                          <a16:colId xmlns:a16="http://schemas.microsoft.com/office/drawing/2014/main" val="3090445265"/>
                        </a:ext>
                      </a:extLst>
                    </a:gridCol>
                    <a:gridCol w="600215">
                      <a:extLst>
                        <a:ext uri="{9D8B030D-6E8A-4147-A177-3AD203B41FA5}">
                          <a16:colId xmlns:a16="http://schemas.microsoft.com/office/drawing/2014/main" val="3678789229"/>
                        </a:ext>
                      </a:extLst>
                    </a:gridCol>
                    <a:gridCol w="600215">
                      <a:extLst>
                        <a:ext uri="{9D8B030D-6E8A-4147-A177-3AD203B41FA5}">
                          <a16:colId xmlns:a16="http://schemas.microsoft.com/office/drawing/2014/main" val="3897589056"/>
                        </a:ext>
                      </a:extLst>
                    </a:gridCol>
                    <a:gridCol w="600215">
                      <a:extLst>
                        <a:ext uri="{9D8B030D-6E8A-4147-A177-3AD203B41FA5}">
                          <a16:colId xmlns:a16="http://schemas.microsoft.com/office/drawing/2014/main" val="1140065058"/>
                        </a:ext>
                      </a:extLst>
                    </a:gridCol>
                  </a:tblGrid>
                  <a:tr h="28800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b="1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	</a:t>
                          </a: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it-IT" sz="1100" b="1" i="1" kern="100" noProof="0">
                                        <a:effectLst/>
                                        <a:latin typeface="Cambria Math" panose="02040503050406030204" pitchFamily="18" charset="0"/>
                                        <a:ea typeface="Aptos" panose="020B000402020202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it-IT" sz="1100" b="1" i="1" kern="100" noProof="0">
                                        <a:effectLst/>
                                        <a:latin typeface="Cambria Math" panose="02040503050406030204" pitchFamily="18" charset="0"/>
                                        <a:ea typeface="Aptos" panose="020B0004020202020204" pitchFamily="34" charset="0"/>
                                        <a:cs typeface="Times New Roman" panose="02020603050405020304" pitchFamily="18" charset="0"/>
                                      </a:rPr>
                                      <m:t>𝑮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t-IT" sz="1100" b="1" i="1" kern="100" noProof="0">
                                    <a:effectLst/>
                                    <a:latin typeface="Cambria Math" panose="02040503050406030204" pitchFamily="18" charset="0"/>
                                    <a:ea typeface="Aptos" panose="020B0004020202020204" pitchFamily="34" charset="0"/>
                                    <a:cs typeface="Times New Roman" panose="02020603050405020304" pitchFamily="18" charset="0"/>
                                  </a:rPr>
                                  <m:t>𝑻</m:t>
                                </m:r>
                              </m:oMath>
                            </m:oMathPara>
                          </a14:m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b="1" kern="100" noProof="0" dirty="0">
                              <a:effectLst/>
                              <a:latin typeface="Times New Roman" panose="020206030504050203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C</a:t>
                          </a: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b="1" kern="100" noProof="0" dirty="0">
                              <a:effectLst/>
                              <a:latin typeface="Times New Roman" panose="020206030504050203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Y</a:t>
                          </a: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t-IT" sz="1100" b="1" i="0" kern="100" noProof="0" smtClean="0">
                                    <a:effectLst/>
                                    <a:latin typeface="Cambria Math" panose="02040503050406030204" pitchFamily="18" charset="0"/>
                                    <a:ea typeface="Aptos" panose="020B0004020202020204" pitchFamily="34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it-IT" sz="1100" b="1" kern="100" noProof="0" smtClean="0">
                                    <a:effectLst/>
                                    <a:latin typeface="Cambria Math" panose="02040503050406030204" pitchFamily="18" charset="0"/>
                                    <a:ea typeface="Aptos" panose="020B0004020202020204" pitchFamily="34" charset="0"/>
                                    <a:cs typeface="Times New Roman" panose="02020603050405020304" pitchFamily="18" charset="0"/>
                                  </a:rPr>
                                  <m:t>∆</m:t>
                                </m:r>
                                <m:r>
                                  <a:rPr lang="it-IT" sz="1100" b="1" i="1" kern="100" noProof="0">
                                    <a:effectLst/>
                                    <a:latin typeface="Cambria Math" panose="02040503050406030204" pitchFamily="18" charset="0"/>
                                    <a:ea typeface="Aptos" panose="020B0004020202020204" pitchFamily="34" charset="0"/>
                                    <a:cs typeface="Times New Roman" panose="02020603050405020304" pitchFamily="18" charset="0"/>
                                  </a:rPr>
                                  <m:t>𝑺</m:t>
                                </m:r>
                              </m:oMath>
                            </m:oMathPara>
                          </a14:m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b="1" kern="100" noProof="0" dirty="0">
                              <a:effectLst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     </a:t>
                          </a:r>
                          <a:r>
                            <a:rPr lang="it-IT" sz="1100" b="1" kern="100" baseline="0" noProof="0" dirty="0">
                              <a:effectLst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it-IT" sz="1100" b="1" kern="100" noProof="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∆</m:t>
                              </m:r>
                              <m:sSup>
                                <m:sSupPr>
                                  <m:ctrlPr>
                                    <a:rPr lang="it-IT" sz="1100" b="1" i="1" kern="100" noProof="0">
                                      <a:effectLst/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it-IT" sz="1100" b="1" i="1" kern="100" noProof="0">
                                      <a:effectLst/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𝑫</m:t>
                                  </m:r>
                                </m:e>
                                <m:sup>
                                  <m:r>
                                    <a:rPr lang="it-IT" sz="1100" b="1" i="1" kern="100" noProof="0">
                                      <a:effectLst/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𝑮</m:t>
                                  </m:r>
                                </m:sup>
                              </m:sSup>
                            </m:oMath>
                          </a14:m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b="1" kern="100" noProof="0" dirty="0">
                              <a:effectLst/>
                              <a:latin typeface="Times New Roman" panose="020206030504050203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S</a:t>
                          </a: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b="1" kern="100" noProof="0" dirty="0">
                              <a:effectLst/>
                              <a:latin typeface="Times New Roman" panose="020206030504050203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B</a:t>
                          </a: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b="1" i="1" kern="100" noProof="0" smtClean="0">
                                        <a:effectLst/>
                                        <a:latin typeface="Cambria Math" panose="02040503050406030204" pitchFamily="18" charset="0"/>
                                        <a:ea typeface="Aptos" panose="020B000402020202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b="1" i="1" kern="100" noProof="0" smtClean="0">
                                        <a:effectLst/>
                                        <a:latin typeface="Cambria Math" panose="02040503050406030204" pitchFamily="18" charset="0"/>
                                        <a:ea typeface="Aptos" panose="020B0004020202020204" pitchFamily="34" charset="0"/>
                                        <a:cs typeface="Times New Roman" panose="02020603050405020304" pitchFamily="18" charset="0"/>
                                      </a:rPr>
                                      <m:t>𝑩</m:t>
                                    </m:r>
                                  </m:e>
                                  <m:sub>
                                    <m:r>
                                      <a:rPr lang="it-IT" sz="1100" b="1" i="1" kern="100" noProof="0" smtClean="0">
                                        <a:effectLst/>
                                        <a:latin typeface="Cambria Math" panose="02040503050406030204" pitchFamily="18" charset="0"/>
                                        <a:ea typeface="Aptos" panose="020B0004020202020204" pitchFamily="34" charset="0"/>
                                        <a:cs typeface="Times New Roman" panose="02020603050405020304" pitchFamily="18" charset="0"/>
                                      </a:rPr>
                                      <m:t>𝑪𝑩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651175003"/>
                      </a:ext>
                    </a:extLst>
                  </a:tr>
                  <a:tr h="28575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b="1" i="1" kern="100" noProof="0">
                                        <a:effectLst/>
                                        <a:latin typeface="Cambria Math" panose="02040503050406030204" pitchFamily="18" charset="0"/>
                                        <a:ea typeface="Aptos" panose="020B000402020202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b="1" i="1" kern="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Aptos" panose="020B0004020202020204" pitchFamily="34" charset="0"/>
                                        <a:cs typeface="Times New Roman" panose="020206030504050203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b="1" i="1" kern="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Aptos" panose="020B0004020202020204" pitchFamily="34" charset="0"/>
                                        <a:cs typeface="Times New Roman" panose="020206030504050203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solidFill>
                                <a:srgbClr val="000000"/>
                              </a:solidFill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solidFill>
                                <a:srgbClr val="000000"/>
                              </a:solidFill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34951806"/>
                      </a:ext>
                    </a:extLst>
                  </a:tr>
                  <a:tr h="28575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b="1" i="1" kern="100" noProof="0">
                                        <a:effectLst/>
                                        <a:latin typeface="Cambria Math" panose="02040503050406030204" pitchFamily="18" charset="0"/>
                                        <a:ea typeface="Aptos" panose="020B000402020202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b="1" i="1" kern="100" noProof="0">
                                        <a:effectLst/>
                                        <a:latin typeface="Cambria Math" panose="02040503050406030204" pitchFamily="18" charset="0"/>
                                        <a:ea typeface="Aptos" panose="020B0004020202020204" pitchFamily="34" charset="0"/>
                                        <a:cs typeface="Times New Roman" panose="020206030504050203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b="1" i="1" kern="100" noProof="0">
                                        <a:effectLst/>
                                        <a:latin typeface="Cambria Math" panose="02040503050406030204" pitchFamily="18" charset="0"/>
                                        <a:ea typeface="Aptos" panose="020B0004020202020204" pitchFamily="34" charset="0"/>
                                        <a:cs typeface="Times New Roman" panose="02020603050405020304" pitchFamily="18" charset="0"/>
                                      </a:rPr>
                                      <m:t>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9525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217353371"/>
                      </a:ext>
                    </a:extLst>
                  </a:tr>
                  <a:tr h="28575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b="1" i="1" kern="100" noProof="0">
                                        <a:effectLst/>
                                        <a:latin typeface="Cambria Math" panose="02040503050406030204" pitchFamily="18" charset="0"/>
                                        <a:ea typeface="Aptos" panose="020B000402020202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b="1" i="1" kern="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Aptos" panose="020B0004020202020204" pitchFamily="34" charset="0"/>
                                        <a:cs typeface="Times New Roman" panose="020206030504050203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b="1" i="1" kern="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Aptos" panose="020B0004020202020204" pitchFamily="34" charset="0"/>
                                        <a:cs typeface="Times New Roman" panose="02020603050405020304" pitchFamily="18" charset="0"/>
                                      </a:rPr>
                                      <m:t>𝟑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solidFill>
                                <a:srgbClr val="000000"/>
                              </a:solidFill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33655425"/>
                      </a:ext>
                    </a:extLst>
                  </a:tr>
                  <a:tr h="28575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b="1" i="1" kern="100" noProof="0">
                                        <a:effectLst/>
                                        <a:latin typeface="Cambria Math" panose="02040503050406030204" pitchFamily="18" charset="0"/>
                                        <a:ea typeface="Aptos" panose="020B000402020202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b="1" i="1" kern="100" noProof="0">
                                        <a:effectLst/>
                                        <a:latin typeface="Cambria Math" panose="02040503050406030204" pitchFamily="18" charset="0"/>
                                        <a:ea typeface="Aptos" panose="020B0004020202020204" pitchFamily="34" charset="0"/>
                                        <a:cs typeface="Times New Roman" panose="020206030504050203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b="1" i="1" kern="100" noProof="0">
                                        <a:effectLst/>
                                        <a:latin typeface="Cambria Math" panose="02040503050406030204" pitchFamily="18" charset="0"/>
                                        <a:ea typeface="Aptos" panose="020B0004020202020204" pitchFamily="34" charset="0"/>
                                        <a:cs typeface="Times New Roman" panose="02020603050405020304" pitchFamily="18" charset="0"/>
                                      </a:rPr>
                                      <m:t>𝟒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9525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290287773"/>
                      </a:ext>
                    </a:extLst>
                  </a:tr>
                  <a:tr h="28575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b="1" i="1" kern="100" noProof="0">
                                        <a:effectLst/>
                                        <a:latin typeface="Cambria Math" panose="02040503050406030204" pitchFamily="18" charset="0"/>
                                        <a:ea typeface="Aptos" panose="020B000402020202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b="1" i="1" kern="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Aptos" panose="020B0004020202020204" pitchFamily="34" charset="0"/>
                                        <a:cs typeface="Times New Roman" panose="020206030504050203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b="1" i="1" kern="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Aptos" panose="020B0004020202020204" pitchFamily="34" charset="0"/>
                                        <a:cs typeface="Times New Roman" panose="02020603050405020304" pitchFamily="18" charset="0"/>
                                      </a:rPr>
                                      <m:t>𝟓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solidFill>
                                <a:srgbClr val="000000"/>
                              </a:solidFill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solidFill>
                                <a:srgbClr val="000000"/>
                              </a:solidFill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solidFill>
                                <a:srgbClr val="000000"/>
                              </a:solidFill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solidFill>
                                <a:srgbClr val="000000"/>
                              </a:solidFill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</a:rPr>
                            <a:t>…</a:t>
                          </a: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 </a:t>
                          </a:r>
                        </a:p>
                      </a:txBody>
                      <a:tcPr marL="0" marR="0" marT="0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 …</a:t>
                          </a:r>
                        </a:p>
                      </a:txBody>
                      <a:tcPr marL="0" marR="0" marT="0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0" marR="0" marT="0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10720149"/>
                      </a:ext>
                    </a:extLst>
                  </a:tr>
                  <a:tr h="254635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b="1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9525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</a:rPr>
                            <a:t>…</a:t>
                          </a: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 </a:t>
                          </a:r>
                        </a:p>
                      </a:txBody>
                      <a:tcPr marL="0" marR="0" marT="0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 …</a:t>
                          </a:r>
                        </a:p>
                      </a:txBody>
                      <a:tcPr marL="0" marR="0" marT="0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0" marR="0" marT="0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66110372"/>
                      </a:ext>
                    </a:extLst>
                  </a:tr>
                  <a:tr h="254635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b="1" kern="100" noProof="0" dirty="0">
                              <a:solidFill>
                                <a:srgbClr val="000000"/>
                              </a:solidFill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solidFill>
                                <a:srgbClr val="000000"/>
                              </a:solidFill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….</a:t>
                          </a: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solidFill>
                                <a:srgbClr val="000000"/>
                              </a:solidFill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solidFill>
                                <a:srgbClr val="000000"/>
                              </a:solidFill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solidFill>
                                <a:srgbClr val="000000"/>
                              </a:solidFill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</a:rPr>
                            <a:t>…</a:t>
                          </a: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 </a:t>
                          </a:r>
                        </a:p>
                      </a:txBody>
                      <a:tcPr marL="0" marR="0" marT="0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 …</a:t>
                          </a:r>
                        </a:p>
                      </a:txBody>
                      <a:tcPr marL="0" marR="0" marT="0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0" marR="0" marT="0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36666800"/>
                      </a:ext>
                    </a:extLst>
                  </a:tr>
                  <a:tr h="28575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b="1" i="1" kern="100" noProof="0">
                                        <a:effectLst/>
                                        <a:latin typeface="Cambria Math" panose="02040503050406030204" pitchFamily="18" charset="0"/>
                                        <a:ea typeface="Aptos" panose="020B000402020202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b="1" i="1" kern="100" noProof="0">
                                        <a:effectLst/>
                                        <a:latin typeface="Cambria Math" panose="02040503050406030204" pitchFamily="18" charset="0"/>
                                        <a:ea typeface="Aptos" panose="020B0004020202020204" pitchFamily="34" charset="0"/>
                                        <a:cs typeface="Times New Roman" panose="020206030504050203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b="1" i="1" kern="100" noProof="0">
                                        <a:effectLst/>
                                        <a:latin typeface="Cambria Math" panose="02040503050406030204" pitchFamily="18" charset="0"/>
                                        <a:ea typeface="Aptos" panose="020B0004020202020204" pitchFamily="34" charset="0"/>
                                        <a:cs typeface="Times New Roman" panose="02020603050405020304" pitchFamily="18" charset="0"/>
                                      </a:rPr>
                                      <m:t>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50 </a:t>
                          </a:r>
                        </a:p>
                      </a:txBody>
                      <a:tcPr marL="68580" marR="68580" marT="9525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550942882"/>
                      </a:ext>
                    </a:extLst>
                  </a:tr>
                  <a:tr h="28575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b="1" i="1" kern="100" noProof="0">
                                        <a:effectLst/>
                                        <a:latin typeface="Cambria Math" panose="02040503050406030204" pitchFamily="18" charset="0"/>
                                        <a:ea typeface="Aptos" panose="020B000402020202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b="1" i="1" kern="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Aptos" panose="020B0004020202020204" pitchFamily="34" charset="0"/>
                                        <a:cs typeface="Times New Roman" panose="020206030504050203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b="1" i="1" kern="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Aptos" panose="020B0004020202020204" pitchFamily="34" charset="0"/>
                                        <a:cs typeface="Times New Roman" panose="02020603050405020304" pitchFamily="18" charset="0"/>
                                      </a:rPr>
                                      <m:t>𝒏</m:t>
                                    </m:r>
                                    <m:r>
                                      <a:rPr lang="it-IT" sz="1100" b="1" kern="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Aptos" panose="020B0004020202020204" pitchFamily="34" charset="0"/>
                                        <a:cs typeface="Times New Roman" panose="02020603050405020304" pitchFamily="18" charset="0"/>
                                      </a:rPr>
                                      <m:t>+</m:t>
                                    </m:r>
                                    <m:r>
                                      <a:rPr lang="it-IT" sz="1100" b="1" i="1" kern="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Aptos" panose="020B0004020202020204" pitchFamily="34" charset="0"/>
                                        <a:cs typeface="Times New Roman" panose="020206030504050203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solidFill>
                                <a:srgbClr val="000000"/>
                              </a:solidFill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50 </a:t>
                          </a: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91643325"/>
                      </a:ext>
                    </a:extLst>
                  </a:tr>
                  <a:tr h="254635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b="1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….</a:t>
                          </a: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….</a:t>
                          </a: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 …</a:t>
                          </a:r>
                        </a:p>
                      </a:txBody>
                      <a:tcPr marL="0" marR="0" marT="0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 …</a:t>
                          </a:r>
                        </a:p>
                      </a:txBody>
                      <a:tcPr marL="0" marR="0" marT="0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0" marR="0" marT="0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607711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174" name="Tabella 6173">
                <a:extLst>
                  <a:ext uri="{FF2B5EF4-FFF2-40B4-BE49-F238E27FC236}">
                    <a16:creationId xmlns:a16="http://schemas.microsoft.com/office/drawing/2014/main" id="{79C12115-67B6-7A99-D0CB-5AD91A3C819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87525070"/>
                  </p:ext>
                </p:extLst>
              </p:nvPr>
            </p:nvGraphicFramePr>
            <p:xfrm>
              <a:off x="2655638" y="1375303"/>
              <a:ext cx="6120130" cy="3088390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636869">
                      <a:extLst>
                        <a:ext uri="{9D8B030D-6E8A-4147-A177-3AD203B41FA5}">
                          <a16:colId xmlns:a16="http://schemas.microsoft.com/office/drawing/2014/main" val="2712289463"/>
                        </a:ext>
                      </a:extLst>
                    </a:gridCol>
                    <a:gridCol w="614533">
                      <a:extLst>
                        <a:ext uri="{9D8B030D-6E8A-4147-A177-3AD203B41FA5}">
                          <a16:colId xmlns:a16="http://schemas.microsoft.com/office/drawing/2014/main" val="3797735242"/>
                        </a:ext>
                      </a:extLst>
                    </a:gridCol>
                    <a:gridCol w="613388">
                      <a:extLst>
                        <a:ext uri="{9D8B030D-6E8A-4147-A177-3AD203B41FA5}">
                          <a16:colId xmlns:a16="http://schemas.microsoft.com/office/drawing/2014/main" val="1722998525"/>
                        </a:ext>
                      </a:extLst>
                    </a:gridCol>
                    <a:gridCol w="611669">
                      <a:extLst>
                        <a:ext uri="{9D8B030D-6E8A-4147-A177-3AD203B41FA5}">
                          <a16:colId xmlns:a16="http://schemas.microsoft.com/office/drawing/2014/main" val="2044258891"/>
                        </a:ext>
                      </a:extLst>
                    </a:gridCol>
                    <a:gridCol w="611669">
                      <a:extLst>
                        <a:ext uri="{9D8B030D-6E8A-4147-A177-3AD203B41FA5}">
                          <a16:colId xmlns:a16="http://schemas.microsoft.com/office/drawing/2014/main" val="1320749"/>
                        </a:ext>
                      </a:extLst>
                    </a:gridCol>
                    <a:gridCol w="613388">
                      <a:extLst>
                        <a:ext uri="{9D8B030D-6E8A-4147-A177-3AD203B41FA5}">
                          <a16:colId xmlns:a16="http://schemas.microsoft.com/office/drawing/2014/main" val="1361705504"/>
                        </a:ext>
                      </a:extLst>
                    </a:gridCol>
                    <a:gridCol w="617969">
                      <a:extLst>
                        <a:ext uri="{9D8B030D-6E8A-4147-A177-3AD203B41FA5}">
                          <a16:colId xmlns:a16="http://schemas.microsoft.com/office/drawing/2014/main" val="3090445265"/>
                        </a:ext>
                      </a:extLst>
                    </a:gridCol>
                    <a:gridCol w="600215">
                      <a:extLst>
                        <a:ext uri="{9D8B030D-6E8A-4147-A177-3AD203B41FA5}">
                          <a16:colId xmlns:a16="http://schemas.microsoft.com/office/drawing/2014/main" val="3678789229"/>
                        </a:ext>
                      </a:extLst>
                    </a:gridCol>
                    <a:gridCol w="600215">
                      <a:extLst>
                        <a:ext uri="{9D8B030D-6E8A-4147-A177-3AD203B41FA5}">
                          <a16:colId xmlns:a16="http://schemas.microsoft.com/office/drawing/2014/main" val="3897589056"/>
                        </a:ext>
                      </a:extLst>
                    </a:gridCol>
                    <a:gridCol w="600215">
                      <a:extLst>
                        <a:ext uri="{9D8B030D-6E8A-4147-A177-3AD203B41FA5}">
                          <a16:colId xmlns:a16="http://schemas.microsoft.com/office/drawing/2014/main" val="1140065058"/>
                        </a:ext>
                      </a:extLst>
                    </a:gridCol>
                  </a:tblGrid>
                  <a:tr h="290894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b="1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	</a:t>
                          </a: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5000" t="-2083" r="-801000" b="-9729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02970" t="-2083" r="-693069" b="-9729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b="1" kern="100" noProof="0" dirty="0">
                              <a:effectLst/>
                              <a:latin typeface="Times New Roman" panose="020206030504050203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C</a:t>
                          </a: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b="1" kern="100" noProof="0" dirty="0">
                              <a:effectLst/>
                              <a:latin typeface="Times New Roman" panose="020206030504050203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Y</a:t>
                          </a: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01980" t="-2083" r="-394059" b="-9729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601980" t="-2083" r="-294059" b="-9729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b="1" kern="100" noProof="0" dirty="0">
                              <a:effectLst/>
                              <a:latin typeface="Times New Roman" panose="020206030504050203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S</a:t>
                          </a: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b="1" kern="100" noProof="0" dirty="0">
                              <a:effectLst/>
                              <a:latin typeface="Times New Roman" panose="020206030504050203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B</a:t>
                          </a: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0" marR="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915152" t="-2083" r="-1010" b="-97291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651175003"/>
                      </a:ext>
                    </a:extLst>
                  </a:tr>
                  <a:tr h="290513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blipFill>
                          <a:blip r:embed="rId3"/>
                          <a:stretch>
                            <a:fillRect t="-102083" r="-858095" b="-8729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solidFill>
                                <a:srgbClr val="000000"/>
                              </a:solidFill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solidFill>
                                <a:srgbClr val="000000"/>
                              </a:solidFill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34951806"/>
                      </a:ext>
                    </a:extLst>
                  </a:tr>
                  <a:tr h="290513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blipFill>
                          <a:blip r:embed="rId3"/>
                          <a:stretch>
                            <a:fillRect t="-206383" r="-858095" b="-7914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9525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217353371"/>
                      </a:ext>
                    </a:extLst>
                  </a:tr>
                  <a:tr h="290513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blipFill>
                          <a:blip r:embed="rId3"/>
                          <a:stretch>
                            <a:fillRect t="-300000" r="-858095" b="-67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solidFill>
                                <a:srgbClr val="000000"/>
                              </a:solidFill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33655425"/>
                      </a:ext>
                    </a:extLst>
                  </a:tr>
                  <a:tr h="290513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blipFill>
                          <a:blip r:embed="rId3"/>
                          <a:stretch>
                            <a:fillRect t="-400000" r="-858095" b="-57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9525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290287773"/>
                      </a:ext>
                    </a:extLst>
                  </a:tr>
                  <a:tr h="290513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blipFill>
                          <a:blip r:embed="rId3"/>
                          <a:stretch>
                            <a:fillRect t="-500000" r="-858095" b="-47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solidFill>
                                <a:srgbClr val="000000"/>
                              </a:solidFill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solidFill>
                                <a:srgbClr val="000000"/>
                              </a:solidFill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solidFill>
                                <a:srgbClr val="000000"/>
                              </a:solidFill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solidFill>
                                <a:srgbClr val="000000"/>
                              </a:solidFill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</a:rPr>
                            <a:t>…</a:t>
                          </a: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 </a:t>
                          </a:r>
                        </a:p>
                      </a:txBody>
                      <a:tcPr marL="0" marR="0" marT="0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 …</a:t>
                          </a:r>
                        </a:p>
                      </a:txBody>
                      <a:tcPr marL="0" marR="0" marT="0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0" marR="0" marT="0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10720149"/>
                      </a:ext>
                    </a:extLst>
                  </a:tr>
                  <a:tr h="254635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b="1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9525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</a:rPr>
                            <a:t>…</a:t>
                          </a: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 </a:t>
                          </a:r>
                        </a:p>
                      </a:txBody>
                      <a:tcPr marL="0" marR="0" marT="0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 …</a:t>
                          </a:r>
                        </a:p>
                      </a:txBody>
                      <a:tcPr marL="0" marR="0" marT="0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0" marR="0" marT="0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66110372"/>
                      </a:ext>
                    </a:extLst>
                  </a:tr>
                  <a:tr h="254635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b="1" kern="100" noProof="0" dirty="0">
                              <a:solidFill>
                                <a:srgbClr val="000000"/>
                              </a:solidFill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solidFill>
                                <a:srgbClr val="000000"/>
                              </a:solidFill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….</a:t>
                          </a: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solidFill>
                                <a:srgbClr val="000000"/>
                              </a:solidFill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solidFill>
                                <a:srgbClr val="000000"/>
                              </a:solidFill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solidFill>
                                <a:srgbClr val="000000"/>
                              </a:solidFill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</a:rPr>
                            <a:t>…</a:t>
                          </a: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 </a:t>
                          </a:r>
                        </a:p>
                      </a:txBody>
                      <a:tcPr marL="0" marR="0" marT="0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 …</a:t>
                          </a:r>
                        </a:p>
                      </a:txBody>
                      <a:tcPr marL="0" marR="0" marT="0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0" marR="0" marT="0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36666800"/>
                      </a:ext>
                    </a:extLst>
                  </a:tr>
                  <a:tr h="290513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blipFill>
                          <a:blip r:embed="rId3"/>
                          <a:stretch>
                            <a:fillRect t="-791489" r="-858095" b="-2063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50 </a:t>
                          </a:r>
                        </a:p>
                      </a:txBody>
                      <a:tcPr marL="68580" marR="68580" marT="9525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550942882"/>
                      </a:ext>
                    </a:extLst>
                  </a:tr>
                  <a:tr h="290513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blipFill>
                          <a:blip r:embed="rId3"/>
                          <a:stretch>
                            <a:fillRect t="-872917" r="-858095" b="-1020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solidFill>
                                <a:srgbClr val="000000"/>
                              </a:solidFill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50 </a:t>
                          </a: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</a:endParaRPr>
                        </a:p>
                      </a:txBody>
                      <a:tcPr marL="68580" marR="68580" marT="9525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E7E7E7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91643325"/>
                      </a:ext>
                    </a:extLst>
                  </a:tr>
                  <a:tr h="254635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b="1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kern="100" noProof="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….</a:t>
                          </a: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….</a:t>
                          </a: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9525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 …</a:t>
                          </a:r>
                        </a:p>
                      </a:txBody>
                      <a:tcPr marL="0" marR="0" marT="0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 …</a:t>
                          </a:r>
                        </a:p>
                      </a:txBody>
                      <a:tcPr marL="0" marR="0" marT="0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it-IT" sz="1100" kern="100" noProof="0" dirty="0">
                              <a:effectLst/>
                              <a:latin typeface="Aptos" panose="020B0004020202020204" pitchFamily="34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0" marR="0" marT="0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60771102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6151" name="Rectangle 8">
            <a:extLst>
              <a:ext uri="{FF2B5EF4-FFF2-40B4-BE49-F238E27FC236}">
                <a16:creationId xmlns:a16="http://schemas.microsoft.com/office/drawing/2014/main" id="{8E977646-12A7-F8FA-4FAD-E3CC0EAAD7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8213" y="630238"/>
            <a:ext cx="1841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900" noProof="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54" name="Rectangle 3">
            <a:extLst>
              <a:ext uri="{FF2B5EF4-FFF2-40B4-BE49-F238E27FC236}">
                <a16:creationId xmlns:a16="http://schemas.microsoft.com/office/drawing/2014/main" id="{145FF6AE-AE2B-533F-876E-090D6828BF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356" y="4639217"/>
            <a:ext cx="11023288" cy="61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Char char="•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it-IT" sz="17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spesa pubblica rappresenta l’iniezione esogena di potere d’acquisto nel sistema. La moneta è creata quando la BC inizialmente finanzia la spesa del Governo. Quest’ultima mette in moto il sistema economico. 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it-IT" sz="17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la spesa pubblica è costante nel tempo, la produzione raggiunge un livello stazionario in cui il reddito è costante. 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it-IT" sz="17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reddito di stato stazionario è la risultante dell’overlapping delle sequenze moltiplicative innescate dalla spesa pubblica realizzata in ogni periodo.  </a:t>
            </a:r>
          </a:p>
          <a:p>
            <a:pPr marL="0" indent="0" algn="just" eaLnBrk="1" hangingPunct="1">
              <a:lnSpc>
                <a:spcPct val="90000"/>
              </a:lnSpc>
              <a:buNone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4DEB5838-DE8A-D371-1770-CA283455C2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203" y="550456"/>
            <a:ext cx="10036125" cy="68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3800" b="0" noProof="0" dirty="0">
                <a:solidFill>
                  <a:schemeClr val="tx1"/>
                </a:solidFill>
                <a:latin typeface="Garamond" panose="02020404030301010803" pitchFamily="18" charset="0"/>
              </a:rPr>
              <a:t>Il circuito reddito-spesa: uno sguardo agli stock</a:t>
            </a: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Connettore 2 3">
            <a:extLst>
              <a:ext uri="{FF2B5EF4-FFF2-40B4-BE49-F238E27FC236}">
                <a16:creationId xmlns:a16="http://schemas.microsoft.com/office/drawing/2014/main" id="{E964693E-31B3-D323-316E-93055AA57159}"/>
              </a:ext>
            </a:extLst>
          </p:cNvPr>
          <p:cNvCxnSpPr/>
          <p:nvPr/>
        </p:nvCxnSpPr>
        <p:spPr>
          <a:xfrm flipH="1">
            <a:off x="5048635" y="1995623"/>
            <a:ext cx="276225" cy="841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ttangolo 30">
            <a:extLst>
              <a:ext uri="{FF2B5EF4-FFF2-40B4-BE49-F238E27FC236}">
                <a16:creationId xmlns:a16="http://schemas.microsoft.com/office/drawing/2014/main" id="{8405FFB3-33DB-A3E7-49CC-7CD4F7EB6457}"/>
              </a:ext>
            </a:extLst>
          </p:cNvPr>
          <p:cNvSpPr/>
          <p:nvPr/>
        </p:nvSpPr>
        <p:spPr bwMode="auto">
          <a:xfrm>
            <a:off x="5337112" y="1724685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50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49" name="Rettangolo 48">
            <a:extLst>
              <a:ext uri="{FF2B5EF4-FFF2-40B4-BE49-F238E27FC236}">
                <a16:creationId xmlns:a16="http://schemas.microsoft.com/office/drawing/2014/main" id="{C4564509-E95C-DBF0-DE52-F485D9AA271C}"/>
              </a:ext>
            </a:extLst>
          </p:cNvPr>
          <p:cNvSpPr/>
          <p:nvPr/>
        </p:nvSpPr>
        <p:spPr bwMode="auto">
          <a:xfrm>
            <a:off x="3896952" y="2052629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ea typeface="ＭＳ Ｐゴシック" panose="020B0600070205080204" pitchFamily="34" charset="-128"/>
              </a:rPr>
              <a:t>14</a:t>
            </a:r>
          </a:p>
        </p:txBody>
      </p:sp>
      <p:sp>
        <p:nvSpPr>
          <p:cNvPr id="50" name="Rettangolo 49">
            <a:extLst>
              <a:ext uri="{FF2B5EF4-FFF2-40B4-BE49-F238E27FC236}">
                <a16:creationId xmlns:a16="http://schemas.microsoft.com/office/drawing/2014/main" id="{351CDC1E-3A8A-FA09-8D18-875F378FF51B}"/>
              </a:ext>
            </a:extLst>
          </p:cNvPr>
          <p:cNvSpPr/>
          <p:nvPr/>
        </p:nvSpPr>
        <p:spPr bwMode="auto">
          <a:xfrm>
            <a:off x="6487612" y="2024957"/>
            <a:ext cx="563364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ea typeface="ＭＳ Ｐゴシック" panose="020B0600070205080204" pitchFamily="34" charset="-128"/>
              </a:rPr>
              <a:t>36</a:t>
            </a:r>
          </a:p>
        </p:txBody>
      </p:sp>
      <p:sp>
        <p:nvSpPr>
          <p:cNvPr id="51" name="Rettangolo 50">
            <a:extLst>
              <a:ext uri="{FF2B5EF4-FFF2-40B4-BE49-F238E27FC236}">
                <a16:creationId xmlns:a16="http://schemas.microsoft.com/office/drawing/2014/main" id="{3AF86743-08F0-B5B6-E2EE-626BF4773220}"/>
              </a:ext>
            </a:extLst>
          </p:cNvPr>
          <p:cNvSpPr/>
          <p:nvPr/>
        </p:nvSpPr>
        <p:spPr bwMode="auto">
          <a:xfrm>
            <a:off x="4689040" y="2052629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20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52" name="Rettangolo 51">
            <a:extLst>
              <a:ext uri="{FF2B5EF4-FFF2-40B4-BE49-F238E27FC236}">
                <a16:creationId xmlns:a16="http://schemas.microsoft.com/office/drawing/2014/main" id="{38F64AB5-60C9-BE9F-4830-C7DA7389CE34}"/>
              </a:ext>
            </a:extLst>
          </p:cNvPr>
          <p:cNvSpPr/>
          <p:nvPr/>
        </p:nvSpPr>
        <p:spPr bwMode="auto">
          <a:xfrm>
            <a:off x="6479104" y="1722293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40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53" name="Rettangolo 52">
            <a:extLst>
              <a:ext uri="{FF2B5EF4-FFF2-40B4-BE49-F238E27FC236}">
                <a16:creationId xmlns:a16="http://schemas.microsoft.com/office/drawing/2014/main" id="{088907AB-9576-D83D-CB17-8C2F9DBCB837}"/>
              </a:ext>
            </a:extLst>
          </p:cNvPr>
          <p:cNvSpPr/>
          <p:nvPr/>
        </p:nvSpPr>
        <p:spPr bwMode="auto">
          <a:xfrm>
            <a:off x="3896952" y="1724685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ea typeface="ＭＳ Ｐゴシック" panose="020B0600070205080204" pitchFamily="34" charset="-128"/>
              </a:rPr>
              <a:t>10</a:t>
            </a:r>
          </a:p>
        </p:txBody>
      </p:sp>
      <p:sp>
        <p:nvSpPr>
          <p:cNvPr id="55" name="Rettangolo 54">
            <a:extLst>
              <a:ext uri="{FF2B5EF4-FFF2-40B4-BE49-F238E27FC236}">
                <a16:creationId xmlns:a16="http://schemas.microsoft.com/office/drawing/2014/main" id="{D0A16172-280A-B727-FC2D-7DD75F1CDF2E}"/>
              </a:ext>
            </a:extLst>
          </p:cNvPr>
          <p:cNvSpPr/>
          <p:nvPr/>
        </p:nvSpPr>
        <p:spPr bwMode="auto">
          <a:xfrm>
            <a:off x="5837569" y="2883170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rgbClr val="000000"/>
              </a:solidFill>
            </a:endParaRPr>
          </a:p>
        </p:txBody>
      </p:sp>
      <p:sp>
        <p:nvSpPr>
          <p:cNvPr id="56" name="Rettangolo 55">
            <a:extLst>
              <a:ext uri="{FF2B5EF4-FFF2-40B4-BE49-F238E27FC236}">
                <a16:creationId xmlns:a16="http://schemas.microsoft.com/office/drawing/2014/main" id="{9A7430F8-B8A4-1784-756A-BA4D09565E10}"/>
              </a:ext>
            </a:extLst>
          </p:cNvPr>
          <p:cNvSpPr/>
          <p:nvPr/>
        </p:nvSpPr>
        <p:spPr bwMode="auto">
          <a:xfrm>
            <a:off x="4639206" y="2339780"/>
            <a:ext cx="513939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 28</a:t>
            </a:r>
          </a:p>
        </p:txBody>
      </p:sp>
      <p:sp>
        <p:nvSpPr>
          <p:cNvPr id="57" name="Rettangolo 56">
            <a:extLst>
              <a:ext uri="{FF2B5EF4-FFF2-40B4-BE49-F238E27FC236}">
                <a16:creationId xmlns:a16="http://schemas.microsoft.com/office/drawing/2014/main" id="{4B3A1A8C-B90D-8792-2100-BFCA193D2CC7}"/>
              </a:ext>
            </a:extLst>
          </p:cNvPr>
          <p:cNvSpPr/>
          <p:nvPr/>
        </p:nvSpPr>
        <p:spPr bwMode="auto">
          <a:xfrm>
            <a:off x="5840101" y="2024957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20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58" name="Rettangolo 57">
            <a:extLst>
              <a:ext uri="{FF2B5EF4-FFF2-40B4-BE49-F238E27FC236}">
                <a16:creationId xmlns:a16="http://schemas.microsoft.com/office/drawing/2014/main" id="{CE3AF00A-0F6B-242C-79C9-E9839C7EE2A5}"/>
              </a:ext>
            </a:extLst>
          </p:cNvPr>
          <p:cNvSpPr/>
          <p:nvPr/>
        </p:nvSpPr>
        <p:spPr bwMode="auto">
          <a:xfrm>
            <a:off x="5337112" y="2027349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70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59" name="Rettangolo 58">
            <a:extLst>
              <a:ext uri="{FF2B5EF4-FFF2-40B4-BE49-F238E27FC236}">
                <a16:creationId xmlns:a16="http://schemas.microsoft.com/office/drawing/2014/main" id="{006ADE1F-93B2-F315-D627-327649E04C7B}"/>
              </a:ext>
            </a:extLst>
          </p:cNvPr>
          <p:cNvSpPr/>
          <p:nvPr/>
        </p:nvSpPr>
        <p:spPr bwMode="auto">
          <a:xfrm>
            <a:off x="5344009" y="2316336"/>
            <a:ext cx="51393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78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0" name="Rettangolo 59">
            <a:extLst>
              <a:ext uri="{FF2B5EF4-FFF2-40B4-BE49-F238E27FC236}">
                <a16:creationId xmlns:a16="http://schemas.microsoft.com/office/drawing/2014/main" id="{7589ECE3-2ED7-34B1-C19D-74A4484E3D34}"/>
              </a:ext>
            </a:extLst>
          </p:cNvPr>
          <p:cNvSpPr/>
          <p:nvPr/>
        </p:nvSpPr>
        <p:spPr bwMode="auto">
          <a:xfrm>
            <a:off x="3885453" y="2302444"/>
            <a:ext cx="453076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ea typeface="ＭＳ Ｐゴシック" panose="020B0600070205080204" pitchFamily="34" charset="-128"/>
              </a:rPr>
              <a:t>15.6</a:t>
            </a:r>
          </a:p>
        </p:txBody>
      </p:sp>
      <p:sp>
        <p:nvSpPr>
          <p:cNvPr id="61" name="Rettangolo 60">
            <a:extLst>
              <a:ext uri="{FF2B5EF4-FFF2-40B4-BE49-F238E27FC236}">
                <a16:creationId xmlns:a16="http://schemas.microsoft.com/office/drawing/2014/main" id="{89CC162A-2AB1-8E4B-D4CA-163E631976FD}"/>
              </a:ext>
            </a:extLst>
          </p:cNvPr>
          <p:cNvSpPr/>
          <p:nvPr/>
        </p:nvSpPr>
        <p:spPr bwMode="auto">
          <a:xfrm>
            <a:off x="6504678" y="2313944"/>
            <a:ext cx="457196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34.4</a:t>
            </a:r>
          </a:p>
        </p:txBody>
      </p:sp>
      <p:sp>
        <p:nvSpPr>
          <p:cNvPr id="62" name="Rettangolo 61">
            <a:extLst>
              <a:ext uri="{FF2B5EF4-FFF2-40B4-BE49-F238E27FC236}">
                <a16:creationId xmlns:a16="http://schemas.microsoft.com/office/drawing/2014/main" id="{C6511B2E-71A4-38B7-E089-6ADEE3D71EF8}"/>
              </a:ext>
            </a:extLst>
          </p:cNvPr>
          <p:cNvSpPr/>
          <p:nvPr/>
        </p:nvSpPr>
        <p:spPr bwMode="auto">
          <a:xfrm>
            <a:off x="5851157" y="2322449"/>
            <a:ext cx="517155" cy="1904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28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3" name="Rettangolo 62">
            <a:extLst>
              <a:ext uri="{FF2B5EF4-FFF2-40B4-BE49-F238E27FC236}">
                <a16:creationId xmlns:a16="http://schemas.microsoft.com/office/drawing/2014/main" id="{A7F8E4DF-A5BD-4C2D-729D-A59FF7C1E205}"/>
              </a:ext>
            </a:extLst>
          </p:cNvPr>
          <p:cNvSpPr/>
          <p:nvPr/>
        </p:nvSpPr>
        <p:spPr bwMode="auto">
          <a:xfrm>
            <a:off x="4650101" y="2596575"/>
            <a:ext cx="525789" cy="2056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31.2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44" name="Rettangolo 6143">
            <a:extLst>
              <a:ext uri="{FF2B5EF4-FFF2-40B4-BE49-F238E27FC236}">
                <a16:creationId xmlns:a16="http://schemas.microsoft.com/office/drawing/2014/main" id="{D189431F-5A80-2241-6821-2C5B4510F25C}"/>
              </a:ext>
            </a:extLst>
          </p:cNvPr>
          <p:cNvSpPr/>
          <p:nvPr/>
        </p:nvSpPr>
        <p:spPr bwMode="auto">
          <a:xfrm>
            <a:off x="5319713" y="2603066"/>
            <a:ext cx="525789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81.2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45" name="Rettangolo 6144">
            <a:extLst>
              <a:ext uri="{FF2B5EF4-FFF2-40B4-BE49-F238E27FC236}">
                <a16:creationId xmlns:a16="http://schemas.microsoft.com/office/drawing/2014/main" id="{BE41ED50-3EAB-458A-E6D1-C7CD1AEE07A9}"/>
              </a:ext>
            </a:extLst>
          </p:cNvPr>
          <p:cNvSpPr/>
          <p:nvPr/>
        </p:nvSpPr>
        <p:spPr bwMode="auto">
          <a:xfrm>
            <a:off x="5337112" y="2898196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46" name="Rettangolo 6145">
            <a:extLst>
              <a:ext uri="{FF2B5EF4-FFF2-40B4-BE49-F238E27FC236}">
                <a16:creationId xmlns:a16="http://schemas.microsoft.com/office/drawing/2014/main" id="{A3FAAC9B-504C-B455-3FD8-395170321019}"/>
              </a:ext>
            </a:extLst>
          </p:cNvPr>
          <p:cNvSpPr/>
          <p:nvPr/>
        </p:nvSpPr>
        <p:spPr bwMode="auto">
          <a:xfrm>
            <a:off x="6504677" y="2583794"/>
            <a:ext cx="563363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33.76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48" name="Rettangolo 6147">
            <a:extLst>
              <a:ext uri="{FF2B5EF4-FFF2-40B4-BE49-F238E27FC236}">
                <a16:creationId xmlns:a16="http://schemas.microsoft.com/office/drawing/2014/main" id="{D085E89B-D4F3-1338-3BDB-83042A2D8924}"/>
              </a:ext>
            </a:extLst>
          </p:cNvPr>
          <p:cNvSpPr/>
          <p:nvPr/>
        </p:nvSpPr>
        <p:spPr bwMode="auto">
          <a:xfrm>
            <a:off x="5851155" y="2594183"/>
            <a:ext cx="517155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31.2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52" name="Rettangolo 6151">
            <a:extLst>
              <a:ext uri="{FF2B5EF4-FFF2-40B4-BE49-F238E27FC236}">
                <a16:creationId xmlns:a16="http://schemas.microsoft.com/office/drawing/2014/main" id="{758A3266-9174-9826-A4EB-1C6A2FDAA0E8}"/>
              </a:ext>
            </a:extLst>
          </p:cNvPr>
          <p:cNvSpPr/>
          <p:nvPr/>
        </p:nvSpPr>
        <p:spPr bwMode="auto">
          <a:xfrm>
            <a:off x="4625158" y="2898196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53" name="Rettangolo 6152">
            <a:extLst>
              <a:ext uri="{FF2B5EF4-FFF2-40B4-BE49-F238E27FC236}">
                <a16:creationId xmlns:a16="http://schemas.microsoft.com/office/drawing/2014/main" id="{E568B487-76FA-656C-D3E2-941DAC5E2634}"/>
              </a:ext>
            </a:extLst>
          </p:cNvPr>
          <p:cNvSpPr/>
          <p:nvPr/>
        </p:nvSpPr>
        <p:spPr bwMode="auto">
          <a:xfrm>
            <a:off x="6532389" y="3703740"/>
            <a:ext cx="518586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33.3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54" name="Rettangolo 6153">
            <a:extLst>
              <a:ext uri="{FF2B5EF4-FFF2-40B4-BE49-F238E27FC236}">
                <a16:creationId xmlns:a16="http://schemas.microsoft.com/office/drawing/2014/main" id="{75847819-1319-EDF3-C106-720454ED7966}"/>
              </a:ext>
            </a:extLst>
          </p:cNvPr>
          <p:cNvSpPr/>
          <p:nvPr/>
        </p:nvSpPr>
        <p:spPr bwMode="auto">
          <a:xfrm>
            <a:off x="6529826" y="3975891"/>
            <a:ext cx="570544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33.3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55" name="Rettangolo 6154">
            <a:extLst>
              <a:ext uri="{FF2B5EF4-FFF2-40B4-BE49-F238E27FC236}">
                <a16:creationId xmlns:a16="http://schemas.microsoft.com/office/drawing/2014/main" id="{14841130-B6CE-A79B-3F31-C7744E4B0B69}"/>
              </a:ext>
            </a:extLst>
          </p:cNvPr>
          <p:cNvSpPr/>
          <p:nvPr/>
        </p:nvSpPr>
        <p:spPr bwMode="auto">
          <a:xfrm>
            <a:off x="3885453" y="2603066"/>
            <a:ext cx="512390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ea typeface="ＭＳ Ｐゴシック" panose="020B0600070205080204" pitchFamily="34" charset="-128"/>
              </a:rPr>
              <a:t>16.2</a:t>
            </a:r>
          </a:p>
        </p:txBody>
      </p:sp>
      <p:sp>
        <p:nvSpPr>
          <p:cNvPr id="6156" name="Rettangolo 6155">
            <a:extLst>
              <a:ext uri="{FF2B5EF4-FFF2-40B4-BE49-F238E27FC236}">
                <a16:creationId xmlns:a16="http://schemas.microsoft.com/office/drawing/2014/main" id="{7BA04C5B-DE8C-62A8-AB77-AF787EA0FB62}"/>
              </a:ext>
            </a:extLst>
          </p:cNvPr>
          <p:cNvSpPr/>
          <p:nvPr/>
        </p:nvSpPr>
        <p:spPr bwMode="auto">
          <a:xfrm>
            <a:off x="3885453" y="2890769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57" name="Rettangolo 6156">
            <a:extLst>
              <a:ext uri="{FF2B5EF4-FFF2-40B4-BE49-F238E27FC236}">
                <a16:creationId xmlns:a16="http://schemas.microsoft.com/office/drawing/2014/main" id="{23C54508-3978-A0F5-00A0-F1BC0CED4F57}"/>
              </a:ext>
            </a:extLst>
          </p:cNvPr>
          <p:cNvSpPr/>
          <p:nvPr/>
        </p:nvSpPr>
        <p:spPr bwMode="auto">
          <a:xfrm>
            <a:off x="3906481" y="3186535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58" name="Rettangolo 6157">
            <a:extLst>
              <a:ext uri="{FF2B5EF4-FFF2-40B4-BE49-F238E27FC236}">
                <a16:creationId xmlns:a16="http://schemas.microsoft.com/office/drawing/2014/main" id="{9AD9AC2A-5566-89AF-FBF0-DDE10F7DE60A}"/>
              </a:ext>
            </a:extLst>
          </p:cNvPr>
          <p:cNvSpPr/>
          <p:nvPr/>
        </p:nvSpPr>
        <p:spPr bwMode="auto">
          <a:xfrm>
            <a:off x="3906481" y="3427151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59" name="Rettangolo 6158">
            <a:extLst>
              <a:ext uri="{FF2B5EF4-FFF2-40B4-BE49-F238E27FC236}">
                <a16:creationId xmlns:a16="http://schemas.microsoft.com/office/drawing/2014/main" id="{60441B53-905E-0930-0812-20698376ED07}"/>
              </a:ext>
            </a:extLst>
          </p:cNvPr>
          <p:cNvSpPr/>
          <p:nvPr/>
        </p:nvSpPr>
        <p:spPr bwMode="auto">
          <a:xfrm>
            <a:off x="3910497" y="3650194"/>
            <a:ext cx="487346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ea typeface="ＭＳ Ｐゴシック" panose="020B0600070205080204" pitchFamily="34" charset="-128"/>
              </a:rPr>
              <a:t>16.6</a:t>
            </a:r>
          </a:p>
        </p:txBody>
      </p:sp>
      <p:sp>
        <p:nvSpPr>
          <p:cNvPr id="6160" name="Rettangolo 6159">
            <a:extLst>
              <a:ext uri="{FF2B5EF4-FFF2-40B4-BE49-F238E27FC236}">
                <a16:creationId xmlns:a16="http://schemas.microsoft.com/office/drawing/2014/main" id="{FE685B5E-2810-C30C-4AED-ED903B083BD6}"/>
              </a:ext>
            </a:extLst>
          </p:cNvPr>
          <p:cNvSpPr/>
          <p:nvPr/>
        </p:nvSpPr>
        <p:spPr bwMode="auto">
          <a:xfrm>
            <a:off x="3896951" y="3955735"/>
            <a:ext cx="487227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ea typeface="ＭＳ Ｐゴシック" panose="020B0600070205080204" pitchFamily="34" charset="-128"/>
              </a:rPr>
              <a:t>16.6</a:t>
            </a:r>
          </a:p>
        </p:txBody>
      </p:sp>
      <p:sp>
        <p:nvSpPr>
          <p:cNvPr id="6161" name="Rettangolo 6160">
            <a:extLst>
              <a:ext uri="{FF2B5EF4-FFF2-40B4-BE49-F238E27FC236}">
                <a16:creationId xmlns:a16="http://schemas.microsoft.com/office/drawing/2014/main" id="{832FE83D-087F-D85B-DC00-DB0CDFD207AB}"/>
              </a:ext>
            </a:extLst>
          </p:cNvPr>
          <p:cNvSpPr/>
          <p:nvPr/>
        </p:nvSpPr>
        <p:spPr bwMode="auto">
          <a:xfrm>
            <a:off x="5354174" y="3678452"/>
            <a:ext cx="451222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83.3</a:t>
            </a:r>
          </a:p>
        </p:txBody>
      </p:sp>
      <p:sp>
        <p:nvSpPr>
          <p:cNvPr id="6162" name="Rettangolo 6161">
            <a:extLst>
              <a:ext uri="{FF2B5EF4-FFF2-40B4-BE49-F238E27FC236}">
                <a16:creationId xmlns:a16="http://schemas.microsoft.com/office/drawing/2014/main" id="{D8787EC9-EF0A-61E3-0495-E335FF5F0C47}"/>
              </a:ext>
            </a:extLst>
          </p:cNvPr>
          <p:cNvSpPr/>
          <p:nvPr/>
        </p:nvSpPr>
        <p:spPr bwMode="auto">
          <a:xfrm>
            <a:off x="4650102" y="3691949"/>
            <a:ext cx="487346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33.3</a:t>
            </a:r>
          </a:p>
        </p:txBody>
      </p:sp>
      <p:sp>
        <p:nvSpPr>
          <p:cNvPr id="6163" name="Rettangolo 6162">
            <a:extLst>
              <a:ext uri="{FF2B5EF4-FFF2-40B4-BE49-F238E27FC236}">
                <a16:creationId xmlns:a16="http://schemas.microsoft.com/office/drawing/2014/main" id="{A9CBCB6C-FC84-0A0D-E789-7FF2E64D0E44}"/>
              </a:ext>
            </a:extLst>
          </p:cNvPr>
          <p:cNvSpPr/>
          <p:nvPr/>
        </p:nvSpPr>
        <p:spPr bwMode="auto">
          <a:xfrm>
            <a:off x="5859018" y="3676060"/>
            <a:ext cx="451222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33.3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64" name="Rettangolo 6163">
            <a:extLst>
              <a:ext uri="{FF2B5EF4-FFF2-40B4-BE49-F238E27FC236}">
                <a16:creationId xmlns:a16="http://schemas.microsoft.com/office/drawing/2014/main" id="{F439C3E4-4326-EE34-3226-AFB22E0F13FC}"/>
              </a:ext>
            </a:extLst>
          </p:cNvPr>
          <p:cNvSpPr/>
          <p:nvPr/>
        </p:nvSpPr>
        <p:spPr bwMode="auto">
          <a:xfrm>
            <a:off x="5858642" y="3943295"/>
            <a:ext cx="509667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33.3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65" name="Rettangolo 6164">
            <a:extLst>
              <a:ext uri="{FF2B5EF4-FFF2-40B4-BE49-F238E27FC236}">
                <a16:creationId xmlns:a16="http://schemas.microsoft.com/office/drawing/2014/main" id="{B3BB378A-7B74-2AA7-4FA0-DCD4C978F6F6}"/>
              </a:ext>
            </a:extLst>
          </p:cNvPr>
          <p:cNvSpPr/>
          <p:nvPr/>
        </p:nvSpPr>
        <p:spPr bwMode="auto">
          <a:xfrm>
            <a:off x="5354174" y="3955735"/>
            <a:ext cx="451222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83.3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66" name="Rettangolo 6165">
            <a:extLst>
              <a:ext uri="{FF2B5EF4-FFF2-40B4-BE49-F238E27FC236}">
                <a16:creationId xmlns:a16="http://schemas.microsoft.com/office/drawing/2014/main" id="{6768AA63-A3C6-07DF-5CC1-5474DE2FE0B3}"/>
              </a:ext>
            </a:extLst>
          </p:cNvPr>
          <p:cNvSpPr/>
          <p:nvPr/>
        </p:nvSpPr>
        <p:spPr bwMode="auto">
          <a:xfrm>
            <a:off x="4625158" y="3983531"/>
            <a:ext cx="512290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33.3</a:t>
            </a:r>
          </a:p>
        </p:txBody>
      </p:sp>
      <p:cxnSp>
        <p:nvCxnSpPr>
          <p:cNvPr id="6167" name="Connettore 2 6166">
            <a:extLst>
              <a:ext uri="{FF2B5EF4-FFF2-40B4-BE49-F238E27FC236}">
                <a16:creationId xmlns:a16="http://schemas.microsoft.com/office/drawing/2014/main" id="{A9A3492F-4B5E-8048-8131-17EFDBCC1698}"/>
              </a:ext>
            </a:extLst>
          </p:cNvPr>
          <p:cNvCxnSpPr/>
          <p:nvPr/>
        </p:nvCxnSpPr>
        <p:spPr>
          <a:xfrm flipH="1">
            <a:off x="5050132" y="2297784"/>
            <a:ext cx="276225" cy="841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68" name="Connettore 2 6167">
            <a:extLst>
              <a:ext uri="{FF2B5EF4-FFF2-40B4-BE49-F238E27FC236}">
                <a16:creationId xmlns:a16="http://schemas.microsoft.com/office/drawing/2014/main" id="{0383095E-B97E-BE1E-20CC-1395043C64CF}"/>
              </a:ext>
            </a:extLst>
          </p:cNvPr>
          <p:cNvCxnSpPr/>
          <p:nvPr/>
        </p:nvCxnSpPr>
        <p:spPr>
          <a:xfrm flipH="1">
            <a:off x="5082634" y="2591372"/>
            <a:ext cx="276225" cy="841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69" name="Connettore 2 6168">
            <a:extLst>
              <a:ext uri="{FF2B5EF4-FFF2-40B4-BE49-F238E27FC236}">
                <a16:creationId xmlns:a16="http://schemas.microsoft.com/office/drawing/2014/main" id="{B29A97B1-8843-600B-7466-D6E44E3C8802}"/>
              </a:ext>
            </a:extLst>
          </p:cNvPr>
          <p:cNvCxnSpPr/>
          <p:nvPr/>
        </p:nvCxnSpPr>
        <p:spPr>
          <a:xfrm flipH="1">
            <a:off x="5121089" y="3656771"/>
            <a:ext cx="276225" cy="841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70" name="Connettore 2 6169">
            <a:extLst>
              <a:ext uri="{FF2B5EF4-FFF2-40B4-BE49-F238E27FC236}">
                <a16:creationId xmlns:a16="http://schemas.microsoft.com/office/drawing/2014/main" id="{ADF5A8B7-54C0-11B1-253D-851817BFCC18}"/>
              </a:ext>
            </a:extLst>
          </p:cNvPr>
          <p:cNvCxnSpPr/>
          <p:nvPr/>
        </p:nvCxnSpPr>
        <p:spPr>
          <a:xfrm flipH="1">
            <a:off x="5106601" y="3932496"/>
            <a:ext cx="276225" cy="841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75" name="Rettangolo 6174">
            <a:extLst>
              <a:ext uri="{FF2B5EF4-FFF2-40B4-BE49-F238E27FC236}">
                <a16:creationId xmlns:a16="http://schemas.microsoft.com/office/drawing/2014/main" id="{537750C3-F8EF-F869-4376-234EAE294E9F}"/>
              </a:ext>
            </a:extLst>
          </p:cNvPr>
          <p:cNvSpPr/>
          <p:nvPr/>
        </p:nvSpPr>
        <p:spPr bwMode="auto">
          <a:xfrm>
            <a:off x="7664400" y="1724685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40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76" name="Rettangolo 6175">
            <a:extLst>
              <a:ext uri="{FF2B5EF4-FFF2-40B4-BE49-F238E27FC236}">
                <a16:creationId xmlns:a16="http://schemas.microsoft.com/office/drawing/2014/main" id="{79A9574C-FF90-AAB4-F1ED-C708963A8CBA}"/>
              </a:ext>
            </a:extLst>
          </p:cNvPr>
          <p:cNvSpPr/>
          <p:nvPr/>
        </p:nvSpPr>
        <p:spPr bwMode="auto">
          <a:xfrm>
            <a:off x="8310607" y="1724685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40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77" name="Rettangolo 6176">
            <a:extLst>
              <a:ext uri="{FF2B5EF4-FFF2-40B4-BE49-F238E27FC236}">
                <a16:creationId xmlns:a16="http://schemas.microsoft.com/office/drawing/2014/main" id="{F8DBF1FF-E63B-BBF9-8214-78DDCE3D7BB9}"/>
              </a:ext>
            </a:extLst>
          </p:cNvPr>
          <p:cNvSpPr/>
          <p:nvPr/>
        </p:nvSpPr>
        <p:spPr bwMode="auto">
          <a:xfrm>
            <a:off x="7664400" y="1980893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76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78" name="Rettangolo 6177">
            <a:extLst>
              <a:ext uri="{FF2B5EF4-FFF2-40B4-BE49-F238E27FC236}">
                <a16:creationId xmlns:a16="http://schemas.microsoft.com/office/drawing/2014/main" id="{36762534-2FC2-BFE8-7C83-DEB2AC329912}"/>
              </a:ext>
            </a:extLst>
          </p:cNvPr>
          <p:cNvSpPr/>
          <p:nvPr/>
        </p:nvSpPr>
        <p:spPr bwMode="auto">
          <a:xfrm>
            <a:off x="8310607" y="1980893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76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79" name="Rettangolo 6178">
            <a:extLst>
              <a:ext uri="{FF2B5EF4-FFF2-40B4-BE49-F238E27FC236}">
                <a16:creationId xmlns:a16="http://schemas.microsoft.com/office/drawing/2014/main" id="{B4C23CFB-E3D8-6F02-6246-DB8C1462AC14}"/>
              </a:ext>
            </a:extLst>
          </p:cNvPr>
          <p:cNvSpPr/>
          <p:nvPr/>
        </p:nvSpPr>
        <p:spPr bwMode="auto">
          <a:xfrm>
            <a:off x="7689761" y="2304441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110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80" name="Rettangolo 6179">
            <a:extLst>
              <a:ext uri="{FF2B5EF4-FFF2-40B4-BE49-F238E27FC236}">
                <a16:creationId xmlns:a16="http://schemas.microsoft.com/office/drawing/2014/main" id="{4641C048-6D76-2D7E-5D4B-5F4DB2914D99}"/>
              </a:ext>
            </a:extLst>
          </p:cNvPr>
          <p:cNvSpPr/>
          <p:nvPr/>
        </p:nvSpPr>
        <p:spPr bwMode="auto">
          <a:xfrm>
            <a:off x="8281375" y="2304441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110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81" name="Rettangolo 6180">
            <a:extLst>
              <a:ext uri="{FF2B5EF4-FFF2-40B4-BE49-F238E27FC236}">
                <a16:creationId xmlns:a16="http://schemas.microsoft.com/office/drawing/2014/main" id="{68A78BB5-2371-57E5-2412-7B6A76081617}"/>
              </a:ext>
            </a:extLst>
          </p:cNvPr>
          <p:cNvSpPr/>
          <p:nvPr/>
        </p:nvSpPr>
        <p:spPr bwMode="auto">
          <a:xfrm>
            <a:off x="7679562" y="2603298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144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82" name="Rettangolo 6181">
            <a:extLst>
              <a:ext uri="{FF2B5EF4-FFF2-40B4-BE49-F238E27FC236}">
                <a16:creationId xmlns:a16="http://schemas.microsoft.com/office/drawing/2014/main" id="{206E9B55-6C82-2DDA-94F5-AD353259B252}"/>
              </a:ext>
            </a:extLst>
          </p:cNvPr>
          <p:cNvSpPr/>
          <p:nvPr/>
        </p:nvSpPr>
        <p:spPr bwMode="auto">
          <a:xfrm>
            <a:off x="8281300" y="2601838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144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83" name="Rettangolo 6182">
            <a:extLst>
              <a:ext uri="{FF2B5EF4-FFF2-40B4-BE49-F238E27FC236}">
                <a16:creationId xmlns:a16="http://schemas.microsoft.com/office/drawing/2014/main" id="{2EAA90EF-8433-A991-18E7-99B08CD38C0C}"/>
              </a:ext>
            </a:extLst>
          </p:cNvPr>
          <p:cNvSpPr/>
          <p:nvPr/>
        </p:nvSpPr>
        <p:spPr bwMode="auto">
          <a:xfrm>
            <a:off x="7693922" y="3697903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444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84" name="Rettangolo 6183">
            <a:extLst>
              <a:ext uri="{FF2B5EF4-FFF2-40B4-BE49-F238E27FC236}">
                <a16:creationId xmlns:a16="http://schemas.microsoft.com/office/drawing/2014/main" id="{D12FF8AD-DA35-5924-AB16-B2BB7511A1D7}"/>
              </a:ext>
            </a:extLst>
          </p:cNvPr>
          <p:cNvSpPr/>
          <p:nvPr/>
        </p:nvSpPr>
        <p:spPr bwMode="auto">
          <a:xfrm>
            <a:off x="8250973" y="3706132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444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85" name="Rettangolo 6184">
            <a:extLst>
              <a:ext uri="{FF2B5EF4-FFF2-40B4-BE49-F238E27FC236}">
                <a16:creationId xmlns:a16="http://schemas.microsoft.com/office/drawing/2014/main" id="{DCC71053-32AC-5964-82DB-5D0C553F32CE}"/>
              </a:ext>
            </a:extLst>
          </p:cNvPr>
          <p:cNvSpPr/>
          <p:nvPr/>
        </p:nvSpPr>
        <p:spPr bwMode="auto">
          <a:xfrm>
            <a:off x="7664400" y="3955735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477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86" name="Rettangolo 6185">
            <a:extLst>
              <a:ext uri="{FF2B5EF4-FFF2-40B4-BE49-F238E27FC236}">
                <a16:creationId xmlns:a16="http://schemas.microsoft.com/office/drawing/2014/main" id="{6589F05C-1ED1-9401-F6B1-48D998C49679}"/>
              </a:ext>
            </a:extLst>
          </p:cNvPr>
          <p:cNvSpPr/>
          <p:nvPr/>
        </p:nvSpPr>
        <p:spPr bwMode="auto">
          <a:xfrm>
            <a:off x="8271530" y="3974565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477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88" name="Rettangolo 6187">
            <a:extLst>
              <a:ext uri="{FF2B5EF4-FFF2-40B4-BE49-F238E27FC236}">
                <a16:creationId xmlns:a16="http://schemas.microsoft.com/office/drawing/2014/main" id="{B307DC20-DAFE-66C3-DFB6-35A047F5EA16}"/>
              </a:ext>
            </a:extLst>
          </p:cNvPr>
          <p:cNvSpPr/>
          <p:nvPr/>
        </p:nvSpPr>
        <p:spPr bwMode="auto">
          <a:xfrm>
            <a:off x="7075464" y="1978111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20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89" name="Rettangolo 6188">
            <a:extLst>
              <a:ext uri="{FF2B5EF4-FFF2-40B4-BE49-F238E27FC236}">
                <a16:creationId xmlns:a16="http://schemas.microsoft.com/office/drawing/2014/main" id="{9281F0F6-EC57-425C-4914-721A2E389A87}"/>
              </a:ext>
            </a:extLst>
          </p:cNvPr>
          <p:cNvSpPr/>
          <p:nvPr/>
        </p:nvSpPr>
        <p:spPr bwMode="auto">
          <a:xfrm>
            <a:off x="7100825" y="2301659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48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90" name="Rettangolo 6189">
            <a:extLst>
              <a:ext uri="{FF2B5EF4-FFF2-40B4-BE49-F238E27FC236}">
                <a16:creationId xmlns:a16="http://schemas.microsoft.com/office/drawing/2014/main" id="{A24FD30D-F252-C2EC-5218-ADCFC7AF54A3}"/>
              </a:ext>
            </a:extLst>
          </p:cNvPr>
          <p:cNvSpPr/>
          <p:nvPr/>
        </p:nvSpPr>
        <p:spPr bwMode="auto">
          <a:xfrm>
            <a:off x="7090625" y="2600516"/>
            <a:ext cx="490945" cy="2096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79.2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91" name="Rettangolo 6190">
            <a:extLst>
              <a:ext uri="{FF2B5EF4-FFF2-40B4-BE49-F238E27FC236}">
                <a16:creationId xmlns:a16="http://schemas.microsoft.com/office/drawing/2014/main" id="{330AFFBB-E477-A421-ACF6-82A907806C75}"/>
              </a:ext>
            </a:extLst>
          </p:cNvPr>
          <p:cNvSpPr/>
          <p:nvPr/>
        </p:nvSpPr>
        <p:spPr bwMode="auto">
          <a:xfrm>
            <a:off x="7132003" y="3682041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444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92" name="Rettangolo 6191">
            <a:extLst>
              <a:ext uri="{FF2B5EF4-FFF2-40B4-BE49-F238E27FC236}">
                <a16:creationId xmlns:a16="http://schemas.microsoft.com/office/drawing/2014/main" id="{AC13BA17-88A0-4035-BD1D-FB5E75065F94}"/>
              </a:ext>
            </a:extLst>
          </p:cNvPr>
          <p:cNvSpPr/>
          <p:nvPr/>
        </p:nvSpPr>
        <p:spPr bwMode="auto">
          <a:xfrm>
            <a:off x="7121803" y="3980898"/>
            <a:ext cx="442247" cy="2096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477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" name="Shape 2">
            <a:extLst>
              <a:ext uri="{FF2B5EF4-FFF2-40B4-BE49-F238E27FC236}">
                <a16:creationId xmlns:a16="http://schemas.microsoft.com/office/drawing/2014/main" id="{01295D3A-D584-23A6-AEB3-A10D759F0F52}"/>
              </a:ext>
            </a:extLst>
          </p:cNvPr>
          <p:cNvSpPr/>
          <p:nvPr/>
        </p:nvSpPr>
        <p:spPr>
          <a:xfrm>
            <a:off x="502921" y="6350508"/>
            <a:ext cx="11185855" cy="27432"/>
          </a:xfrm>
          <a:prstGeom prst="rect">
            <a:avLst/>
          </a:prstGeom>
          <a:solidFill>
            <a:srgbClr val="155F82"/>
          </a:solidFill>
          <a:ln w="12700">
            <a:solidFill>
              <a:srgbClr val="155F8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5" name="Image 0" descr="/mnt/data/deams_logo.png">
            <a:extLst>
              <a:ext uri="{FF2B5EF4-FFF2-40B4-BE49-F238E27FC236}">
                <a16:creationId xmlns:a16="http://schemas.microsoft.com/office/drawing/2014/main" id="{E6326672-52A7-64C8-0728-76E3329217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31170" y="6446520"/>
            <a:ext cx="1051560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964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6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6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6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6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6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6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6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6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6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500"/>
                                        <p:tgtEl>
                                          <p:spTgt spid="6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500"/>
                                        <p:tgtEl>
                                          <p:spTgt spid="6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500"/>
                                        <p:tgtEl>
                                          <p:spTgt spid="6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49" grpId="0"/>
      <p:bldP spid="50" grpId="0"/>
      <p:bldP spid="51" grpId="0"/>
      <p:bldP spid="52" grpId="0"/>
      <p:bldP spid="53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144" grpId="0"/>
      <p:bldP spid="6146" grpId="0"/>
      <p:bldP spid="6148" grpId="0"/>
      <p:bldP spid="6153" grpId="0"/>
      <p:bldP spid="6154" grpId="0"/>
      <p:bldP spid="6155" grpId="0"/>
      <p:bldP spid="6159" grpId="0"/>
      <p:bldP spid="6160" grpId="0"/>
      <p:bldP spid="6161" grpId="0"/>
      <p:bldP spid="6162" grpId="0"/>
      <p:bldP spid="6163" grpId="0"/>
      <p:bldP spid="6164" grpId="0"/>
      <p:bldP spid="6165" grpId="0"/>
      <p:bldP spid="6166" grpId="0"/>
      <p:bldP spid="6175" grpId="0"/>
      <p:bldP spid="6176" grpId="0"/>
      <p:bldP spid="6177" grpId="0"/>
      <p:bldP spid="6178" grpId="0"/>
      <p:bldP spid="6179" grpId="0"/>
      <p:bldP spid="6180" grpId="0"/>
      <p:bldP spid="6181" grpId="0"/>
      <p:bldP spid="6182" grpId="0"/>
      <p:bldP spid="6183" grpId="0"/>
      <p:bldP spid="6184" grpId="0"/>
      <p:bldP spid="6185" grpId="0"/>
      <p:bldP spid="6186" grpId="0"/>
      <p:bldP spid="6188" grpId="0"/>
      <p:bldP spid="6189" grpId="0"/>
      <p:bldP spid="6190" grpId="0"/>
      <p:bldP spid="6191" grpId="0"/>
      <p:bldP spid="619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7539DC-04CD-D226-0AB4-CF866E6C89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ADE48CB1-2FB2-BB80-2994-266EF237F7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8213" y="630238"/>
            <a:ext cx="1841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900" noProof="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54" name="Rectangle 3">
            <a:extLst>
              <a:ext uri="{FF2B5EF4-FFF2-40B4-BE49-F238E27FC236}">
                <a16:creationId xmlns:a16="http://schemas.microsoft.com/office/drawing/2014/main" id="{D6FAEC32-1BCF-6933-4DC6-35C8CA40EA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968" y="1777951"/>
            <a:ext cx="11023288" cy="61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Char char="•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principio della domanda effettiva afferma che </a:t>
            </a: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livello di occupazione e produzione in un’economia è determinato dalla domanda aggregata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forze del mercato non presentano automatismi che facciano convergere il sistema economico verso una situazione di piena occupazione, ma può stabilizzarsi anche a livelli di produzione inferiori alla capacità produttiva massima.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it-IT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it-IT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«Il livello dell’occupazione dipende dalla domanda effettiva. La domanda effettiva è costituita dal valore totale della domanda di beni di consumo e di investimento a ciascun livello di occupazione. L’equilibrio si stabilisce laddove questa domanda totale eguaglia il costo totale dell’offerta corrispondente» </a:t>
            </a:r>
            <a:r>
              <a:rPr lang="en-US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(Keynes, The General Theory of Employment, Interest, and Money, 1936)</a:t>
            </a:r>
            <a:endParaRPr lang="it-IT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it-IT" sz="1800" noProof="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it-IT" sz="1800" noProof="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6247290B-8D6E-1300-07C7-FCA9061403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204" y="550456"/>
            <a:ext cx="10421608" cy="68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3800" b="0" noProof="0" dirty="0">
                <a:solidFill>
                  <a:schemeClr val="tx1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Il principio della domanda effettiva</a:t>
            </a: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hape 2">
            <a:extLst>
              <a:ext uri="{FF2B5EF4-FFF2-40B4-BE49-F238E27FC236}">
                <a16:creationId xmlns:a16="http://schemas.microsoft.com/office/drawing/2014/main" id="{F5268DD8-5332-F198-8166-CB39EAE96FD5}"/>
              </a:ext>
            </a:extLst>
          </p:cNvPr>
          <p:cNvSpPr/>
          <p:nvPr/>
        </p:nvSpPr>
        <p:spPr>
          <a:xfrm>
            <a:off x="502921" y="6350508"/>
            <a:ext cx="11185855" cy="27432"/>
          </a:xfrm>
          <a:prstGeom prst="rect">
            <a:avLst/>
          </a:prstGeom>
          <a:solidFill>
            <a:srgbClr val="155F82"/>
          </a:solidFill>
          <a:ln w="12700">
            <a:solidFill>
              <a:srgbClr val="155F8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8" name="Image 0" descr="/mnt/data/deams_logo.png">
            <a:extLst>
              <a:ext uri="{FF2B5EF4-FFF2-40B4-BE49-F238E27FC236}">
                <a16:creationId xmlns:a16="http://schemas.microsoft.com/office/drawing/2014/main" id="{E2D8654C-4393-3380-720C-15680C1AF8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31170" y="6446520"/>
            <a:ext cx="1051560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204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27172A-6587-79FC-0618-1F21283E9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334A51A5-A786-7A80-9883-C6BE8201FB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8213" y="630238"/>
            <a:ext cx="1841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900" noProof="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54" name="Rectangle 3">
            <a:extLst>
              <a:ext uri="{FF2B5EF4-FFF2-40B4-BE49-F238E27FC236}">
                <a16:creationId xmlns:a16="http://schemas.microsoft.com/office/drawing/2014/main" id="{A3288897-BB9C-82F5-E61A-581D927947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088" y="4771235"/>
            <a:ext cx="11023288" cy="61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Char char="•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it-IT" sz="17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L’accumulazione dei risparmi privati determina simmetricamente l’accumulazione di debito pubblico. 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it-IT" sz="17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le famiglie non acquistano titoli del debito pubblico (il debito è interamente detenuto dalla BC), quest’ultimo è uguale ai depositi delle famiglie. </a:t>
            </a:r>
          </a:p>
          <a:p>
            <a:pPr marL="0" indent="0" algn="just" eaLnBrk="1" hangingPunct="1">
              <a:lnSpc>
                <a:spcPct val="90000"/>
              </a:lnSpc>
              <a:buNone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916125A0-7D49-A8A2-E8BE-0514A6A9C1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203" y="550456"/>
            <a:ext cx="10036125" cy="68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3800" b="0" noProof="0" dirty="0">
                <a:solidFill>
                  <a:schemeClr val="tx1"/>
                </a:solidFill>
                <a:latin typeface="Garamond" panose="02020404030301010803" pitchFamily="18" charset="0"/>
              </a:rPr>
              <a:t>Il circuito reddito-spesa: uno sguardo agli stock</a:t>
            </a: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70C1C110-9F9B-24AD-0B54-C22DEFD14E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8962" y="1428911"/>
            <a:ext cx="6133108" cy="3151905"/>
          </a:xfrm>
          <a:prstGeom prst="rect">
            <a:avLst/>
          </a:prstGeom>
        </p:spPr>
      </p:pic>
      <p:sp>
        <p:nvSpPr>
          <p:cNvPr id="3" name="Shape 2">
            <a:extLst>
              <a:ext uri="{FF2B5EF4-FFF2-40B4-BE49-F238E27FC236}">
                <a16:creationId xmlns:a16="http://schemas.microsoft.com/office/drawing/2014/main" id="{A2A116A7-7DCC-9DA5-5C7C-F61E7C24D193}"/>
              </a:ext>
            </a:extLst>
          </p:cNvPr>
          <p:cNvSpPr/>
          <p:nvPr/>
        </p:nvSpPr>
        <p:spPr>
          <a:xfrm>
            <a:off x="502921" y="6350508"/>
            <a:ext cx="11185855" cy="27432"/>
          </a:xfrm>
          <a:prstGeom prst="rect">
            <a:avLst/>
          </a:prstGeom>
          <a:solidFill>
            <a:srgbClr val="155F82"/>
          </a:solidFill>
          <a:ln w="12700">
            <a:solidFill>
              <a:srgbClr val="155F8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4" name="Image 0" descr="/mnt/data/deams_logo.png">
            <a:extLst>
              <a:ext uri="{FF2B5EF4-FFF2-40B4-BE49-F238E27FC236}">
                <a16:creationId xmlns:a16="http://schemas.microsoft.com/office/drawing/2014/main" id="{00EE6AF2-83A6-07A5-3184-A8FF8BEE83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31170" y="6446520"/>
            <a:ext cx="1051560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1595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D55A6F-B34D-3FF9-61A2-9B51E36CF4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169" name="Rectangle 3">
                <a:extLst>
                  <a:ext uri="{FF2B5EF4-FFF2-40B4-BE49-F238E27FC236}">
                    <a16:creationId xmlns:a16="http://schemas.microsoft.com/office/drawing/2014/main" id="{B82158FB-F2AF-F667-31F1-42A6EB80B5E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70975" y="1551086"/>
                <a:ext cx="7886700" cy="6104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822433"/>
                  </a:buClr>
                  <a:buChar char="•"/>
                  <a:defRPr sz="24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16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3pPr>
                <a:lvl4pPr marL="15621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14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4pPr>
                <a:lvl5pPr marL="1981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2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eaLnBrk="1" hangingPunct="1">
                  <a:lnSpc>
                    <a:spcPct val="90000"/>
                  </a:lnSpc>
                  <a:buNone/>
                  <a:defRPr/>
                </a:pPr>
                <a:r>
                  <a:rPr lang="it-IT" sz="1600" noProof="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Ipotesi: le famiglie detengono i loro risparmi solo in forma di depositi.</a:t>
                </a:r>
              </a:p>
              <a:p>
                <a:pPr marL="0" indent="0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eaLnBrk="1" hangingPunct="1">
                  <a:lnSpc>
                    <a:spcPct val="90000"/>
                  </a:lnSpc>
                  <a:buNone/>
                  <a:defRPr/>
                </a:pPr>
                <a:r>
                  <a:rPr lang="it-IT" sz="1600" noProof="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 titoli pubblici detenuti dalla Banca Centrale sono uguali ai depositi detenuti dalle famiglie:</a:t>
                </a:r>
                <a:endParaRPr lang="it-IT" sz="1600" i="1" noProof="0" dirty="0">
                  <a:solidFill>
                    <a:schemeClr val="tx1"/>
                  </a:solidFill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 eaLnBrk="1" hangingPunct="1">
                  <a:lnSpc>
                    <a:spcPct val="90000"/>
                  </a:lnSpc>
                  <a:buNone/>
                  <a:defRPr/>
                </a:pPr>
                <a:endParaRPr lang="it-IT" sz="1600" i="1" noProof="0" dirty="0">
                  <a:solidFill>
                    <a:schemeClr val="tx1"/>
                  </a:solidFill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 eaLnBrk="1" hangingPunct="1">
                  <a:lnSpc>
                    <a:spcPct val="90000"/>
                  </a:lnSpc>
                  <a:buNone/>
                  <a:defRPr/>
                </a:pPr>
                <a:endParaRPr lang="it-IT" sz="1600" i="1" noProof="0" dirty="0">
                  <a:solidFill>
                    <a:schemeClr val="tx1"/>
                  </a:solidFill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 eaLnBrk="1" hangingPunct="1">
                  <a:lnSpc>
                    <a:spcPct val="90000"/>
                  </a:lnSpc>
                  <a:buNone/>
                  <a:defRPr/>
                </a:pPr>
                <a:r>
                  <a:rPr lang="it-IT" sz="1600" noProof="0" dirty="0">
                    <a:solidFill>
                      <a:schemeClr val="tx1"/>
                    </a:solidFill>
                    <a:cs typeface="Times New Roman" panose="02020603050405020304" pitchFamily="18" charset="0"/>
                  </a:rPr>
                  <a:t>                                                                                           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1600" i="1" noProof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it-IT" sz="1600" i="1" noProof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𝐵</m:t>
                        </m:r>
                      </m:e>
                      <m:sub>
                        <m:r>
                          <a:rPr lang="it-IT" sz="1600" i="1" noProof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𝑡</m:t>
                        </m:r>
                      </m:sub>
                    </m:sSub>
                    <m:r>
                      <a:rPr lang="it-IT" sz="1600" i="1" noProof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bSup>
                      <m:sSubSupPr>
                        <m:ctrlPr>
                          <a:rPr lang="it-IT" sz="1600" i="1" noProof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it-IT" sz="1600" i="1" noProof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𝐵</m:t>
                        </m:r>
                      </m:e>
                      <m:sub>
                        <m:r>
                          <a:rPr lang="it-IT" sz="1600" i="1" noProof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𝑡</m:t>
                        </m:r>
                      </m:sub>
                      <m:sup>
                        <m:r>
                          <a:rPr lang="it-IT" sz="1600" i="1" noProof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𝐶𝐵</m:t>
                        </m:r>
                      </m:sup>
                    </m:sSubSup>
                    <m:r>
                      <a:rPr lang="it-IT" sz="1600" i="1" noProof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bSup>
                      <m:sSubSupPr>
                        <m:ctrlPr>
                          <a:rPr lang="it-IT" sz="1600" i="1" noProof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it-IT" sz="1600" i="1" noProof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𝑀</m:t>
                        </m:r>
                      </m:e>
                      <m:sub>
                        <m:r>
                          <a:rPr lang="it-IT" sz="1600" i="1" noProof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𝑡</m:t>
                        </m:r>
                      </m:sub>
                      <m:sup>
                        <m:r>
                          <a:rPr lang="it-IT" sz="1600" i="1" noProof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h</m:t>
                        </m:r>
                      </m:sup>
                    </m:sSubSup>
                    <m:r>
                      <a:rPr lang="it-IT" sz="1600" i="1" noProof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it-IT" sz="1600" i="1" noProof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it-IT" sz="1600" i="1" noProof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𝑆</m:t>
                        </m:r>
                      </m:e>
                      <m:sub>
                        <m:r>
                          <a:rPr lang="it-IT" sz="1600" i="1" noProof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𝑡</m:t>
                        </m:r>
                      </m:sub>
                    </m:sSub>
                  </m:oMath>
                </a14:m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169" name="Rectangle 3">
                <a:extLst>
                  <a:ext uri="{FF2B5EF4-FFF2-40B4-BE49-F238E27FC236}">
                    <a16:creationId xmlns:a16="http://schemas.microsoft.com/office/drawing/2014/main" id="{B1975F3F-A407-F99E-6D96-6DCE4DAD78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70975" y="1551086"/>
                <a:ext cx="7886700" cy="610463"/>
              </a:xfrm>
              <a:prstGeom prst="rect">
                <a:avLst/>
              </a:prstGeom>
              <a:blipFill>
                <a:blip r:embed="rId3"/>
                <a:stretch>
                  <a:fillRect l="-386" t="-6931" b="-60594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51" name="Rectangle 8">
            <a:extLst>
              <a:ext uri="{FF2B5EF4-FFF2-40B4-BE49-F238E27FC236}">
                <a16:creationId xmlns:a16="http://schemas.microsoft.com/office/drawing/2014/main" id="{CAA59117-EF90-39E6-22C1-03D1C85FD5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8213" y="630238"/>
            <a:ext cx="1841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900" noProof="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Rectangle 8">
            <a:extLst>
              <a:ext uri="{FF2B5EF4-FFF2-40B4-BE49-F238E27FC236}">
                <a16:creationId xmlns:a16="http://schemas.microsoft.com/office/drawing/2014/main" id="{0EB945A3-654C-C2C3-B467-6E54AE8D32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2783" y="2393935"/>
            <a:ext cx="1841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900" noProof="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469269D4-A3DA-6362-02B4-06225A746173}"/>
              </a:ext>
            </a:extLst>
          </p:cNvPr>
          <p:cNvSpPr/>
          <p:nvPr/>
        </p:nvSpPr>
        <p:spPr>
          <a:xfrm>
            <a:off x="2995669" y="2576893"/>
            <a:ext cx="1327868" cy="572494"/>
          </a:xfrm>
          <a:prstGeom prst="rect">
            <a:avLst/>
          </a:prstGeom>
          <a:solidFill>
            <a:srgbClr val="9BBB59">
              <a:lumMod val="20000"/>
              <a:lumOff val="80000"/>
            </a:srgbClr>
          </a:solidFill>
          <a:ln w="25400" cap="flat" cmpd="sng" algn="ctr">
            <a:solidFill>
              <a:srgbClr val="9BBB59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it-IT" kern="0" noProof="0" dirty="0">
                <a:ln w="0"/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/>
              </a:rPr>
              <a:t>Banca Centrale</a:t>
            </a:r>
            <a:endParaRPr lang="it-IT" kern="0" noProof="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31" name="Rettangolo 30">
            <a:extLst>
              <a:ext uri="{FF2B5EF4-FFF2-40B4-BE49-F238E27FC236}">
                <a16:creationId xmlns:a16="http://schemas.microsoft.com/office/drawing/2014/main" id="{2AC62D21-7455-C59E-C4B4-01E3A1D40655}"/>
              </a:ext>
            </a:extLst>
          </p:cNvPr>
          <p:cNvSpPr/>
          <p:nvPr/>
        </p:nvSpPr>
        <p:spPr>
          <a:xfrm>
            <a:off x="2995669" y="3669184"/>
            <a:ext cx="1439186" cy="572494"/>
          </a:xfrm>
          <a:prstGeom prst="rect">
            <a:avLst/>
          </a:prstGeom>
          <a:solidFill>
            <a:srgbClr val="9BBB59">
              <a:lumMod val="20000"/>
              <a:lumOff val="80000"/>
            </a:srgbClr>
          </a:solidFill>
          <a:ln w="25400" cap="flat" cmpd="sng" algn="ctr">
            <a:solidFill>
              <a:srgbClr val="9BBB59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it-IT" kern="0" noProof="0" dirty="0">
                <a:ln w="0"/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/>
              </a:rPr>
              <a:t>Governo</a:t>
            </a:r>
            <a:endParaRPr lang="it-IT" kern="0" noProof="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49" name="Rettangolo 48">
            <a:extLst>
              <a:ext uri="{FF2B5EF4-FFF2-40B4-BE49-F238E27FC236}">
                <a16:creationId xmlns:a16="http://schemas.microsoft.com/office/drawing/2014/main" id="{D72DB498-7758-A0B6-AAE9-31DB92475054}"/>
              </a:ext>
            </a:extLst>
          </p:cNvPr>
          <p:cNvSpPr/>
          <p:nvPr/>
        </p:nvSpPr>
        <p:spPr>
          <a:xfrm>
            <a:off x="5482108" y="2402681"/>
            <a:ext cx="3417736" cy="2048634"/>
          </a:xfrm>
          <a:prstGeom prst="rect">
            <a:avLst/>
          </a:prstGeom>
          <a:solidFill>
            <a:srgbClr val="4BACC6">
              <a:lumMod val="20000"/>
              <a:lumOff val="80000"/>
            </a:srgbClr>
          </a:solidFill>
          <a:ln w="25400" cap="flat" cmpd="sng" algn="ctr">
            <a:solidFill>
              <a:srgbClr val="4BACC6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it-IT" kern="0" noProof="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50" name="Rettangolo 49">
            <a:extLst>
              <a:ext uri="{FF2B5EF4-FFF2-40B4-BE49-F238E27FC236}">
                <a16:creationId xmlns:a16="http://schemas.microsoft.com/office/drawing/2014/main" id="{AB8BB4FE-48CF-2921-29EC-90797CB4154E}"/>
              </a:ext>
            </a:extLst>
          </p:cNvPr>
          <p:cNvSpPr/>
          <p:nvPr/>
        </p:nvSpPr>
        <p:spPr>
          <a:xfrm>
            <a:off x="6471383" y="2623723"/>
            <a:ext cx="1439186" cy="572494"/>
          </a:xfrm>
          <a:prstGeom prst="rect">
            <a:avLst/>
          </a:prstGeom>
          <a:solidFill>
            <a:srgbClr val="4BACC6">
              <a:lumMod val="20000"/>
              <a:lumOff val="80000"/>
            </a:srgbClr>
          </a:solidFill>
          <a:ln w="25400" cap="flat" cmpd="sng" algn="ctr">
            <a:solidFill>
              <a:srgbClr val="4BACC6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it-IT" kern="0" noProof="0" dirty="0">
                <a:ln w="0"/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/>
              </a:rPr>
              <a:t>Famiglie</a:t>
            </a:r>
            <a:endParaRPr lang="it-IT" kern="0" noProof="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51" name="Rettangolo 50">
            <a:extLst>
              <a:ext uri="{FF2B5EF4-FFF2-40B4-BE49-F238E27FC236}">
                <a16:creationId xmlns:a16="http://schemas.microsoft.com/office/drawing/2014/main" id="{164A312F-620C-0D4B-E860-D0665395B3D7}"/>
              </a:ext>
            </a:extLst>
          </p:cNvPr>
          <p:cNvSpPr/>
          <p:nvPr/>
        </p:nvSpPr>
        <p:spPr>
          <a:xfrm>
            <a:off x="6493250" y="3604633"/>
            <a:ext cx="1439186" cy="572494"/>
          </a:xfrm>
          <a:prstGeom prst="rect">
            <a:avLst/>
          </a:prstGeom>
          <a:solidFill>
            <a:srgbClr val="4BACC6">
              <a:lumMod val="20000"/>
              <a:lumOff val="80000"/>
            </a:srgbClr>
          </a:solidFill>
          <a:ln w="25400" cap="flat" cmpd="sng" algn="ctr">
            <a:solidFill>
              <a:srgbClr val="4BACC6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it-IT" kern="0" noProof="0" dirty="0">
                <a:ln w="0"/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/>
              </a:rPr>
              <a:t>Settore C</a:t>
            </a:r>
            <a:endParaRPr lang="it-IT" kern="0" noProof="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52" name="Connettore 2 51">
            <a:extLst>
              <a:ext uri="{FF2B5EF4-FFF2-40B4-BE49-F238E27FC236}">
                <a16:creationId xmlns:a16="http://schemas.microsoft.com/office/drawing/2014/main" id="{0219684F-2E43-9E4C-E3DA-7531C9B757C5}"/>
              </a:ext>
            </a:extLst>
          </p:cNvPr>
          <p:cNvCxnSpPr>
            <a:cxnSpLocks/>
          </p:cNvCxnSpPr>
          <p:nvPr/>
        </p:nvCxnSpPr>
        <p:spPr>
          <a:xfrm>
            <a:off x="3384288" y="3181191"/>
            <a:ext cx="0" cy="455246"/>
          </a:xfrm>
          <a:prstGeom prst="straightConnector1">
            <a:avLst/>
          </a:prstGeom>
          <a:noFill/>
          <a:ln w="12700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53" name="Connettore 2 52">
            <a:extLst>
              <a:ext uri="{FF2B5EF4-FFF2-40B4-BE49-F238E27FC236}">
                <a16:creationId xmlns:a16="http://schemas.microsoft.com/office/drawing/2014/main" id="{19FD8FA8-4DB3-BBB9-7C96-08DC2CC4CBFA}"/>
              </a:ext>
            </a:extLst>
          </p:cNvPr>
          <p:cNvCxnSpPr>
            <a:cxnSpLocks/>
          </p:cNvCxnSpPr>
          <p:nvPr/>
        </p:nvCxnSpPr>
        <p:spPr>
          <a:xfrm>
            <a:off x="4530601" y="3961744"/>
            <a:ext cx="1940782" cy="0"/>
          </a:xfrm>
          <a:prstGeom prst="straightConnector1">
            <a:avLst/>
          </a:prstGeom>
          <a:noFill/>
          <a:ln w="12700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54" name="Connettore 2 53">
            <a:extLst>
              <a:ext uri="{FF2B5EF4-FFF2-40B4-BE49-F238E27FC236}">
                <a16:creationId xmlns:a16="http://schemas.microsoft.com/office/drawing/2014/main" id="{CB4822BC-1D16-E82B-65FB-0214AD8673A6}"/>
              </a:ext>
            </a:extLst>
          </p:cNvPr>
          <p:cNvCxnSpPr>
            <a:cxnSpLocks/>
          </p:cNvCxnSpPr>
          <p:nvPr/>
        </p:nvCxnSpPr>
        <p:spPr>
          <a:xfrm flipV="1">
            <a:off x="6923943" y="3235685"/>
            <a:ext cx="0" cy="298610"/>
          </a:xfrm>
          <a:prstGeom prst="straightConnector1">
            <a:avLst/>
          </a:prstGeom>
          <a:noFill/>
          <a:ln w="12700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55" name="Connettore a gomito 54">
            <a:extLst>
              <a:ext uri="{FF2B5EF4-FFF2-40B4-BE49-F238E27FC236}">
                <a16:creationId xmlns:a16="http://schemas.microsoft.com/office/drawing/2014/main" id="{81E3DD53-0C80-0619-5FBC-41CBDBD8BF74}"/>
              </a:ext>
            </a:extLst>
          </p:cNvPr>
          <p:cNvCxnSpPr>
            <a:cxnSpLocks/>
          </p:cNvCxnSpPr>
          <p:nvPr/>
        </p:nvCxnSpPr>
        <p:spPr>
          <a:xfrm rot="10800000" flipV="1">
            <a:off x="4530603" y="2898191"/>
            <a:ext cx="1843377" cy="874643"/>
          </a:xfrm>
          <a:prstGeom prst="bentConnector3">
            <a:avLst>
              <a:gd name="adj1" fmla="val 61215"/>
            </a:avLst>
          </a:prstGeom>
          <a:noFill/>
          <a:ln w="12700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56" name="Connettore 2 55">
            <a:extLst>
              <a:ext uri="{FF2B5EF4-FFF2-40B4-BE49-F238E27FC236}">
                <a16:creationId xmlns:a16="http://schemas.microsoft.com/office/drawing/2014/main" id="{43B2AABE-F4AC-EBE9-C7A1-A8D44A97826E}"/>
              </a:ext>
            </a:extLst>
          </p:cNvPr>
          <p:cNvCxnSpPr>
            <a:cxnSpLocks/>
          </p:cNvCxnSpPr>
          <p:nvPr/>
        </p:nvCxnSpPr>
        <p:spPr>
          <a:xfrm flipV="1">
            <a:off x="3807032" y="3169233"/>
            <a:ext cx="0" cy="435401"/>
          </a:xfrm>
          <a:prstGeom prst="straightConnector1">
            <a:avLst/>
          </a:prstGeom>
          <a:noFill/>
          <a:ln w="12700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sp>
        <p:nvSpPr>
          <p:cNvPr id="57" name="CasellaDiTesto 56">
            <a:extLst>
              <a:ext uri="{FF2B5EF4-FFF2-40B4-BE49-F238E27FC236}">
                <a16:creationId xmlns:a16="http://schemas.microsoft.com/office/drawing/2014/main" id="{6F69B412-7D21-7E07-F15B-C67127F2EEFE}"/>
              </a:ext>
            </a:extLst>
          </p:cNvPr>
          <p:cNvSpPr txBox="1"/>
          <p:nvPr/>
        </p:nvSpPr>
        <p:spPr>
          <a:xfrm>
            <a:off x="3043047" y="3255398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50</a:t>
            </a:r>
          </a:p>
        </p:txBody>
      </p:sp>
      <p:sp>
        <p:nvSpPr>
          <p:cNvPr id="58" name="CasellaDiTesto 57">
            <a:extLst>
              <a:ext uri="{FF2B5EF4-FFF2-40B4-BE49-F238E27FC236}">
                <a16:creationId xmlns:a16="http://schemas.microsoft.com/office/drawing/2014/main" id="{2C538E96-8451-D790-5D0B-C7E920B6A1B0}"/>
              </a:ext>
            </a:extLst>
          </p:cNvPr>
          <p:cNvSpPr txBox="1"/>
          <p:nvPr/>
        </p:nvSpPr>
        <p:spPr>
          <a:xfrm>
            <a:off x="5165384" y="3933902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50</a:t>
            </a:r>
          </a:p>
        </p:txBody>
      </p:sp>
      <p:sp>
        <p:nvSpPr>
          <p:cNvPr id="59" name="CasellaDiTesto 58">
            <a:extLst>
              <a:ext uri="{FF2B5EF4-FFF2-40B4-BE49-F238E27FC236}">
                <a16:creationId xmlns:a16="http://schemas.microsoft.com/office/drawing/2014/main" id="{A0F10824-053F-24E6-BF9B-F2D6941EF201}"/>
              </a:ext>
            </a:extLst>
          </p:cNvPr>
          <p:cNvSpPr txBox="1"/>
          <p:nvPr/>
        </p:nvSpPr>
        <p:spPr>
          <a:xfrm>
            <a:off x="6933887" y="3251391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50</a:t>
            </a:r>
          </a:p>
        </p:txBody>
      </p:sp>
      <p:sp>
        <p:nvSpPr>
          <p:cNvPr id="60" name="CasellaDiTesto 59">
            <a:extLst>
              <a:ext uri="{FF2B5EF4-FFF2-40B4-BE49-F238E27FC236}">
                <a16:creationId xmlns:a16="http://schemas.microsoft.com/office/drawing/2014/main" id="{59ACFBBA-D091-847B-BABF-0CB214FC6E55}"/>
              </a:ext>
            </a:extLst>
          </p:cNvPr>
          <p:cNvSpPr txBox="1"/>
          <p:nvPr/>
        </p:nvSpPr>
        <p:spPr>
          <a:xfrm>
            <a:off x="4922200" y="3243361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25</a:t>
            </a:r>
          </a:p>
        </p:txBody>
      </p:sp>
      <p:sp>
        <p:nvSpPr>
          <p:cNvPr id="61" name="CasellaDiTesto 60">
            <a:extLst>
              <a:ext uri="{FF2B5EF4-FFF2-40B4-BE49-F238E27FC236}">
                <a16:creationId xmlns:a16="http://schemas.microsoft.com/office/drawing/2014/main" id="{630A316D-AEF8-F3B7-8115-9FC357FFF002}"/>
              </a:ext>
            </a:extLst>
          </p:cNvPr>
          <p:cNvSpPr txBox="1"/>
          <p:nvPr/>
        </p:nvSpPr>
        <p:spPr>
          <a:xfrm>
            <a:off x="3767940" y="3254372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25</a:t>
            </a:r>
          </a:p>
        </p:txBody>
      </p:sp>
      <p:cxnSp>
        <p:nvCxnSpPr>
          <p:cNvPr id="62" name="Connettore diritto 61">
            <a:extLst>
              <a:ext uri="{FF2B5EF4-FFF2-40B4-BE49-F238E27FC236}">
                <a16:creationId xmlns:a16="http://schemas.microsoft.com/office/drawing/2014/main" id="{B776BAA8-605E-2761-58AA-4CC7B887833A}"/>
              </a:ext>
            </a:extLst>
          </p:cNvPr>
          <p:cNvCxnSpPr/>
          <p:nvPr/>
        </p:nvCxnSpPr>
        <p:spPr>
          <a:xfrm>
            <a:off x="2174507" y="2522221"/>
            <a:ext cx="739471" cy="0"/>
          </a:xfrm>
          <a:prstGeom prst="line">
            <a:avLst/>
          </a:prstGeom>
          <a:noFill/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</p:cxnSp>
      <p:cxnSp>
        <p:nvCxnSpPr>
          <p:cNvPr id="63" name="Connettore diritto 62">
            <a:extLst>
              <a:ext uri="{FF2B5EF4-FFF2-40B4-BE49-F238E27FC236}">
                <a16:creationId xmlns:a16="http://schemas.microsoft.com/office/drawing/2014/main" id="{17E9DD79-BE9E-D44A-5E19-16AA44EB7209}"/>
              </a:ext>
            </a:extLst>
          </p:cNvPr>
          <p:cNvCxnSpPr>
            <a:cxnSpLocks/>
          </p:cNvCxnSpPr>
          <p:nvPr/>
        </p:nvCxnSpPr>
        <p:spPr>
          <a:xfrm flipV="1">
            <a:off x="2541591" y="2326058"/>
            <a:ext cx="0" cy="895878"/>
          </a:xfrm>
          <a:prstGeom prst="line">
            <a:avLst/>
          </a:prstGeom>
          <a:noFill/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</p:cxnSp>
      <p:cxnSp>
        <p:nvCxnSpPr>
          <p:cNvPr id="6144" name="Connettore diritto 6143">
            <a:extLst>
              <a:ext uri="{FF2B5EF4-FFF2-40B4-BE49-F238E27FC236}">
                <a16:creationId xmlns:a16="http://schemas.microsoft.com/office/drawing/2014/main" id="{13060D34-C664-D930-2263-9F9E8255B062}"/>
              </a:ext>
            </a:extLst>
          </p:cNvPr>
          <p:cNvCxnSpPr/>
          <p:nvPr/>
        </p:nvCxnSpPr>
        <p:spPr>
          <a:xfrm>
            <a:off x="2111167" y="3663613"/>
            <a:ext cx="739471" cy="0"/>
          </a:xfrm>
          <a:prstGeom prst="line">
            <a:avLst/>
          </a:prstGeom>
          <a:noFill/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</p:cxnSp>
      <p:cxnSp>
        <p:nvCxnSpPr>
          <p:cNvPr id="6145" name="Connettore diritto 6144">
            <a:extLst>
              <a:ext uri="{FF2B5EF4-FFF2-40B4-BE49-F238E27FC236}">
                <a16:creationId xmlns:a16="http://schemas.microsoft.com/office/drawing/2014/main" id="{1E891C0F-0061-E85F-02B6-2FDE99D9EA17}"/>
              </a:ext>
            </a:extLst>
          </p:cNvPr>
          <p:cNvCxnSpPr>
            <a:cxnSpLocks/>
          </p:cNvCxnSpPr>
          <p:nvPr/>
        </p:nvCxnSpPr>
        <p:spPr>
          <a:xfrm flipV="1">
            <a:off x="2478251" y="3467450"/>
            <a:ext cx="0" cy="895878"/>
          </a:xfrm>
          <a:prstGeom prst="line">
            <a:avLst/>
          </a:prstGeom>
          <a:noFill/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</p:cxnSp>
      <p:cxnSp>
        <p:nvCxnSpPr>
          <p:cNvPr id="6146" name="Connettore diritto 6145">
            <a:extLst>
              <a:ext uri="{FF2B5EF4-FFF2-40B4-BE49-F238E27FC236}">
                <a16:creationId xmlns:a16="http://schemas.microsoft.com/office/drawing/2014/main" id="{84F38E84-46F5-B8C2-2EB4-3772DBEF6A7C}"/>
              </a:ext>
            </a:extLst>
          </p:cNvPr>
          <p:cNvCxnSpPr/>
          <p:nvPr/>
        </p:nvCxnSpPr>
        <p:spPr>
          <a:xfrm>
            <a:off x="8111679" y="2653849"/>
            <a:ext cx="739471" cy="0"/>
          </a:xfrm>
          <a:prstGeom prst="line">
            <a:avLst/>
          </a:prstGeom>
          <a:noFill/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</p:cxnSp>
      <p:cxnSp>
        <p:nvCxnSpPr>
          <p:cNvPr id="6147" name="Connettore diritto 6146">
            <a:extLst>
              <a:ext uri="{FF2B5EF4-FFF2-40B4-BE49-F238E27FC236}">
                <a16:creationId xmlns:a16="http://schemas.microsoft.com/office/drawing/2014/main" id="{144FC389-E376-33AB-0793-EC149964F41A}"/>
              </a:ext>
            </a:extLst>
          </p:cNvPr>
          <p:cNvCxnSpPr>
            <a:cxnSpLocks/>
          </p:cNvCxnSpPr>
          <p:nvPr/>
        </p:nvCxnSpPr>
        <p:spPr>
          <a:xfrm flipV="1">
            <a:off x="8481413" y="2470922"/>
            <a:ext cx="0" cy="895878"/>
          </a:xfrm>
          <a:prstGeom prst="line">
            <a:avLst/>
          </a:prstGeom>
          <a:noFill/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</p:cxnSp>
      <p:sp>
        <p:nvSpPr>
          <p:cNvPr id="6148" name="CasellaDiTesto 6147">
            <a:extLst>
              <a:ext uri="{FF2B5EF4-FFF2-40B4-BE49-F238E27FC236}">
                <a16:creationId xmlns:a16="http://schemas.microsoft.com/office/drawing/2014/main" id="{6CF6789E-C875-8CE4-D984-05E99B77EAFA}"/>
              </a:ext>
            </a:extLst>
          </p:cNvPr>
          <p:cNvSpPr txBox="1"/>
          <p:nvPr/>
        </p:nvSpPr>
        <p:spPr>
          <a:xfrm>
            <a:off x="2192767" y="2493412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50</a:t>
            </a:r>
          </a:p>
        </p:txBody>
      </p:sp>
      <p:sp>
        <p:nvSpPr>
          <p:cNvPr id="6149" name="CasellaDiTesto 6148">
            <a:extLst>
              <a:ext uri="{FF2B5EF4-FFF2-40B4-BE49-F238E27FC236}">
                <a16:creationId xmlns:a16="http://schemas.microsoft.com/office/drawing/2014/main" id="{FE961A43-A98F-9E96-F20B-B2BD0F2FA0AC}"/>
              </a:ext>
            </a:extLst>
          </p:cNvPr>
          <p:cNvSpPr txBox="1"/>
          <p:nvPr/>
        </p:nvSpPr>
        <p:spPr>
          <a:xfrm>
            <a:off x="2485936" y="3613006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50</a:t>
            </a:r>
          </a:p>
        </p:txBody>
      </p:sp>
      <p:sp>
        <p:nvSpPr>
          <p:cNvPr id="6150" name="CasellaDiTesto 6149">
            <a:extLst>
              <a:ext uri="{FF2B5EF4-FFF2-40B4-BE49-F238E27FC236}">
                <a16:creationId xmlns:a16="http://schemas.microsoft.com/office/drawing/2014/main" id="{0203D08B-85EB-5AFF-4EF6-291679BBE2E7}"/>
              </a:ext>
            </a:extLst>
          </p:cNvPr>
          <p:cNvSpPr txBox="1"/>
          <p:nvPr/>
        </p:nvSpPr>
        <p:spPr>
          <a:xfrm>
            <a:off x="8119234" y="2617028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50</a:t>
            </a:r>
          </a:p>
        </p:txBody>
      </p:sp>
      <p:sp>
        <p:nvSpPr>
          <p:cNvPr id="6152" name="CasellaDiTesto 6151">
            <a:extLst>
              <a:ext uri="{FF2B5EF4-FFF2-40B4-BE49-F238E27FC236}">
                <a16:creationId xmlns:a16="http://schemas.microsoft.com/office/drawing/2014/main" id="{0B146C78-0C4B-37A0-2F74-3186C18CB930}"/>
              </a:ext>
            </a:extLst>
          </p:cNvPr>
          <p:cNvSpPr txBox="1"/>
          <p:nvPr/>
        </p:nvSpPr>
        <p:spPr>
          <a:xfrm>
            <a:off x="8082515" y="2802563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-25</a:t>
            </a:r>
          </a:p>
        </p:txBody>
      </p:sp>
      <p:sp>
        <p:nvSpPr>
          <p:cNvPr id="6153" name="CasellaDiTesto 6152">
            <a:extLst>
              <a:ext uri="{FF2B5EF4-FFF2-40B4-BE49-F238E27FC236}">
                <a16:creationId xmlns:a16="http://schemas.microsoft.com/office/drawing/2014/main" id="{6F7DC866-2B4E-CFE4-F873-283026F63572}"/>
              </a:ext>
            </a:extLst>
          </p:cNvPr>
          <p:cNvSpPr txBox="1"/>
          <p:nvPr/>
        </p:nvSpPr>
        <p:spPr>
          <a:xfrm>
            <a:off x="2144065" y="2660895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-25</a:t>
            </a:r>
          </a:p>
        </p:txBody>
      </p:sp>
      <p:sp>
        <p:nvSpPr>
          <p:cNvPr id="6154" name="CasellaDiTesto 6153">
            <a:extLst>
              <a:ext uri="{FF2B5EF4-FFF2-40B4-BE49-F238E27FC236}">
                <a16:creationId xmlns:a16="http://schemas.microsoft.com/office/drawing/2014/main" id="{1C10CAC1-7354-EAE5-D829-C0C0229891C9}"/>
              </a:ext>
            </a:extLst>
          </p:cNvPr>
          <p:cNvSpPr txBox="1"/>
          <p:nvPr/>
        </p:nvSpPr>
        <p:spPr>
          <a:xfrm>
            <a:off x="2442328" y="3964489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-25</a:t>
            </a:r>
          </a:p>
        </p:txBody>
      </p:sp>
      <p:cxnSp>
        <p:nvCxnSpPr>
          <p:cNvPr id="6155" name="Connettore diritto 6154">
            <a:extLst>
              <a:ext uri="{FF2B5EF4-FFF2-40B4-BE49-F238E27FC236}">
                <a16:creationId xmlns:a16="http://schemas.microsoft.com/office/drawing/2014/main" id="{C3890D4E-4EEF-99B0-80EE-C7AE5E2CDDF3}"/>
              </a:ext>
            </a:extLst>
          </p:cNvPr>
          <p:cNvCxnSpPr/>
          <p:nvPr/>
        </p:nvCxnSpPr>
        <p:spPr>
          <a:xfrm>
            <a:off x="2171856" y="2987316"/>
            <a:ext cx="739471" cy="0"/>
          </a:xfrm>
          <a:prstGeom prst="line">
            <a:avLst/>
          </a:prstGeom>
          <a:noFill/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dashDot"/>
          </a:ln>
          <a:effectLst/>
        </p:spPr>
      </p:cxnSp>
      <p:cxnSp>
        <p:nvCxnSpPr>
          <p:cNvPr id="6157" name="Connettore diritto 6156">
            <a:extLst>
              <a:ext uri="{FF2B5EF4-FFF2-40B4-BE49-F238E27FC236}">
                <a16:creationId xmlns:a16="http://schemas.microsoft.com/office/drawing/2014/main" id="{50A8A903-613B-4604-3F56-44F081212A57}"/>
              </a:ext>
            </a:extLst>
          </p:cNvPr>
          <p:cNvCxnSpPr/>
          <p:nvPr/>
        </p:nvCxnSpPr>
        <p:spPr>
          <a:xfrm>
            <a:off x="2144817" y="4252520"/>
            <a:ext cx="739471" cy="0"/>
          </a:xfrm>
          <a:prstGeom prst="line">
            <a:avLst/>
          </a:prstGeom>
          <a:noFill/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dashDot"/>
          </a:ln>
          <a:effectLst/>
        </p:spPr>
      </p:cxnSp>
      <p:cxnSp>
        <p:nvCxnSpPr>
          <p:cNvPr id="6159" name="Connettore diritto 6158">
            <a:extLst>
              <a:ext uri="{FF2B5EF4-FFF2-40B4-BE49-F238E27FC236}">
                <a16:creationId xmlns:a16="http://schemas.microsoft.com/office/drawing/2014/main" id="{BED67530-C74F-FE3B-E6AC-CBD83408C88B}"/>
              </a:ext>
            </a:extLst>
          </p:cNvPr>
          <p:cNvCxnSpPr/>
          <p:nvPr/>
        </p:nvCxnSpPr>
        <p:spPr>
          <a:xfrm>
            <a:off x="8119235" y="3110339"/>
            <a:ext cx="739471" cy="0"/>
          </a:xfrm>
          <a:prstGeom prst="line">
            <a:avLst/>
          </a:prstGeom>
          <a:noFill/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dashDot"/>
          </a:ln>
          <a:effectLst/>
        </p:spPr>
      </p:cxnSp>
      <p:sp>
        <p:nvSpPr>
          <p:cNvPr id="6160" name="Rettangolo 6159">
            <a:extLst>
              <a:ext uri="{FF2B5EF4-FFF2-40B4-BE49-F238E27FC236}">
                <a16:creationId xmlns:a16="http://schemas.microsoft.com/office/drawing/2014/main" id="{01BED30B-6B7D-3248-1285-1A369E51407E}"/>
              </a:ext>
            </a:extLst>
          </p:cNvPr>
          <p:cNvSpPr/>
          <p:nvPr/>
        </p:nvSpPr>
        <p:spPr>
          <a:xfrm>
            <a:off x="9207726" y="2429240"/>
            <a:ext cx="1439186" cy="572494"/>
          </a:xfrm>
          <a:prstGeom prst="rect">
            <a:avLst/>
          </a:prstGeom>
          <a:solidFill>
            <a:srgbClr val="4BACC6">
              <a:lumMod val="20000"/>
              <a:lumOff val="80000"/>
            </a:srgbClr>
          </a:solidFill>
          <a:ln w="25400" cap="flat" cmpd="sng" algn="ctr">
            <a:solidFill>
              <a:srgbClr val="4BACC6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it-IT" kern="0" noProof="0" dirty="0">
                <a:ln w="0"/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/>
              </a:rPr>
              <a:t>Banca commerciale</a:t>
            </a:r>
            <a:endParaRPr lang="it-IT" kern="0" noProof="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6161" name="CasellaDiTesto 6160">
            <a:extLst>
              <a:ext uri="{FF2B5EF4-FFF2-40B4-BE49-F238E27FC236}">
                <a16:creationId xmlns:a16="http://schemas.microsoft.com/office/drawing/2014/main" id="{173A71B9-B174-831F-ECA7-8CCD88BDBC60}"/>
              </a:ext>
            </a:extLst>
          </p:cNvPr>
          <p:cNvSpPr txBox="1"/>
          <p:nvPr/>
        </p:nvSpPr>
        <p:spPr>
          <a:xfrm>
            <a:off x="2143742" y="2953455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 25</a:t>
            </a:r>
          </a:p>
        </p:txBody>
      </p:sp>
      <p:sp>
        <p:nvSpPr>
          <p:cNvPr id="6162" name="CasellaDiTesto 6161">
            <a:extLst>
              <a:ext uri="{FF2B5EF4-FFF2-40B4-BE49-F238E27FC236}">
                <a16:creationId xmlns:a16="http://schemas.microsoft.com/office/drawing/2014/main" id="{826A404F-5DF8-3C0E-EAD7-FD981C84C4B6}"/>
              </a:ext>
            </a:extLst>
          </p:cNvPr>
          <p:cNvSpPr txBox="1"/>
          <p:nvPr/>
        </p:nvSpPr>
        <p:spPr>
          <a:xfrm>
            <a:off x="2452904" y="4237586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 25</a:t>
            </a:r>
          </a:p>
        </p:txBody>
      </p:sp>
      <p:sp>
        <p:nvSpPr>
          <p:cNvPr id="6163" name="CasellaDiTesto 6162">
            <a:extLst>
              <a:ext uri="{FF2B5EF4-FFF2-40B4-BE49-F238E27FC236}">
                <a16:creationId xmlns:a16="http://schemas.microsoft.com/office/drawing/2014/main" id="{0374BFD0-F1BA-6B55-6503-DFEDB69BA46B}"/>
              </a:ext>
            </a:extLst>
          </p:cNvPr>
          <p:cNvSpPr txBox="1"/>
          <p:nvPr/>
        </p:nvSpPr>
        <p:spPr>
          <a:xfrm>
            <a:off x="8094674" y="3067454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 25</a:t>
            </a:r>
          </a:p>
        </p:txBody>
      </p:sp>
      <p:sp>
        <p:nvSpPr>
          <p:cNvPr id="6165" name="CasellaDiTesto 6164">
            <a:extLst>
              <a:ext uri="{FF2B5EF4-FFF2-40B4-BE49-F238E27FC236}">
                <a16:creationId xmlns:a16="http://schemas.microsoft.com/office/drawing/2014/main" id="{FA753265-1A5C-C3DA-1F38-84C4232A6DA9}"/>
              </a:ext>
            </a:extLst>
          </p:cNvPr>
          <p:cNvSpPr txBox="1"/>
          <p:nvPr/>
        </p:nvSpPr>
        <p:spPr>
          <a:xfrm>
            <a:off x="2243437" y="2240258"/>
            <a:ext cx="6012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 A   P</a:t>
            </a:r>
          </a:p>
        </p:txBody>
      </p:sp>
      <p:sp>
        <p:nvSpPr>
          <p:cNvPr id="6166" name="CasellaDiTesto 6165">
            <a:extLst>
              <a:ext uri="{FF2B5EF4-FFF2-40B4-BE49-F238E27FC236}">
                <a16:creationId xmlns:a16="http://schemas.microsoft.com/office/drawing/2014/main" id="{FC92CB82-DFAF-8015-2A93-AA42B88A17AC}"/>
              </a:ext>
            </a:extLst>
          </p:cNvPr>
          <p:cNvSpPr txBox="1"/>
          <p:nvPr/>
        </p:nvSpPr>
        <p:spPr>
          <a:xfrm>
            <a:off x="8169903" y="2384274"/>
            <a:ext cx="6012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 A   P</a:t>
            </a:r>
          </a:p>
        </p:txBody>
      </p:sp>
      <p:sp>
        <p:nvSpPr>
          <p:cNvPr id="6167" name="CasellaDiTesto 6166">
            <a:extLst>
              <a:ext uri="{FF2B5EF4-FFF2-40B4-BE49-F238E27FC236}">
                <a16:creationId xmlns:a16="http://schemas.microsoft.com/office/drawing/2014/main" id="{54E391B9-C281-C8D2-1D98-3BCA856CBEA7}"/>
              </a:ext>
            </a:extLst>
          </p:cNvPr>
          <p:cNvSpPr txBox="1"/>
          <p:nvPr/>
        </p:nvSpPr>
        <p:spPr>
          <a:xfrm>
            <a:off x="2176874" y="3399786"/>
            <a:ext cx="5557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 A   P</a:t>
            </a:r>
          </a:p>
        </p:txBody>
      </p:sp>
      <p:sp>
        <p:nvSpPr>
          <p:cNvPr id="6168" name="CasellaDiTesto 6167">
            <a:extLst>
              <a:ext uri="{FF2B5EF4-FFF2-40B4-BE49-F238E27FC236}">
                <a16:creationId xmlns:a16="http://schemas.microsoft.com/office/drawing/2014/main" id="{11AFA130-B1B8-A9FD-5124-83695AD45E8A}"/>
              </a:ext>
            </a:extLst>
          </p:cNvPr>
          <p:cNvSpPr txBox="1"/>
          <p:nvPr/>
        </p:nvSpPr>
        <p:spPr>
          <a:xfrm>
            <a:off x="8101105" y="2110314"/>
            <a:ext cx="927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Depositi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1AB54F5-22CF-A134-924F-168137E5D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204" y="550456"/>
            <a:ext cx="10894496" cy="68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3800" b="0" noProof="0" dirty="0">
                <a:solidFill>
                  <a:schemeClr val="tx1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Finanziamento </a:t>
            </a:r>
            <a:r>
              <a:rPr lang="it-IT" sz="3800" b="0" noProof="0" dirty="0" err="1">
                <a:solidFill>
                  <a:schemeClr val="tx1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dell</a:t>
            </a:r>
            <a:r>
              <a:rPr lang="it-IT" sz="3800" b="0" dirty="0">
                <a:solidFill>
                  <a:schemeClr val="tx1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a spesa pubblica, risparmi e debito pubblico</a:t>
            </a: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sellaDiTesto 5">
                <a:extLst>
                  <a:ext uri="{FF2B5EF4-FFF2-40B4-BE49-F238E27FC236}">
                    <a16:creationId xmlns:a16="http://schemas.microsoft.com/office/drawing/2014/main" id="{CDF1DBB7-3C94-ED6D-F335-117646B02E2C}"/>
                  </a:ext>
                </a:extLst>
              </p:cNvPr>
              <p:cNvSpPr txBox="1"/>
              <p:nvPr/>
            </p:nvSpPr>
            <p:spPr>
              <a:xfrm>
                <a:off x="-52331" y="5309058"/>
                <a:ext cx="6096000" cy="80881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1500" i="1" noProof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15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it-IT" sz="15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1500" i="1" noProof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it-IT" sz="1500" b="0" i="1" noProof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25</m:t>
                      </m:r>
                    </m:oMath>
                  </m:oMathPara>
                </a14:m>
                <a:endParaRPr lang="it-IT" sz="1500" b="0" noProof="0" dirty="0">
                  <a:solidFill>
                    <a:schemeClr val="tx1"/>
                  </a:solidFill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1500" i="1" noProof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1500" b="0" i="1" noProof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it-IT" sz="15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1500" i="1" noProof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it-IT" sz="1500" b="0" i="1" noProof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25</m:t>
                      </m:r>
                    </m:oMath>
                  </m:oMathPara>
                </a14:m>
                <a:endParaRPr lang="it-IT" sz="1500" b="0" noProof="0" dirty="0">
                  <a:solidFill>
                    <a:schemeClr val="tx1"/>
                  </a:solidFill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1500" i="1" noProof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it-IT" sz="1500" b="0" i="1" noProof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500" i="1" noProof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it-IT" sz="1500" b="0" i="1" noProof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𝐶𝐵</m:t>
                              </m:r>
                            </m:sub>
                          </m:sSub>
                        </m:e>
                        <m:sub>
                          <m:r>
                            <a:rPr lang="it-IT" sz="15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1500" i="1" noProof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it-IT" sz="1500" b="0" i="1" noProof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25</m:t>
                      </m:r>
                    </m:oMath>
                  </m:oMathPara>
                </a14:m>
                <a:endParaRPr lang="it-IT" sz="1500" dirty="0"/>
              </a:p>
            </p:txBody>
          </p:sp>
        </mc:Choice>
        <mc:Fallback xmlns="">
          <p:sp>
            <p:nvSpPr>
              <p:cNvPr id="6" name="CasellaDiTesto 5">
                <a:extLst>
                  <a:ext uri="{FF2B5EF4-FFF2-40B4-BE49-F238E27FC236}">
                    <a16:creationId xmlns:a16="http://schemas.microsoft.com/office/drawing/2014/main" id="{5F2A08BB-24AF-2BC3-59A1-96C9CC5939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52331" y="5309058"/>
                <a:ext cx="6096000" cy="80881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Freccia a destra 6">
            <a:extLst>
              <a:ext uri="{FF2B5EF4-FFF2-40B4-BE49-F238E27FC236}">
                <a16:creationId xmlns:a16="http://schemas.microsoft.com/office/drawing/2014/main" id="{515F1575-9C7C-22A1-5084-B1E4F441D294}"/>
              </a:ext>
            </a:extLst>
          </p:cNvPr>
          <p:cNvSpPr/>
          <p:nvPr/>
        </p:nvSpPr>
        <p:spPr>
          <a:xfrm>
            <a:off x="4530601" y="5607262"/>
            <a:ext cx="1159741" cy="193480"/>
          </a:xfrm>
          <a:prstGeom prst="rightArrow">
            <a:avLst/>
          </a:prstGeom>
          <a:solidFill>
            <a:schemeClr val="tx2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Shape 2">
            <a:extLst>
              <a:ext uri="{FF2B5EF4-FFF2-40B4-BE49-F238E27FC236}">
                <a16:creationId xmlns:a16="http://schemas.microsoft.com/office/drawing/2014/main" id="{63077F10-4D23-DC5D-F104-616BF2BCDE8F}"/>
              </a:ext>
            </a:extLst>
          </p:cNvPr>
          <p:cNvSpPr/>
          <p:nvPr/>
        </p:nvSpPr>
        <p:spPr>
          <a:xfrm>
            <a:off x="502921" y="6350508"/>
            <a:ext cx="11185855" cy="27432"/>
          </a:xfrm>
          <a:prstGeom prst="rect">
            <a:avLst/>
          </a:prstGeom>
          <a:solidFill>
            <a:srgbClr val="155F82"/>
          </a:solidFill>
          <a:ln w="12700">
            <a:solidFill>
              <a:srgbClr val="155F8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8" name="Image 0" descr="/mnt/data/deams_logo.png">
            <a:extLst>
              <a:ext uri="{FF2B5EF4-FFF2-40B4-BE49-F238E27FC236}">
                <a16:creationId xmlns:a16="http://schemas.microsoft.com/office/drawing/2014/main" id="{86F6069F-3986-F2DD-B9EC-F075569968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31170" y="6446520"/>
            <a:ext cx="1051560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463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58" grpId="0"/>
      <p:bldP spid="59" grpId="0"/>
      <p:bldP spid="60" grpId="0"/>
      <p:bldP spid="61" grpId="0"/>
      <p:bldP spid="6148" grpId="0"/>
      <p:bldP spid="6149" grpId="0"/>
      <p:bldP spid="6150" grpId="0"/>
      <p:bldP spid="6152" grpId="0"/>
      <p:bldP spid="6153" grpId="0"/>
      <p:bldP spid="6154" grpId="0"/>
      <p:bldP spid="6161" grpId="0"/>
      <p:bldP spid="6162" grpId="0"/>
      <p:bldP spid="616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BAA25227-33CA-42D6-9261-7472CCE8E5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8213" y="630238"/>
            <a:ext cx="1841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900" noProof="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69" name="Rectangle 3">
                <a:extLst>
                  <a:ext uri="{FF2B5EF4-FFF2-40B4-BE49-F238E27FC236}">
                    <a16:creationId xmlns:a16="http://schemas.microsoft.com/office/drawing/2014/main" id="{B1975F3F-A407-F99E-6D96-6DCE4DAD783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2204" y="1579786"/>
                <a:ext cx="10587910" cy="6104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822433"/>
                  </a:buClr>
                  <a:buChar char="•"/>
                  <a:defRPr sz="24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16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3pPr>
                <a:lvl4pPr marL="15621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14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4pPr>
                <a:lvl5pPr marL="1981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2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eaLnBrk="1" hangingPunct="1">
                  <a:lnSpc>
                    <a:spcPct val="90000"/>
                  </a:lnSpc>
                  <a:buNone/>
                  <a:defRPr/>
                </a:pPr>
                <a:r>
                  <a:rPr lang="it-IT" sz="1600" noProof="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Ipotesi: le famiglie detengono i risparmi sottoforma di depositi e titoli pubblici</a:t>
                </a:r>
              </a:p>
              <a:p>
                <a:pPr marL="0" indent="0" algn="just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r>
                  <a:rPr lang="it-IT" sz="1600" noProof="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Il debito pubblico è detenuto sia dalle famiglie che dalla BC. Lo stock di risparmi rimane invariato, ma sua composizione varia (meno depositi e più titoli pubblici) </a:t>
                </a: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r>
                  <a:rPr lang="it-IT" sz="1600" noProof="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 ogni caso, la relazione precedentemente descritta rimane sempre valida: I titoli pubblici detenuti dalla BC sono uguali ai depositi detenuti dalle famiglie: </a:t>
                </a:r>
                <a:endParaRPr lang="it-IT" sz="1600" i="1" noProof="0" dirty="0">
                  <a:solidFill>
                    <a:schemeClr val="tx1"/>
                  </a:solidFill>
                  <a:latin typeface="Cambria Math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 eaLnBrk="1" hangingPunct="1">
                  <a:lnSpc>
                    <a:spcPct val="90000"/>
                  </a:lnSpc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𝐶𝐵</m:t>
                          </m:r>
                        </m:sup>
                      </m:sSubSup>
                      <m:r>
                        <a:rPr lang="it-IT" sz="1600" i="1" noProof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h</m:t>
                          </m:r>
                        </m:sup>
                      </m:sSubSup>
                    </m:oMath>
                  </m:oMathPara>
                </a14:m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1600" i="1" noProof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𝐶𝐵</m:t>
                          </m:r>
                        </m:sup>
                      </m:sSubSup>
                      <m:r>
                        <a:rPr lang="it-IT" sz="1600" i="1" noProof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h</m:t>
                          </m:r>
                        </m:sup>
                      </m:sSubSup>
                      <m:r>
                        <a:rPr lang="it-IT" sz="1600" i="1" noProof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 eaLnBrk="1" hangingPunct="1">
                  <a:lnSpc>
                    <a:spcPct val="90000"/>
                  </a:lnSpc>
                  <a:buNone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169" name="Rectangle 3">
                <a:extLst>
                  <a:ext uri="{FF2B5EF4-FFF2-40B4-BE49-F238E27FC236}">
                    <a16:creationId xmlns:a16="http://schemas.microsoft.com/office/drawing/2014/main" id="{B1975F3F-A407-F99E-6D96-6DCE4DAD78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02204" y="1579786"/>
                <a:ext cx="10587910" cy="610463"/>
              </a:xfrm>
              <a:prstGeom prst="rect">
                <a:avLst/>
              </a:prstGeom>
              <a:blipFill>
                <a:blip r:embed="rId3"/>
                <a:stretch>
                  <a:fillRect l="-346" t="-7000" r="-346" b="-6660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8">
            <a:extLst>
              <a:ext uri="{FF2B5EF4-FFF2-40B4-BE49-F238E27FC236}">
                <a16:creationId xmlns:a16="http://schemas.microsoft.com/office/drawing/2014/main" id="{EA782D4A-0566-F0CD-FECC-970E61A8D6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9098" y="2527465"/>
            <a:ext cx="1841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900" noProof="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14B6DE36-BA6A-10BF-8A37-6A7104DB5EE3}"/>
              </a:ext>
            </a:extLst>
          </p:cNvPr>
          <p:cNvSpPr/>
          <p:nvPr/>
        </p:nvSpPr>
        <p:spPr>
          <a:xfrm>
            <a:off x="2971984" y="2710423"/>
            <a:ext cx="1327868" cy="572494"/>
          </a:xfrm>
          <a:prstGeom prst="rect">
            <a:avLst/>
          </a:prstGeom>
          <a:solidFill>
            <a:srgbClr val="9BBB59">
              <a:lumMod val="20000"/>
              <a:lumOff val="80000"/>
            </a:srgbClr>
          </a:solidFill>
          <a:ln w="25400" cap="flat" cmpd="sng" algn="ctr">
            <a:solidFill>
              <a:srgbClr val="9BBB59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it-IT" kern="0" noProof="0" dirty="0">
                <a:ln w="0"/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/>
              </a:rPr>
              <a:t>Banca Centrale</a:t>
            </a:r>
            <a:endParaRPr lang="it-IT" kern="0" noProof="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1873F425-7DFE-B0BB-A2D5-E1722B4F63D0}"/>
              </a:ext>
            </a:extLst>
          </p:cNvPr>
          <p:cNvSpPr/>
          <p:nvPr/>
        </p:nvSpPr>
        <p:spPr>
          <a:xfrm>
            <a:off x="2971984" y="3802714"/>
            <a:ext cx="1439186" cy="572494"/>
          </a:xfrm>
          <a:prstGeom prst="rect">
            <a:avLst/>
          </a:prstGeom>
          <a:solidFill>
            <a:srgbClr val="9BBB59">
              <a:lumMod val="20000"/>
              <a:lumOff val="80000"/>
            </a:srgbClr>
          </a:solidFill>
          <a:ln w="25400" cap="flat" cmpd="sng" algn="ctr">
            <a:solidFill>
              <a:srgbClr val="9BBB59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it-IT" kern="0" noProof="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Governo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490416D2-3F04-2641-677C-8F04F9392C33}"/>
              </a:ext>
            </a:extLst>
          </p:cNvPr>
          <p:cNvSpPr/>
          <p:nvPr/>
        </p:nvSpPr>
        <p:spPr>
          <a:xfrm>
            <a:off x="5458423" y="2536211"/>
            <a:ext cx="3417736" cy="2048634"/>
          </a:xfrm>
          <a:prstGeom prst="rect">
            <a:avLst/>
          </a:prstGeom>
          <a:solidFill>
            <a:srgbClr val="4BACC6">
              <a:lumMod val="20000"/>
              <a:lumOff val="80000"/>
            </a:srgbClr>
          </a:solidFill>
          <a:ln w="25400" cap="flat" cmpd="sng" algn="ctr">
            <a:solidFill>
              <a:srgbClr val="4BACC6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it-IT" kern="0" noProof="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9789CE19-4187-E182-8BB4-A407560CA03B}"/>
              </a:ext>
            </a:extLst>
          </p:cNvPr>
          <p:cNvSpPr/>
          <p:nvPr/>
        </p:nvSpPr>
        <p:spPr>
          <a:xfrm>
            <a:off x="6447698" y="2757253"/>
            <a:ext cx="1439186" cy="572494"/>
          </a:xfrm>
          <a:prstGeom prst="rect">
            <a:avLst/>
          </a:prstGeom>
          <a:solidFill>
            <a:srgbClr val="4BACC6">
              <a:lumMod val="20000"/>
              <a:lumOff val="80000"/>
            </a:srgbClr>
          </a:solidFill>
          <a:ln w="25400" cap="flat" cmpd="sng" algn="ctr">
            <a:solidFill>
              <a:srgbClr val="4BACC6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it-IT" kern="0" noProof="0" dirty="0">
                <a:ln w="0"/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/>
              </a:rPr>
              <a:t>Famiglie</a:t>
            </a:r>
            <a:endParaRPr lang="it-IT" kern="0" noProof="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DC8959D0-F67D-1AD3-745C-13A226D0B090}"/>
              </a:ext>
            </a:extLst>
          </p:cNvPr>
          <p:cNvSpPr/>
          <p:nvPr/>
        </p:nvSpPr>
        <p:spPr>
          <a:xfrm>
            <a:off x="6469565" y="3738163"/>
            <a:ext cx="1439186" cy="572494"/>
          </a:xfrm>
          <a:prstGeom prst="rect">
            <a:avLst/>
          </a:prstGeom>
          <a:solidFill>
            <a:srgbClr val="4BACC6">
              <a:lumMod val="20000"/>
              <a:lumOff val="80000"/>
            </a:srgbClr>
          </a:solidFill>
          <a:ln w="25400" cap="flat" cmpd="sng" algn="ctr">
            <a:solidFill>
              <a:srgbClr val="4BACC6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it-IT" kern="0" noProof="0" dirty="0">
                <a:ln w="0"/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/>
              </a:rPr>
              <a:t>Settore C</a:t>
            </a:r>
            <a:endParaRPr lang="it-IT" kern="0" noProof="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11" name="Connettore 2 10">
            <a:extLst>
              <a:ext uri="{FF2B5EF4-FFF2-40B4-BE49-F238E27FC236}">
                <a16:creationId xmlns:a16="http://schemas.microsoft.com/office/drawing/2014/main" id="{62DAF9E7-6C64-E7F9-6478-99D20716F7ED}"/>
              </a:ext>
            </a:extLst>
          </p:cNvPr>
          <p:cNvCxnSpPr>
            <a:cxnSpLocks/>
          </p:cNvCxnSpPr>
          <p:nvPr/>
        </p:nvCxnSpPr>
        <p:spPr>
          <a:xfrm>
            <a:off x="3360603" y="3314721"/>
            <a:ext cx="0" cy="455246"/>
          </a:xfrm>
          <a:prstGeom prst="straightConnector1">
            <a:avLst/>
          </a:prstGeom>
          <a:noFill/>
          <a:ln w="12700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12" name="Connettore 2 11">
            <a:extLst>
              <a:ext uri="{FF2B5EF4-FFF2-40B4-BE49-F238E27FC236}">
                <a16:creationId xmlns:a16="http://schemas.microsoft.com/office/drawing/2014/main" id="{61123DF6-16F4-C56B-3C93-BA5545B38B4B}"/>
              </a:ext>
            </a:extLst>
          </p:cNvPr>
          <p:cNvCxnSpPr>
            <a:cxnSpLocks/>
          </p:cNvCxnSpPr>
          <p:nvPr/>
        </p:nvCxnSpPr>
        <p:spPr>
          <a:xfrm>
            <a:off x="4506916" y="4095274"/>
            <a:ext cx="1940782" cy="0"/>
          </a:xfrm>
          <a:prstGeom prst="straightConnector1">
            <a:avLst/>
          </a:prstGeom>
          <a:noFill/>
          <a:ln w="12700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13" name="Connettore 2 12">
            <a:extLst>
              <a:ext uri="{FF2B5EF4-FFF2-40B4-BE49-F238E27FC236}">
                <a16:creationId xmlns:a16="http://schemas.microsoft.com/office/drawing/2014/main" id="{6FAC51BC-6B55-F0E4-02FF-B42C1AD7C0C4}"/>
              </a:ext>
            </a:extLst>
          </p:cNvPr>
          <p:cNvCxnSpPr>
            <a:cxnSpLocks/>
          </p:cNvCxnSpPr>
          <p:nvPr/>
        </p:nvCxnSpPr>
        <p:spPr>
          <a:xfrm flipV="1">
            <a:off x="6900258" y="3369215"/>
            <a:ext cx="0" cy="298610"/>
          </a:xfrm>
          <a:prstGeom prst="straightConnector1">
            <a:avLst/>
          </a:prstGeom>
          <a:noFill/>
          <a:ln w="12700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14" name="Connettore a gomito 13">
            <a:extLst>
              <a:ext uri="{FF2B5EF4-FFF2-40B4-BE49-F238E27FC236}">
                <a16:creationId xmlns:a16="http://schemas.microsoft.com/office/drawing/2014/main" id="{0688CECD-1B42-2CF8-1BF3-7A8798885479}"/>
              </a:ext>
            </a:extLst>
          </p:cNvPr>
          <p:cNvCxnSpPr>
            <a:cxnSpLocks/>
          </p:cNvCxnSpPr>
          <p:nvPr/>
        </p:nvCxnSpPr>
        <p:spPr>
          <a:xfrm rot="10800000" flipV="1">
            <a:off x="4506918" y="3031721"/>
            <a:ext cx="1843377" cy="874643"/>
          </a:xfrm>
          <a:prstGeom prst="bentConnector3">
            <a:avLst>
              <a:gd name="adj1" fmla="val 61215"/>
            </a:avLst>
          </a:prstGeom>
          <a:noFill/>
          <a:ln w="12700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15" name="Connettore 2 14">
            <a:extLst>
              <a:ext uri="{FF2B5EF4-FFF2-40B4-BE49-F238E27FC236}">
                <a16:creationId xmlns:a16="http://schemas.microsoft.com/office/drawing/2014/main" id="{8F777B34-4BA3-E7F0-464B-4660FA134296}"/>
              </a:ext>
            </a:extLst>
          </p:cNvPr>
          <p:cNvCxnSpPr>
            <a:cxnSpLocks/>
          </p:cNvCxnSpPr>
          <p:nvPr/>
        </p:nvCxnSpPr>
        <p:spPr>
          <a:xfrm flipV="1">
            <a:off x="3783347" y="3302763"/>
            <a:ext cx="0" cy="435401"/>
          </a:xfrm>
          <a:prstGeom prst="straightConnector1">
            <a:avLst/>
          </a:prstGeom>
          <a:noFill/>
          <a:ln w="12700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9A1C4FE2-8D1A-1CB6-DC1B-9C4B0E3404A4}"/>
              </a:ext>
            </a:extLst>
          </p:cNvPr>
          <p:cNvSpPr txBox="1"/>
          <p:nvPr/>
        </p:nvSpPr>
        <p:spPr>
          <a:xfrm>
            <a:off x="3019362" y="3388928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50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4E6DFC8A-1689-5FBB-73B9-F45066E76A14}"/>
              </a:ext>
            </a:extLst>
          </p:cNvPr>
          <p:cNvSpPr txBox="1"/>
          <p:nvPr/>
        </p:nvSpPr>
        <p:spPr>
          <a:xfrm>
            <a:off x="5141699" y="4067432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50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98EC930C-9A9C-8DFD-3B16-D1BB2C3A8642}"/>
              </a:ext>
            </a:extLst>
          </p:cNvPr>
          <p:cNvSpPr txBox="1"/>
          <p:nvPr/>
        </p:nvSpPr>
        <p:spPr>
          <a:xfrm>
            <a:off x="6910202" y="3384921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50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AB160002-1636-57F0-63FB-6E5394544A72}"/>
              </a:ext>
            </a:extLst>
          </p:cNvPr>
          <p:cNvSpPr txBox="1"/>
          <p:nvPr/>
        </p:nvSpPr>
        <p:spPr>
          <a:xfrm>
            <a:off x="4898515" y="3376891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25</a:t>
            </a: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D217F872-D6A8-2EB3-DD4A-2E64C29E5FA0}"/>
              </a:ext>
            </a:extLst>
          </p:cNvPr>
          <p:cNvSpPr txBox="1"/>
          <p:nvPr/>
        </p:nvSpPr>
        <p:spPr>
          <a:xfrm>
            <a:off x="3744255" y="3387902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25</a:t>
            </a:r>
          </a:p>
        </p:txBody>
      </p:sp>
      <p:cxnSp>
        <p:nvCxnSpPr>
          <p:cNvPr id="21" name="Connettore diritto 20">
            <a:extLst>
              <a:ext uri="{FF2B5EF4-FFF2-40B4-BE49-F238E27FC236}">
                <a16:creationId xmlns:a16="http://schemas.microsoft.com/office/drawing/2014/main" id="{C345E9F3-B486-06D6-D2AE-48813D64C662}"/>
              </a:ext>
            </a:extLst>
          </p:cNvPr>
          <p:cNvCxnSpPr/>
          <p:nvPr/>
        </p:nvCxnSpPr>
        <p:spPr>
          <a:xfrm>
            <a:off x="2150822" y="2655751"/>
            <a:ext cx="739471" cy="0"/>
          </a:xfrm>
          <a:prstGeom prst="line">
            <a:avLst/>
          </a:prstGeom>
          <a:noFill/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</p:cxnSp>
      <p:cxnSp>
        <p:nvCxnSpPr>
          <p:cNvPr id="22" name="Connettore diritto 21">
            <a:extLst>
              <a:ext uri="{FF2B5EF4-FFF2-40B4-BE49-F238E27FC236}">
                <a16:creationId xmlns:a16="http://schemas.microsoft.com/office/drawing/2014/main" id="{B9B4085F-CF84-F68D-08EB-E9D1492B40C4}"/>
              </a:ext>
            </a:extLst>
          </p:cNvPr>
          <p:cNvCxnSpPr>
            <a:cxnSpLocks/>
          </p:cNvCxnSpPr>
          <p:nvPr/>
        </p:nvCxnSpPr>
        <p:spPr>
          <a:xfrm flipV="1">
            <a:off x="2517906" y="2459588"/>
            <a:ext cx="0" cy="895878"/>
          </a:xfrm>
          <a:prstGeom prst="line">
            <a:avLst/>
          </a:prstGeom>
          <a:noFill/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</p:cxnSp>
      <p:cxnSp>
        <p:nvCxnSpPr>
          <p:cNvPr id="23" name="Connettore diritto 22">
            <a:extLst>
              <a:ext uri="{FF2B5EF4-FFF2-40B4-BE49-F238E27FC236}">
                <a16:creationId xmlns:a16="http://schemas.microsoft.com/office/drawing/2014/main" id="{8CA3B16D-293B-7EF7-750B-747B71B55E1C}"/>
              </a:ext>
            </a:extLst>
          </p:cNvPr>
          <p:cNvCxnSpPr/>
          <p:nvPr/>
        </p:nvCxnSpPr>
        <p:spPr>
          <a:xfrm>
            <a:off x="2087482" y="3797143"/>
            <a:ext cx="739471" cy="0"/>
          </a:xfrm>
          <a:prstGeom prst="line">
            <a:avLst/>
          </a:prstGeom>
          <a:noFill/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</p:cxnSp>
      <p:cxnSp>
        <p:nvCxnSpPr>
          <p:cNvPr id="24" name="Connettore diritto 23">
            <a:extLst>
              <a:ext uri="{FF2B5EF4-FFF2-40B4-BE49-F238E27FC236}">
                <a16:creationId xmlns:a16="http://schemas.microsoft.com/office/drawing/2014/main" id="{3809F45E-CA06-E1D2-DFEE-4FD4477720ED}"/>
              </a:ext>
            </a:extLst>
          </p:cNvPr>
          <p:cNvCxnSpPr>
            <a:cxnSpLocks/>
          </p:cNvCxnSpPr>
          <p:nvPr/>
        </p:nvCxnSpPr>
        <p:spPr>
          <a:xfrm flipV="1">
            <a:off x="2454566" y="3600980"/>
            <a:ext cx="0" cy="895878"/>
          </a:xfrm>
          <a:prstGeom prst="line">
            <a:avLst/>
          </a:prstGeom>
          <a:noFill/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</p:cxnSp>
      <p:cxnSp>
        <p:nvCxnSpPr>
          <p:cNvPr id="25" name="Connettore diritto 24">
            <a:extLst>
              <a:ext uri="{FF2B5EF4-FFF2-40B4-BE49-F238E27FC236}">
                <a16:creationId xmlns:a16="http://schemas.microsoft.com/office/drawing/2014/main" id="{AAAE4728-5EDB-770E-387F-90AB94775988}"/>
              </a:ext>
            </a:extLst>
          </p:cNvPr>
          <p:cNvCxnSpPr/>
          <p:nvPr/>
        </p:nvCxnSpPr>
        <p:spPr>
          <a:xfrm>
            <a:off x="8087994" y="2787379"/>
            <a:ext cx="739471" cy="0"/>
          </a:xfrm>
          <a:prstGeom prst="line">
            <a:avLst/>
          </a:prstGeom>
          <a:noFill/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</p:cxnSp>
      <p:cxnSp>
        <p:nvCxnSpPr>
          <p:cNvPr id="26" name="Connettore diritto 25">
            <a:extLst>
              <a:ext uri="{FF2B5EF4-FFF2-40B4-BE49-F238E27FC236}">
                <a16:creationId xmlns:a16="http://schemas.microsoft.com/office/drawing/2014/main" id="{FE2006FC-B082-1920-3942-AD25242CFA7E}"/>
              </a:ext>
            </a:extLst>
          </p:cNvPr>
          <p:cNvCxnSpPr>
            <a:cxnSpLocks/>
          </p:cNvCxnSpPr>
          <p:nvPr/>
        </p:nvCxnSpPr>
        <p:spPr>
          <a:xfrm flipV="1">
            <a:off x="8457728" y="2604452"/>
            <a:ext cx="0" cy="895878"/>
          </a:xfrm>
          <a:prstGeom prst="line">
            <a:avLst/>
          </a:prstGeom>
          <a:noFill/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</p:cxnSp>
      <p:sp>
        <p:nvSpPr>
          <p:cNvPr id="27" name="CasellaDiTesto 26">
            <a:extLst>
              <a:ext uri="{FF2B5EF4-FFF2-40B4-BE49-F238E27FC236}">
                <a16:creationId xmlns:a16="http://schemas.microsoft.com/office/drawing/2014/main" id="{78C706DE-0A26-4641-6C03-59DC259CA71B}"/>
              </a:ext>
            </a:extLst>
          </p:cNvPr>
          <p:cNvSpPr txBox="1"/>
          <p:nvPr/>
        </p:nvSpPr>
        <p:spPr>
          <a:xfrm>
            <a:off x="2169082" y="2626942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50</a:t>
            </a:r>
          </a:p>
        </p:txBody>
      </p:sp>
      <p:sp>
        <p:nvSpPr>
          <p:cNvPr id="28" name="CasellaDiTesto 27">
            <a:extLst>
              <a:ext uri="{FF2B5EF4-FFF2-40B4-BE49-F238E27FC236}">
                <a16:creationId xmlns:a16="http://schemas.microsoft.com/office/drawing/2014/main" id="{60D16A41-A8E1-8EF9-603B-44C4017DB671}"/>
              </a:ext>
            </a:extLst>
          </p:cNvPr>
          <p:cNvSpPr txBox="1"/>
          <p:nvPr/>
        </p:nvSpPr>
        <p:spPr>
          <a:xfrm>
            <a:off x="2462251" y="3746536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50</a:t>
            </a:r>
          </a:p>
        </p:txBody>
      </p:sp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56DB665D-E4A5-EA58-2889-A79CC2DA9268}"/>
              </a:ext>
            </a:extLst>
          </p:cNvPr>
          <p:cNvSpPr txBox="1"/>
          <p:nvPr/>
        </p:nvSpPr>
        <p:spPr>
          <a:xfrm>
            <a:off x="8095549" y="2750558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50</a:t>
            </a:r>
          </a:p>
        </p:txBody>
      </p:sp>
      <p:sp>
        <p:nvSpPr>
          <p:cNvPr id="30" name="CasellaDiTesto 29">
            <a:extLst>
              <a:ext uri="{FF2B5EF4-FFF2-40B4-BE49-F238E27FC236}">
                <a16:creationId xmlns:a16="http://schemas.microsoft.com/office/drawing/2014/main" id="{944F5A74-B397-5E43-513E-2F164BCCA43E}"/>
              </a:ext>
            </a:extLst>
          </p:cNvPr>
          <p:cNvSpPr txBox="1"/>
          <p:nvPr/>
        </p:nvSpPr>
        <p:spPr>
          <a:xfrm>
            <a:off x="8058830" y="2936093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-25</a:t>
            </a:r>
          </a:p>
        </p:txBody>
      </p:sp>
      <p:sp>
        <p:nvSpPr>
          <p:cNvPr id="32" name="CasellaDiTesto 31">
            <a:extLst>
              <a:ext uri="{FF2B5EF4-FFF2-40B4-BE49-F238E27FC236}">
                <a16:creationId xmlns:a16="http://schemas.microsoft.com/office/drawing/2014/main" id="{C292DEC3-EB51-139D-E088-46CCC331F996}"/>
              </a:ext>
            </a:extLst>
          </p:cNvPr>
          <p:cNvSpPr txBox="1"/>
          <p:nvPr/>
        </p:nvSpPr>
        <p:spPr>
          <a:xfrm>
            <a:off x="2120380" y="2794425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-25</a:t>
            </a:r>
          </a:p>
        </p:txBody>
      </p:sp>
      <p:sp>
        <p:nvSpPr>
          <p:cNvPr id="33" name="CasellaDiTesto 32">
            <a:extLst>
              <a:ext uri="{FF2B5EF4-FFF2-40B4-BE49-F238E27FC236}">
                <a16:creationId xmlns:a16="http://schemas.microsoft.com/office/drawing/2014/main" id="{9EC3B2CB-D87E-F1C8-3C90-4BE2AFB5F400}"/>
              </a:ext>
            </a:extLst>
          </p:cNvPr>
          <p:cNvSpPr txBox="1"/>
          <p:nvPr/>
        </p:nvSpPr>
        <p:spPr>
          <a:xfrm>
            <a:off x="2418643" y="4098019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-25</a:t>
            </a:r>
          </a:p>
        </p:txBody>
      </p:sp>
      <p:cxnSp>
        <p:nvCxnSpPr>
          <p:cNvPr id="34" name="Connettore diritto 33">
            <a:extLst>
              <a:ext uri="{FF2B5EF4-FFF2-40B4-BE49-F238E27FC236}">
                <a16:creationId xmlns:a16="http://schemas.microsoft.com/office/drawing/2014/main" id="{5ABE4AD8-B9D7-356D-457E-58AE5F8257E8}"/>
              </a:ext>
            </a:extLst>
          </p:cNvPr>
          <p:cNvCxnSpPr/>
          <p:nvPr/>
        </p:nvCxnSpPr>
        <p:spPr>
          <a:xfrm>
            <a:off x="2148171" y="3238732"/>
            <a:ext cx="739471" cy="0"/>
          </a:xfrm>
          <a:prstGeom prst="line">
            <a:avLst/>
          </a:prstGeom>
          <a:noFill/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dashDot"/>
          </a:ln>
          <a:effectLst/>
        </p:spPr>
      </p:cxnSp>
      <p:cxnSp>
        <p:nvCxnSpPr>
          <p:cNvPr id="35" name="Connettore diritto 34">
            <a:extLst>
              <a:ext uri="{FF2B5EF4-FFF2-40B4-BE49-F238E27FC236}">
                <a16:creationId xmlns:a16="http://schemas.microsoft.com/office/drawing/2014/main" id="{ACCF5CC0-D29E-8D2C-2398-B0C08B8AB9E3}"/>
              </a:ext>
            </a:extLst>
          </p:cNvPr>
          <p:cNvCxnSpPr/>
          <p:nvPr/>
        </p:nvCxnSpPr>
        <p:spPr>
          <a:xfrm>
            <a:off x="2121132" y="4386050"/>
            <a:ext cx="739471" cy="0"/>
          </a:xfrm>
          <a:prstGeom prst="line">
            <a:avLst/>
          </a:prstGeom>
          <a:noFill/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dashDot"/>
          </a:ln>
          <a:effectLst/>
        </p:spPr>
      </p:cxnSp>
      <p:cxnSp>
        <p:nvCxnSpPr>
          <p:cNvPr id="36" name="Connettore diritto 35">
            <a:extLst>
              <a:ext uri="{FF2B5EF4-FFF2-40B4-BE49-F238E27FC236}">
                <a16:creationId xmlns:a16="http://schemas.microsoft.com/office/drawing/2014/main" id="{A2B17236-7B77-472F-46E3-8A67DA6538D2}"/>
              </a:ext>
            </a:extLst>
          </p:cNvPr>
          <p:cNvCxnSpPr/>
          <p:nvPr/>
        </p:nvCxnSpPr>
        <p:spPr>
          <a:xfrm>
            <a:off x="8095550" y="3384920"/>
            <a:ext cx="739471" cy="0"/>
          </a:xfrm>
          <a:prstGeom prst="line">
            <a:avLst/>
          </a:prstGeom>
          <a:noFill/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dashDot"/>
          </a:ln>
          <a:effectLst/>
        </p:spPr>
      </p:cxnSp>
      <p:sp>
        <p:nvSpPr>
          <p:cNvPr id="37" name="Rettangolo 36">
            <a:extLst>
              <a:ext uri="{FF2B5EF4-FFF2-40B4-BE49-F238E27FC236}">
                <a16:creationId xmlns:a16="http://schemas.microsoft.com/office/drawing/2014/main" id="{2325DE31-34D6-E4E8-A56C-E8A5F6F7AD98}"/>
              </a:ext>
            </a:extLst>
          </p:cNvPr>
          <p:cNvSpPr/>
          <p:nvPr/>
        </p:nvSpPr>
        <p:spPr>
          <a:xfrm>
            <a:off x="8970642" y="3716285"/>
            <a:ext cx="1439186" cy="572494"/>
          </a:xfrm>
          <a:prstGeom prst="rect">
            <a:avLst/>
          </a:prstGeom>
          <a:solidFill>
            <a:srgbClr val="4BACC6">
              <a:lumMod val="20000"/>
              <a:lumOff val="80000"/>
            </a:srgbClr>
          </a:solidFill>
          <a:ln w="25400" cap="flat" cmpd="sng" algn="ctr">
            <a:solidFill>
              <a:srgbClr val="4BACC6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it-IT" kern="0" noProof="0" dirty="0">
                <a:ln w="0"/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/>
              </a:rPr>
              <a:t>Banca Commerciale</a:t>
            </a:r>
            <a:endParaRPr lang="it-IT" kern="0" noProof="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38" name="CasellaDiTesto 37">
            <a:extLst>
              <a:ext uri="{FF2B5EF4-FFF2-40B4-BE49-F238E27FC236}">
                <a16:creationId xmlns:a16="http://schemas.microsoft.com/office/drawing/2014/main" id="{9E0CABBE-D0DD-991C-156A-9B7CA77B95A0}"/>
              </a:ext>
            </a:extLst>
          </p:cNvPr>
          <p:cNvSpPr txBox="1"/>
          <p:nvPr/>
        </p:nvSpPr>
        <p:spPr>
          <a:xfrm>
            <a:off x="2165928" y="3198453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25</a:t>
            </a:r>
          </a:p>
        </p:txBody>
      </p:sp>
      <p:sp>
        <p:nvSpPr>
          <p:cNvPr id="39" name="CasellaDiTesto 38">
            <a:extLst>
              <a:ext uri="{FF2B5EF4-FFF2-40B4-BE49-F238E27FC236}">
                <a16:creationId xmlns:a16="http://schemas.microsoft.com/office/drawing/2014/main" id="{D45D5345-752E-6673-E364-9E9F2B8CBA2F}"/>
              </a:ext>
            </a:extLst>
          </p:cNvPr>
          <p:cNvSpPr txBox="1"/>
          <p:nvPr/>
        </p:nvSpPr>
        <p:spPr>
          <a:xfrm>
            <a:off x="2429219" y="4371116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 25</a:t>
            </a:r>
          </a:p>
        </p:txBody>
      </p:sp>
      <p:sp>
        <p:nvSpPr>
          <p:cNvPr id="40" name="CasellaDiTesto 39">
            <a:extLst>
              <a:ext uri="{FF2B5EF4-FFF2-40B4-BE49-F238E27FC236}">
                <a16:creationId xmlns:a16="http://schemas.microsoft.com/office/drawing/2014/main" id="{683B66D7-9E46-DD06-35E9-76D4667FCC55}"/>
              </a:ext>
            </a:extLst>
          </p:cNvPr>
          <p:cNvSpPr txBox="1"/>
          <p:nvPr/>
        </p:nvSpPr>
        <p:spPr>
          <a:xfrm>
            <a:off x="8056187" y="3341881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 25</a:t>
            </a:r>
          </a:p>
        </p:txBody>
      </p:sp>
      <p:sp>
        <p:nvSpPr>
          <p:cNvPr id="42" name="CasellaDiTesto 41">
            <a:extLst>
              <a:ext uri="{FF2B5EF4-FFF2-40B4-BE49-F238E27FC236}">
                <a16:creationId xmlns:a16="http://schemas.microsoft.com/office/drawing/2014/main" id="{0E0FCA2C-96DB-D24A-078B-C77AC2D3135A}"/>
              </a:ext>
            </a:extLst>
          </p:cNvPr>
          <p:cNvSpPr txBox="1"/>
          <p:nvPr/>
        </p:nvSpPr>
        <p:spPr>
          <a:xfrm>
            <a:off x="2219752" y="2373788"/>
            <a:ext cx="6012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 A   P</a:t>
            </a:r>
          </a:p>
        </p:txBody>
      </p:sp>
      <p:sp>
        <p:nvSpPr>
          <p:cNvPr id="43" name="CasellaDiTesto 42">
            <a:extLst>
              <a:ext uri="{FF2B5EF4-FFF2-40B4-BE49-F238E27FC236}">
                <a16:creationId xmlns:a16="http://schemas.microsoft.com/office/drawing/2014/main" id="{E0FE5275-36CB-6F3E-08C8-E8285E8FB018}"/>
              </a:ext>
            </a:extLst>
          </p:cNvPr>
          <p:cNvSpPr txBox="1"/>
          <p:nvPr/>
        </p:nvSpPr>
        <p:spPr>
          <a:xfrm>
            <a:off x="8146218" y="2517804"/>
            <a:ext cx="6012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 A   P</a:t>
            </a:r>
          </a:p>
        </p:txBody>
      </p:sp>
      <p:sp>
        <p:nvSpPr>
          <p:cNvPr id="44" name="CasellaDiTesto 43">
            <a:extLst>
              <a:ext uri="{FF2B5EF4-FFF2-40B4-BE49-F238E27FC236}">
                <a16:creationId xmlns:a16="http://schemas.microsoft.com/office/drawing/2014/main" id="{D2B4B619-A6DB-DF91-90FA-1155CFEB8574}"/>
              </a:ext>
            </a:extLst>
          </p:cNvPr>
          <p:cNvSpPr txBox="1"/>
          <p:nvPr/>
        </p:nvSpPr>
        <p:spPr>
          <a:xfrm>
            <a:off x="2153189" y="3533316"/>
            <a:ext cx="5557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 A   P</a:t>
            </a:r>
          </a:p>
        </p:txBody>
      </p:sp>
      <p:sp>
        <p:nvSpPr>
          <p:cNvPr id="45" name="CasellaDiTesto 44">
            <a:extLst>
              <a:ext uri="{FF2B5EF4-FFF2-40B4-BE49-F238E27FC236}">
                <a16:creationId xmlns:a16="http://schemas.microsoft.com/office/drawing/2014/main" id="{E8CDDCFC-3644-8D5A-DE2F-46E01D49FE64}"/>
              </a:ext>
            </a:extLst>
          </p:cNvPr>
          <p:cNvSpPr txBox="1"/>
          <p:nvPr/>
        </p:nvSpPr>
        <p:spPr>
          <a:xfrm>
            <a:off x="2120638" y="2950701"/>
            <a:ext cx="428042" cy="30777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-10</a:t>
            </a:r>
          </a:p>
        </p:txBody>
      </p:sp>
      <p:cxnSp>
        <p:nvCxnSpPr>
          <p:cNvPr id="46" name="Connettore diritto 45">
            <a:extLst>
              <a:ext uri="{FF2B5EF4-FFF2-40B4-BE49-F238E27FC236}">
                <a16:creationId xmlns:a16="http://schemas.microsoft.com/office/drawing/2014/main" id="{A4F45D8A-107B-6E65-B2B7-55E917D9BFBC}"/>
              </a:ext>
            </a:extLst>
          </p:cNvPr>
          <p:cNvCxnSpPr/>
          <p:nvPr/>
        </p:nvCxnSpPr>
        <p:spPr>
          <a:xfrm>
            <a:off x="8898925" y="2782818"/>
            <a:ext cx="739471" cy="0"/>
          </a:xfrm>
          <a:prstGeom prst="line">
            <a:avLst/>
          </a:prstGeom>
          <a:noFill/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</p:cxnSp>
      <p:cxnSp>
        <p:nvCxnSpPr>
          <p:cNvPr id="47" name="Connettore diritto 46">
            <a:extLst>
              <a:ext uri="{FF2B5EF4-FFF2-40B4-BE49-F238E27FC236}">
                <a16:creationId xmlns:a16="http://schemas.microsoft.com/office/drawing/2014/main" id="{72F88BC7-0D43-CBAC-DE25-BECDCA5AD2CB}"/>
              </a:ext>
            </a:extLst>
          </p:cNvPr>
          <p:cNvCxnSpPr>
            <a:cxnSpLocks/>
          </p:cNvCxnSpPr>
          <p:nvPr/>
        </p:nvCxnSpPr>
        <p:spPr>
          <a:xfrm flipV="1">
            <a:off x="9268659" y="2599891"/>
            <a:ext cx="0" cy="895878"/>
          </a:xfrm>
          <a:prstGeom prst="line">
            <a:avLst/>
          </a:prstGeom>
          <a:noFill/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</p:cxnSp>
      <p:cxnSp>
        <p:nvCxnSpPr>
          <p:cNvPr id="48" name="Connettore diritto 47">
            <a:extLst>
              <a:ext uri="{FF2B5EF4-FFF2-40B4-BE49-F238E27FC236}">
                <a16:creationId xmlns:a16="http://schemas.microsoft.com/office/drawing/2014/main" id="{DB3181EB-7BB3-D40F-C3B0-C2FFAB5F275E}"/>
              </a:ext>
            </a:extLst>
          </p:cNvPr>
          <p:cNvCxnSpPr/>
          <p:nvPr/>
        </p:nvCxnSpPr>
        <p:spPr>
          <a:xfrm>
            <a:off x="8906481" y="3239308"/>
            <a:ext cx="739471" cy="0"/>
          </a:xfrm>
          <a:prstGeom prst="line">
            <a:avLst/>
          </a:prstGeom>
          <a:noFill/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dashDot"/>
          </a:ln>
          <a:effectLst/>
        </p:spPr>
      </p:cxnSp>
      <p:sp>
        <p:nvSpPr>
          <p:cNvPr id="6170" name="CasellaDiTesto 6169">
            <a:extLst>
              <a:ext uri="{FF2B5EF4-FFF2-40B4-BE49-F238E27FC236}">
                <a16:creationId xmlns:a16="http://schemas.microsoft.com/office/drawing/2014/main" id="{A4CBB8A6-D341-3715-FF1F-3C9FE9347A54}"/>
              </a:ext>
            </a:extLst>
          </p:cNvPr>
          <p:cNvSpPr txBox="1"/>
          <p:nvPr/>
        </p:nvSpPr>
        <p:spPr>
          <a:xfrm>
            <a:off x="8957149" y="2513243"/>
            <a:ext cx="6012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 A   P</a:t>
            </a:r>
          </a:p>
        </p:txBody>
      </p:sp>
      <p:sp>
        <p:nvSpPr>
          <p:cNvPr id="6171" name="CasellaDiTesto 6170">
            <a:extLst>
              <a:ext uri="{FF2B5EF4-FFF2-40B4-BE49-F238E27FC236}">
                <a16:creationId xmlns:a16="http://schemas.microsoft.com/office/drawing/2014/main" id="{537B39D5-8B50-D52D-09D0-FC44E079F124}"/>
              </a:ext>
            </a:extLst>
          </p:cNvPr>
          <p:cNvSpPr txBox="1"/>
          <p:nvPr/>
        </p:nvSpPr>
        <p:spPr>
          <a:xfrm>
            <a:off x="8077420" y="2243844"/>
            <a:ext cx="927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Depositi</a:t>
            </a:r>
          </a:p>
        </p:txBody>
      </p:sp>
      <p:sp>
        <p:nvSpPr>
          <p:cNvPr id="6172" name="CasellaDiTesto 6171">
            <a:extLst>
              <a:ext uri="{FF2B5EF4-FFF2-40B4-BE49-F238E27FC236}">
                <a16:creationId xmlns:a16="http://schemas.microsoft.com/office/drawing/2014/main" id="{8166312D-2D95-1B3D-489C-FD15FB068316}"/>
              </a:ext>
            </a:extLst>
          </p:cNvPr>
          <p:cNvSpPr txBox="1"/>
          <p:nvPr/>
        </p:nvSpPr>
        <p:spPr>
          <a:xfrm>
            <a:off x="8816221" y="2257099"/>
            <a:ext cx="13178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Titoli pubblici</a:t>
            </a:r>
          </a:p>
        </p:txBody>
      </p:sp>
      <p:sp>
        <p:nvSpPr>
          <p:cNvPr id="6173" name="CasellaDiTesto 6172">
            <a:extLst>
              <a:ext uri="{FF2B5EF4-FFF2-40B4-BE49-F238E27FC236}">
                <a16:creationId xmlns:a16="http://schemas.microsoft.com/office/drawing/2014/main" id="{BF50E5A4-9C28-E060-BD8B-AEE4F69B7AC6}"/>
              </a:ext>
            </a:extLst>
          </p:cNvPr>
          <p:cNvSpPr txBox="1"/>
          <p:nvPr/>
        </p:nvSpPr>
        <p:spPr>
          <a:xfrm>
            <a:off x="8002501" y="3103383"/>
            <a:ext cx="508640" cy="30777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 -10</a:t>
            </a:r>
          </a:p>
        </p:txBody>
      </p:sp>
      <p:sp>
        <p:nvSpPr>
          <p:cNvPr id="6174" name="CasellaDiTesto 6173">
            <a:extLst>
              <a:ext uri="{FF2B5EF4-FFF2-40B4-BE49-F238E27FC236}">
                <a16:creationId xmlns:a16="http://schemas.microsoft.com/office/drawing/2014/main" id="{E5CF5699-F91E-D060-32C2-52AFD27E9459}"/>
              </a:ext>
            </a:extLst>
          </p:cNvPr>
          <p:cNvSpPr txBox="1"/>
          <p:nvPr/>
        </p:nvSpPr>
        <p:spPr>
          <a:xfrm>
            <a:off x="8014651" y="3440540"/>
            <a:ext cx="457200" cy="30777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  15</a:t>
            </a:r>
          </a:p>
        </p:txBody>
      </p:sp>
      <p:sp>
        <p:nvSpPr>
          <p:cNvPr id="6175" name="CasellaDiTesto 6174">
            <a:extLst>
              <a:ext uri="{FF2B5EF4-FFF2-40B4-BE49-F238E27FC236}">
                <a16:creationId xmlns:a16="http://schemas.microsoft.com/office/drawing/2014/main" id="{7EF82F5E-FD66-AA8E-FB96-4588B9CDBB23}"/>
              </a:ext>
            </a:extLst>
          </p:cNvPr>
          <p:cNvSpPr txBox="1"/>
          <p:nvPr/>
        </p:nvSpPr>
        <p:spPr>
          <a:xfrm>
            <a:off x="2165540" y="3300569"/>
            <a:ext cx="397160" cy="22948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ts val="400"/>
              </a:lnSpc>
            </a:pPr>
            <a:endParaRPr lang="it-IT" sz="1400" noProof="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>
              <a:lnSpc>
                <a:spcPts val="400"/>
              </a:lnSpc>
            </a:pPr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15</a:t>
            </a:r>
          </a:p>
        </p:txBody>
      </p:sp>
      <p:sp>
        <p:nvSpPr>
          <p:cNvPr id="6176" name="CasellaDiTesto 6175">
            <a:extLst>
              <a:ext uri="{FF2B5EF4-FFF2-40B4-BE49-F238E27FC236}">
                <a16:creationId xmlns:a16="http://schemas.microsoft.com/office/drawing/2014/main" id="{BB43F619-AD07-36E2-C1F4-BDF56BE829FA}"/>
              </a:ext>
            </a:extLst>
          </p:cNvPr>
          <p:cNvSpPr txBox="1"/>
          <p:nvPr/>
        </p:nvSpPr>
        <p:spPr>
          <a:xfrm>
            <a:off x="8849051" y="2728283"/>
            <a:ext cx="508640" cy="30777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 +10</a:t>
            </a:r>
          </a:p>
        </p:txBody>
      </p:sp>
      <p:sp>
        <p:nvSpPr>
          <p:cNvPr id="6177" name="CasellaDiTesto 6176">
            <a:extLst>
              <a:ext uri="{FF2B5EF4-FFF2-40B4-BE49-F238E27FC236}">
                <a16:creationId xmlns:a16="http://schemas.microsoft.com/office/drawing/2014/main" id="{72EE581C-0681-0EAE-EF0E-CADCC7AE80F4}"/>
              </a:ext>
            </a:extLst>
          </p:cNvPr>
          <p:cNvSpPr txBox="1"/>
          <p:nvPr/>
        </p:nvSpPr>
        <p:spPr>
          <a:xfrm>
            <a:off x="8822651" y="3219198"/>
            <a:ext cx="5086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   10</a:t>
            </a:r>
          </a:p>
        </p:txBody>
      </p:sp>
      <p:cxnSp>
        <p:nvCxnSpPr>
          <p:cNvPr id="4" name="Connettore curvo 3">
            <a:extLst>
              <a:ext uri="{FF2B5EF4-FFF2-40B4-BE49-F238E27FC236}">
                <a16:creationId xmlns:a16="http://schemas.microsoft.com/office/drawing/2014/main" id="{CDF3805B-9087-DC24-FB25-FAE16A48A688}"/>
              </a:ext>
            </a:extLst>
          </p:cNvPr>
          <p:cNvCxnSpPr>
            <a:cxnSpLocks/>
            <a:stCxn id="6176" idx="0"/>
            <a:endCxn id="45" idx="0"/>
          </p:cNvCxnSpPr>
          <p:nvPr/>
        </p:nvCxnSpPr>
        <p:spPr>
          <a:xfrm rot="16200000" flipH="1" flipV="1">
            <a:off x="5607806" y="-544864"/>
            <a:ext cx="222418" cy="6768712"/>
          </a:xfrm>
          <a:prstGeom prst="curvedConnector3">
            <a:avLst>
              <a:gd name="adj1" fmla="val -265513"/>
            </a:avLst>
          </a:prstGeom>
          <a:ln>
            <a:solidFill>
              <a:srgbClr val="C0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1" name="Rectangle 2">
            <a:extLst>
              <a:ext uri="{FF2B5EF4-FFF2-40B4-BE49-F238E27FC236}">
                <a16:creationId xmlns:a16="http://schemas.microsoft.com/office/drawing/2014/main" id="{74D33D03-B52B-EE5F-0C6D-440AF81E94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204" y="550456"/>
            <a:ext cx="10894496" cy="68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3800" b="0" noProof="0" dirty="0">
                <a:solidFill>
                  <a:schemeClr val="tx1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Finanziamento </a:t>
            </a:r>
            <a:r>
              <a:rPr lang="it-IT" sz="3800" b="0" noProof="0" dirty="0" err="1">
                <a:solidFill>
                  <a:schemeClr val="tx1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dell</a:t>
            </a:r>
            <a:r>
              <a:rPr lang="it-IT" sz="3800" b="0" dirty="0">
                <a:solidFill>
                  <a:schemeClr val="tx1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a spesa pubblica, risparmi e debito pubblico</a:t>
            </a: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hape 2">
            <a:extLst>
              <a:ext uri="{FF2B5EF4-FFF2-40B4-BE49-F238E27FC236}">
                <a16:creationId xmlns:a16="http://schemas.microsoft.com/office/drawing/2014/main" id="{DB5FDFCC-6624-22FD-EC6D-4A31C362C006}"/>
              </a:ext>
            </a:extLst>
          </p:cNvPr>
          <p:cNvSpPr/>
          <p:nvPr/>
        </p:nvSpPr>
        <p:spPr>
          <a:xfrm>
            <a:off x="502921" y="6350508"/>
            <a:ext cx="11185855" cy="27432"/>
          </a:xfrm>
          <a:prstGeom prst="rect">
            <a:avLst/>
          </a:prstGeom>
          <a:solidFill>
            <a:srgbClr val="155F82"/>
          </a:solidFill>
          <a:ln w="12700">
            <a:solidFill>
              <a:srgbClr val="155F8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3" name="Image 0" descr="/mnt/data/deams_logo.png">
            <a:extLst>
              <a:ext uri="{FF2B5EF4-FFF2-40B4-BE49-F238E27FC236}">
                <a16:creationId xmlns:a16="http://schemas.microsoft.com/office/drawing/2014/main" id="{2D5D7326-EFFE-BFB9-07B7-2F3047F2A4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31170" y="6446520"/>
            <a:ext cx="1051560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969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5" dur="500"/>
                                        <p:tgtEl>
                                          <p:spTgt spid="6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0" dur="500"/>
                                        <p:tgtEl>
                                          <p:spTgt spid="6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6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27" grpId="0"/>
      <p:bldP spid="28" grpId="0"/>
      <p:bldP spid="29" grpId="0"/>
      <p:bldP spid="30" grpId="0"/>
      <p:bldP spid="32" grpId="0"/>
      <p:bldP spid="33" grpId="0"/>
      <p:bldP spid="38" grpId="0"/>
      <p:bldP spid="39" grpId="0"/>
      <p:bldP spid="40" grpId="0"/>
      <p:bldP spid="45" grpId="0" animBg="1"/>
      <p:bldP spid="6173" grpId="0" animBg="1"/>
      <p:bldP spid="6174" grpId="0" animBg="1"/>
      <p:bldP spid="6175" grpId="0" animBg="1"/>
      <p:bldP spid="6176" grpId="0" animBg="1"/>
      <p:bldP spid="617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DCDE2B-A869-05A7-55D3-0931F38A78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61F34FA1-6857-7ABD-8D67-FB10240D1D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8213" y="630238"/>
            <a:ext cx="1841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900" noProof="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69" name="Rectangle 3">
                <a:extLst>
                  <a:ext uri="{FF2B5EF4-FFF2-40B4-BE49-F238E27FC236}">
                    <a16:creationId xmlns:a16="http://schemas.microsoft.com/office/drawing/2014/main" id="{C6D3C5ED-7775-2530-0967-DCF505AB065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2204" y="1609840"/>
                <a:ext cx="10587910" cy="6104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822433"/>
                  </a:buClr>
                  <a:buChar char="•"/>
                  <a:defRPr sz="24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16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3pPr>
                <a:lvl4pPr marL="15621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14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4pPr>
                <a:lvl5pPr marL="1981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2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eaLnBrk="1" hangingPunct="1">
                  <a:lnSpc>
                    <a:spcPct val="90000"/>
                  </a:lnSpc>
                  <a:buNone/>
                  <a:defRPr/>
                </a:pPr>
                <a:r>
                  <a:rPr lang="it-IT" sz="1600" noProof="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Ipotesi: le famiglie detengono tutti i lori risparmi sottoforma di titoli pubblici</a:t>
                </a:r>
              </a:p>
              <a:p>
                <a:pPr marL="0" indent="0" algn="just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r>
                  <a:rPr lang="it-IT" sz="1600" noProof="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Il debito pubblico è detenuto solo dalle famiglie. Lo stock di risparmi rimane comunque invariato</a:t>
                </a:r>
                <a:r>
                  <a:rPr lang="it-IT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cambia solo la sua composizione (zero depositi, solo titoli pubblici).</a:t>
                </a: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r>
                  <a:rPr lang="it-IT" sz="1600" noProof="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 ogni caso, la relazione precedentemente descritta rimane sempre valida: I titoli pubblici detenuti dalla BC sono uguali ai depositi detenuti dalle famiglie: </a:t>
                </a:r>
                <a:endParaRPr lang="it-IT" sz="1600" i="1" noProof="0" dirty="0">
                  <a:solidFill>
                    <a:schemeClr val="tx1"/>
                  </a:solidFill>
                  <a:latin typeface="Cambria Math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 eaLnBrk="1" hangingPunct="1">
                  <a:lnSpc>
                    <a:spcPct val="90000"/>
                  </a:lnSpc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𝐶𝐵</m:t>
                          </m:r>
                        </m:sup>
                      </m:sSubSup>
                      <m:r>
                        <a:rPr lang="it-IT" sz="1600" i="1" noProof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h</m:t>
                          </m:r>
                        </m:sup>
                      </m:sSubSup>
                    </m:oMath>
                  </m:oMathPara>
                </a14:m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1600" i="1" noProof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𝐶𝐵</m:t>
                          </m:r>
                        </m:sup>
                      </m:sSubSup>
                      <m:r>
                        <a:rPr lang="it-IT" sz="1600" i="1" noProof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h</m:t>
                          </m:r>
                        </m:sup>
                      </m:sSubSup>
                      <m:r>
                        <a:rPr lang="it-IT" sz="1600" i="1" noProof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it-IT" sz="16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 eaLnBrk="1" hangingPunct="1">
                  <a:lnSpc>
                    <a:spcPct val="90000"/>
                  </a:lnSpc>
                  <a:buNone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169" name="Rectangle 3">
                <a:extLst>
                  <a:ext uri="{FF2B5EF4-FFF2-40B4-BE49-F238E27FC236}">
                    <a16:creationId xmlns:a16="http://schemas.microsoft.com/office/drawing/2014/main" id="{C6D3C5ED-7775-2530-0967-DCF505AB06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02204" y="1609840"/>
                <a:ext cx="10587910" cy="610463"/>
              </a:xfrm>
              <a:prstGeom prst="rect">
                <a:avLst/>
              </a:prstGeom>
              <a:blipFill>
                <a:blip r:embed="rId3"/>
                <a:stretch>
                  <a:fillRect l="-346" t="-7000" r="-346" b="-6660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8">
            <a:extLst>
              <a:ext uri="{FF2B5EF4-FFF2-40B4-BE49-F238E27FC236}">
                <a16:creationId xmlns:a16="http://schemas.microsoft.com/office/drawing/2014/main" id="{06971DEB-3D49-6FD7-5979-2DA9876828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9098" y="2527465"/>
            <a:ext cx="1841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900" noProof="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712D51CD-A73B-4AE6-3E50-BD3E9AEC18DA}"/>
              </a:ext>
            </a:extLst>
          </p:cNvPr>
          <p:cNvSpPr/>
          <p:nvPr/>
        </p:nvSpPr>
        <p:spPr>
          <a:xfrm>
            <a:off x="2971984" y="2710423"/>
            <a:ext cx="1327868" cy="572494"/>
          </a:xfrm>
          <a:prstGeom prst="rect">
            <a:avLst/>
          </a:prstGeom>
          <a:solidFill>
            <a:srgbClr val="9BBB59">
              <a:lumMod val="20000"/>
              <a:lumOff val="80000"/>
            </a:srgbClr>
          </a:solidFill>
          <a:ln w="25400" cap="flat" cmpd="sng" algn="ctr">
            <a:solidFill>
              <a:srgbClr val="9BBB59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it-IT" kern="0" noProof="0" dirty="0">
                <a:ln w="0"/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/>
              </a:rPr>
              <a:t>Banca Centrale</a:t>
            </a:r>
            <a:endParaRPr lang="it-IT" kern="0" noProof="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9711FA7A-76CD-BD8F-A8ED-3360ADC4929B}"/>
              </a:ext>
            </a:extLst>
          </p:cNvPr>
          <p:cNvSpPr/>
          <p:nvPr/>
        </p:nvSpPr>
        <p:spPr>
          <a:xfrm>
            <a:off x="2971984" y="3802714"/>
            <a:ext cx="1439186" cy="572494"/>
          </a:xfrm>
          <a:prstGeom prst="rect">
            <a:avLst/>
          </a:prstGeom>
          <a:solidFill>
            <a:srgbClr val="9BBB59">
              <a:lumMod val="20000"/>
              <a:lumOff val="80000"/>
            </a:srgbClr>
          </a:solidFill>
          <a:ln w="25400" cap="flat" cmpd="sng" algn="ctr">
            <a:solidFill>
              <a:srgbClr val="9BBB59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it-IT" kern="0" noProof="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Governo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2603DDA-DCDE-A1D9-C744-D46BE5E236B4}"/>
              </a:ext>
            </a:extLst>
          </p:cNvPr>
          <p:cNvSpPr/>
          <p:nvPr/>
        </p:nvSpPr>
        <p:spPr>
          <a:xfrm>
            <a:off x="5458423" y="2536211"/>
            <a:ext cx="3417736" cy="2048634"/>
          </a:xfrm>
          <a:prstGeom prst="rect">
            <a:avLst/>
          </a:prstGeom>
          <a:solidFill>
            <a:srgbClr val="4BACC6">
              <a:lumMod val="20000"/>
              <a:lumOff val="80000"/>
            </a:srgbClr>
          </a:solidFill>
          <a:ln w="25400" cap="flat" cmpd="sng" algn="ctr">
            <a:solidFill>
              <a:srgbClr val="4BACC6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it-IT" kern="0" noProof="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AB4B6021-4171-FA52-8EAB-7E29A8AB4B26}"/>
              </a:ext>
            </a:extLst>
          </p:cNvPr>
          <p:cNvSpPr/>
          <p:nvPr/>
        </p:nvSpPr>
        <p:spPr>
          <a:xfrm>
            <a:off x="6447698" y="2757253"/>
            <a:ext cx="1439186" cy="572494"/>
          </a:xfrm>
          <a:prstGeom prst="rect">
            <a:avLst/>
          </a:prstGeom>
          <a:solidFill>
            <a:srgbClr val="4BACC6">
              <a:lumMod val="20000"/>
              <a:lumOff val="80000"/>
            </a:srgbClr>
          </a:solidFill>
          <a:ln w="25400" cap="flat" cmpd="sng" algn="ctr">
            <a:solidFill>
              <a:srgbClr val="4BACC6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it-IT" kern="0" noProof="0" dirty="0">
                <a:ln w="0"/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/>
              </a:rPr>
              <a:t>Famiglie</a:t>
            </a:r>
            <a:endParaRPr lang="it-IT" kern="0" noProof="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1CA9A7B7-8994-2630-A42A-D78E6940E01F}"/>
              </a:ext>
            </a:extLst>
          </p:cNvPr>
          <p:cNvSpPr/>
          <p:nvPr/>
        </p:nvSpPr>
        <p:spPr>
          <a:xfrm>
            <a:off x="6469565" y="3738163"/>
            <a:ext cx="1439186" cy="572494"/>
          </a:xfrm>
          <a:prstGeom prst="rect">
            <a:avLst/>
          </a:prstGeom>
          <a:solidFill>
            <a:srgbClr val="4BACC6">
              <a:lumMod val="20000"/>
              <a:lumOff val="80000"/>
            </a:srgbClr>
          </a:solidFill>
          <a:ln w="25400" cap="flat" cmpd="sng" algn="ctr">
            <a:solidFill>
              <a:srgbClr val="4BACC6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it-IT" kern="0" noProof="0" dirty="0">
                <a:ln w="0"/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/>
              </a:rPr>
              <a:t>Settore C</a:t>
            </a:r>
            <a:endParaRPr lang="it-IT" kern="0" noProof="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11" name="Connettore 2 10">
            <a:extLst>
              <a:ext uri="{FF2B5EF4-FFF2-40B4-BE49-F238E27FC236}">
                <a16:creationId xmlns:a16="http://schemas.microsoft.com/office/drawing/2014/main" id="{43CA995E-9A7F-8E46-B811-4C7214CE32ED}"/>
              </a:ext>
            </a:extLst>
          </p:cNvPr>
          <p:cNvCxnSpPr>
            <a:cxnSpLocks/>
          </p:cNvCxnSpPr>
          <p:nvPr/>
        </p:nvCxnSpPr>
        <p:spPr>
          <a:xfrm>
            <a:off x="3360603" y="3314721"/>
            <a:ext cx="0" cy="455246"/>
          </a:xfrm>
          <a:prstGeom prst="straightConnector1">
            <a:avLst/>
          </a:prstGeom>
          <a:noFill/>
          <a:ln w="12700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12" name="Connettore 2 11">
            <a:extLst>
              <a:ext uri="{FF2B5EF4-FFF2-40B4-BE49-F238E27FC236}">
                <a16:creationId xmlns:a16="http://schemas.microsoft.com/office/drawing/2014/main" id="{263AC0F9-8010-BB13-C07D-D4B794B73153}"/>
              </a:ext>
            </a:extLst>
          </p:cNvPr>
          <p:cNvCxnSpPr>
            <a:cxnSpLocks/>
          </p:cNvCxnSpPr>
          <p:nvPr/>
        </p:nvCxnSpPr>
        <p:spPr>
          <a:xfrm>
            <a:off x="4506916" y="4095274"/>
            <a:ext cx="1940782" cy="0"/>
          </a:xfrm>
          <a:prstGeom prst="straightConnector1">
            <a:avLst/>
          </a:prstGeom>
          <a:noFill/>
          <a:ln w="12700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13" name="Connettore 2 12">
            <a:extLst>
              <a:ext uri="{FF2B5EF4-FFF2-40B4-BE49-F238E27FC236}">
                <a16:creationId xmlns:a16="http://schemas.microsoft.com/office/drawing/2014/main" id="{321A8025-FDC6-F7BA-FFAC-A99147A5AEF4}"/>
              </a:ext>
            </a:extLst>
          </p:cNvPr>
          <p:cNvCxnSpPr>
            <a:cxnSpLocks/>
          </p:cNvCxnSpPr>
          <p:nvPr/>
        </p:nvCxnSpPr>
        <p:spPr>
          <a:xfrm flipV="1">
            <a:off x="6900258" y="3369215"/>
            <a:ext cx="0" cy="298610"/>
          </a:xfrm>
          <a:prstGeom prst="straightConnector1">
            <a:avLst/>
          </a:prstGeom>
          <a:noFill/>
          <a:ln w="12700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14" name="Connettore a gomito 13">
            <a:extLst>
              <a:ext uri="{FF2B5EF4-FFF2-40B4-BE49-F238E27FC236}">
                <a16:creationId xmlns:a16="http://schemas.microsoft.com/office/drawing/2014/main" id="{E82FDFDB-8451-2897-37F2-04CB8DFC5AAC}"/>
              </a:ext>
            </a:extLst>
          </p:cNvPr>
          <p:cNvCxnSpPr>
            <a:cxnSpLocks/>
          </p:cNvCxnSpPr>
          <p:nvPr/>
        </p:nvCxnSpPr>
        <p:spPr>
          <a:xfrm rot="10800000" flipV="1">
            <a:off x="4506918" y="3031721"/>
            <a:ext cx="1843377" cy="874643"/>
          </a:xfrm>
          <a:prstGeom prst="bentConnector3">
            <a:avLst>
              <a:gd name="adj1" fmla="val 61215"/>
            </a:avLst>
          </a:prstGeom>
          <a:noFill/>
          <a:ln w="12700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15" name="Connettore 2 14">
            <a:extLst>
              <a:ext uri="{FF2B5EF4-FFF2-40B4-BE49-F238E27FC236}">
                <a16:creationId xmlns:a16="http://schemas.microsoft.com/office/drawing/2014/main" id="{8AF7ED41-1B9A-AB88-8BAE-18005583D740}"/>
              </a:ext>
            </a:extLst>
          </p:cNvPr>
          <p:cNvCxnSpPr>
            <a:cxnSpLocks/>
          </p:cNvCxnSpPr>
          <p:nvPr/>
        </p:nvCxnSpPr>
        <p:spPr>
          <a:xfrm flipV="1">
            <a:off x="3783347" y="3302763"/>
            <a:ext cx="0" cy="435401"/>
          </a:xfrm>
          <a:prstGeom prst="straightConnector1">
            <a:avLst/>
          </a:prstGeom>
          <a:noFill/>
          <a:ln w="12700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A721775D-E887-7372-EB89-58C990A52B21}"/>
              </a:ext>
            </a:extLst>
          </p:cNvPr>
          <p:cNvSpPr txBox="1"/>
          <p:nvPr/>
        </p:nvSpPr>
        <p:spPr>
          <a:xfrm>
            <a:off x="3019362" y="3388928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50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84EE706E-81EC-80A0-0462-F8571D2622C0}"/>
              </a:ext>
            </a:extLst>
          </p:cNvPr>
          <p:cNvSpPr txBox="1"/>
          <p:nvPr/>
        </p:nvSpPr>
        <p:spPr>
          <a:xfrm>
            <a:off x="5141699" y="4067432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50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202EDDF0-3D1F-14B3-775B-BE5F5D998D9A}"/>
              </a:ext>
            </a:extLst>
          </p:cNvPr>
          <p:cNvSpPr txBox="1"/>
          <p:nvPr/>
        </p:nvSpPr>
        <p:spPr>
          <a:xfrm>
            <a:off x="6910202" y="3384921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50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80DC84DA-6237-2C68-A4AB-D738432AF92C}"/>
              </a:ext>
            </a:extLst>
          </p:cNvPr>
          <p:cNvSpPr txBox="1"/>
          <p:nvPr/>
        </p:nvSpPr>
        <p:spPr>
          <a:xfrm>
            <a:off x="4898515" y="3376891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25</a:t>
            </a: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5CFDEE69-4076-8F60-738F-4F72B998EDDF}"/>
              </a:ext>
            </a:extLst>
          </p:cNvPr>
          <p:cNvSpPr txBox="1"/>
          <p:nvPr/>
        </p:nvSpPr>
        <p:spPr>
          <a:xfrm>
            <a:off x="3744255" y="3387902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25</a:t>
            </a:r>
          </a:p>
        </p:txBody>
      </p:sp>
      <p:cxnSp>
        <p:nvCxnSpPr>
          <p:cNvPr id="21" name="Connettore diritto 20">
            <a:extLst>
              <a:ext uri="{FF2B5EF4-FFF2-40B4-BE49-F238E27FC236}">
                <a16:creationId xmlns:a16="http://schemas.microsoft.com/office/drawing/2014/main" id="{7850BB80-56A1-7D45-08CF-A810F64F55AD}"/>
              </a:ext>
            </a:extLst>
          </p:cNvPr>
          <p:cNvCxnSpPr/>
          <p:nvPr/>
        </p:nvCxnSpPr>
        <p:spPr>
          <a:xfrm>
            <a:off x="2150822" y="2655751"/>
            <a:ext cx="739471" cy="0"/>
          </a:xfrm>
          <a:prstGeom prst="line">
            <a:avLst/>
          </a:prstGeom>
          <a:noFill/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</p:cxnSp>
      <p:cxnSp>
        <p:nvCxnSpPr>
          <p:cNvPr id="22" name="Connettore diritto 21">
            <a:extLst>
              <a:ext uri="{FF2B5EF4-FFF2-40B4-BE49-F238E27FC236}">
                <a16:creationId xmlns:a16="http://schemas.microsoft.com/office/drawing/2014/main" id="{803037A7-754D-30E3-CE0D-2D37B3DB2F0B}"/>
              </a:ext>
            </a:extLst>
          </p:cNvPr>
          <p:cNvCxnSpPr>
            <a:cxnSpLocks/>
          </p:cNvCxnSpPr>
          <p:nvPr/>
        </p:nvCxnSpPr>
        <p:spPr>
          <a:xfrm flipV="1">
            <a:off x="2517906" y="2459588"/>
            <a:ext cx="0" cy="895878"/>
          </a:xfrm>
          <a:prstGeom prst="line">
            <a:avLst/>
          </a:prstGeom>
          <a:noFill/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</p:cxnSp>
      <p:cxnSp>
        <p:nvCxnSpPr>
          <p:cNvPr id="23" name="Connettore diritto 22">
            <a:extLst>
              <a:ext uri="{FF2B5EF4-FFF2-40B4-BE49-F238E27FC236}">
                <a16:creationId xmlns:a16="http://schemas.microsoft.com/office/drawing/2014/main" id="{E904289C-4D8A-18B2-1BBA-6144A86F9131}"/>
              </a:ext>
            </a:extLst>
          </p:cNvPr>
          <p:cNvCxnSpPr/>
          <p:nvPr/>
        </p:nvCxnSpPr>
        <p:spPr>
          <a:xfrm>
            <a:off x="2087482" y="3797143"/>
            <a:ext cx="739471" cy="0"/>
          </a:xfrm>
          <a:prstGeom prst="line">
            <a:avLst/>
          </a:prstGeom>
          <a:noFill/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</p:cxnSp>
      <p:cxnSp>
        <p:nvCxnSpPr>
          <p:cNvPr id="24" name="Connettore diritto 23">
            <a:extLst>
              <a:ext uri="{FF2B5EF4-FFF2-40B4-BE49-F238E27FC236}">
                <a16:creationId xmlns:a16="http://schemas.microsoft.com/office/drawing/2014/main" id="{A59F7CD3-3DD1-691C-820B-142F0817C708}"/>
              </a:ext>
            </a:extLst>
          </p:cNvPr>
          <p:cNvCxnSpPr>
            <a:cxnSpLocks/>
          </p:cNvCxnSpPr>
          <p:nvPr/>
        </p:nvCxnSpPr>
        <p:spPr>
          <a:xfrm flipV="1">
            <a:off x="2454566" y="3600980"/>
            <a:ext cx="0" cy="895878"/>
          </a:xfrm>
          <a:prstGeom prst="line">
            <a:avLst/>
          </a:prstGeom>
          <a:noFill/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</p:cxnSp>
      <p:cxnSp>
        <p:nvCxnSpPr>
          <p:cNvPr id="25" name="Connettore diritto 24">
            <a:extLst>
              <a:ext uri="{FF2B5EF4-FFF2-40B4-BE49-F238E27FC236}">
                <a16:creationId xmlns:a16="http://schemas.microsoft.com/office/drawing/2014/main" id="{7CDD12B9-CF05-1690-D8CB-A93699836249}"/>
              </a:ext>
            </a:extLst>
          </p:cNvPr>
          <p:cNvCxnSpPr/>
          <p:nvPr/>
        </p:nvCxnSpPr>
        <p:spPr>
          <a:xfrm>
            <a:off x="8087994" y="2787379"/>
            <a:ext cx="739471" cy="0"/>
          </a:xfrm>
          <a:prstGeom prst="line">
            <a:avLst/>
          </a:prstGeom>
          <a:noFill/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</p:cxnSp>
      <p:cxnSp>
        <p:nvCxnSpPr>
          <p:cNvPr id="26" name="Connettore diritto 25">
            <a:extLst>
              <a:ext uri="{FF2B5EF4-FFF2-40B4-BE49-F238E27FC236}">
                <a16:creationId xmlns:a16="http://schemas.microsoft.com/office/drawing/2014/main" id="{F24B6E22-AD99-15AE-EA5C-53405346C1AD}"/>
              </a:ext>
            </a:extLst>
          </p:cNvPr>
          <p:cNvCxnSpPr>
            <a:cxnSpLocks/>
          </p:cNvCxnSpPr>
          <p:nvPr/>
        </p:nvCxnSpPr>
        <p:spPr>
          <a:xfrm flipV="1">
            <a:off x="8457728" y="2604452"/>
            <a:ext cx="0" cy="895878"/>
          </a:xfrm>
          <a:prstGeom prst="line">
            <a:avLst/>
          </a:prstGeom>
          <a:noFill/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</p:cxnSp>
      <p:sp>
        <p:nvSpPr>
          <p:cNvPr id="27" name="CasellaDiTesto 26">
            <a:extLst>
              <a:ext uri="{FF2B5EF4-FFF2-40B4-BE49-F238E27FC236}">
                <a16:creationId xmlns:a16="http://schemas.microsoft.com/office/drawing/2014/main" id="{3A0F2CA7-F5E5-D941-DE38-86A62BD06938}"/>
              </a:ext>
            </a:extLst>
          </p:cNvPr>
          <p:cNvSpPr txBox="1"/>
          <p:nvPr/>
        </p:nvSpPr>
        <p:spPr>
          <a:xfrm>
            <a:off x="2169082" y="2626942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50</a:t>
            </a:r>
          </a:p>
        </p:txBody>
      </p:sp>
      <p:sp>
        <p:nvSpPr>
          <p:cNvPr id="28" name="CasellaDiTesto 27">
            <a:extLst>
              <a:ext uri="{FF2B5EF4-FFF2-40B4-BE49-F238E27FC236}">
                <a16:creationId xmlns:a16="http://schemas.microsoft.com/office/drawing/2014/main" id="{BA778DF1-37B9-5BD7-4986-D6CDA2DD5403}"/>
              </a:ext>
            </a:extLst>
          </p:cNvPr>
          <p:cNvSpPr txBox="1"/>
          <p:nvPr/>
        </p:nvSpPr>
        <p:spPr>
          <a:xfrm>
            <a:off x="2462251" y="3746536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50</a:t>
            </a:r>
          </a:p>
        </p:txBody>
      </p:sp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67340D0B-8267-7B28-0919-83FAD2DF997A}"/>
              </a:ext>
            </a:extLst>
          </p:cNvPr>
          <p:cNvSpPr txBox="1"/>
          <p:nvPr/>
        </p:nvSpPr>
        <p:spPr>
          <a:xfrm>
            <a:off x="8095549" y="2750558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50</a:t>
            </a:r>
          </a:p>
        </p:txBody>
      </p:sp>
      <p:sp>
        <p:nvSpPr>
          <p:cNvPr id="30" name="CasellaDiTesto 29">
            <a:extLst>
              <a:ext uri="{FF2B5EF4-FFF2-40B4-BE49-F238E27FC236}">
                <a16:creationId xmlns:a16="http://schemas.microsoft.com/office/drawing/2014/main" id="{B35536B8-591F-11F2-62B3-74D821F1C682}"/>
              </a:ext>
            </a:extLst>
          </p:cNvPr>
          <p:cNvSpPr txBox="1"/>
          <p:nvPr/>
        </p:nvSpPr>
        <p:spPr>
          <a:xfrm>
            <a:off x="8058830" y="2936093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-25</a:t>
            </a:r>
          </a:p>
        </p:txBody>
      </p:sp>
      <p:sp>
        <p:nvSpPr>
          <p:cNvPr id="32" name="CasellaDiTesto 31">
            <a:extLst>
              <a:ext uri="{FF2B5EF4-FFF2-40B4-BE49-F238E27FC236}">
                <a16:creationId xmlns:a16="http://schemas.microsoft.com/office/drawing/2014/main" id="{089073CB-17AF-DBEA-46E6-0EDC572E8D4E}"/>
              </a:ext>
            </a:extLst>
          </p:cNvPr>
          <p:cNvSpPr txBox="1"/>
          <p:nvPr/>
        </p:nvSpPr>
        <p:spPr>
          <a:xfrm>
            <a:off x="2120380" y="2794425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-25</a:t>
            </a:r>
          </a:p>
        </p:txBody>
      </p:sp>
      <p:sp>
        <p:nvSpPr>
          <p:cNvPr id="33" name="CasellaDiTesto 32">
            <a:extLst>
              <a:ext uri="{FF2B5EF4-FFF2-40B4-BE49-F238E27FC236}">
                <a16:creationId xmlns:a16="http://schemas.microsoft.com/office/drawing/2014/main" id="{973D41F3-BC45-6F30-066F-62590C8DD5A5}"/>
              </a:ext>
            </a:extLst>
          </p:cNvPr>
          <p:cNvSpPr txBox="1"/>
          <p:nvPr/>
        </p:nvSpPr>
        <p:spPr>
          <a:xfrm>
            <a:off x="2418643" y="4098019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-25</a:t>
            </a:r>
          </a:p>
        </p:txBody>
      </p:sp>
      <p:cxnSp>
        <p:nvCxnSpPr>
          <p:cNvPr id="34" name="Connettore diritto 33">
            <a:extLst>
              <a:ext uri="{FF2B5EF4-FFF2-40B4-BE49-F238E27FC236}">
                <a16:creationId xmlns:a16="http://schemas.microsoft.com/office/drawing/2014/main" id="{BDDF85C0-19F3-B2DF-FAAF-D12CFD033B40}"/>
              </a:ext>
            </a:extLst>
          </p:cNvPr>
          <p:cNvCxnSpPr/>
          <p:nvPr/>
        </p:nvCxnSpPr>
        <p:spPr>
          <a:xfrm>
            <a:off x="2148171" y="3238732"/>
            <a:ext cx="739471" cy="0"/>
          </a:xfrm>
          <a:prstGeom prst="line">
            <a:avLst/>
          </a:prstGeom>
          <a:noFill/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dashDot"/>
          </a:ln>
          <a:effectLst/>
        </p:spPr>
      </p:cxnSp>
      <p:cxnSp>
        <p:nvCxnSpPr>
          <p:cNvPr id="35" name="Connettore diritto 34">
            <a:extLst>
              <a:ext uri="{FF2B5EF4-FFF2-40B4-BE49-F238E27FC236}">
                <a16:creationId xmlns:a16="http://schemas.microsoft.com/office/drawing/2014/main" id="{5C7D33AC-7AE6-8586-B9E6-EA447A8D20DE}"/>
              </a:ext>
            </a:extLst>
          </p:cNvPr>
          <p:cNvCxnSpPr/>
          <p:nvPr/>
        </p:nvCxnSpPr>
        <p:spPr>
          <a:xfrm>
            <a:off x="2121132" y="4386050"/>
            <a:ext cx="739471" cy="0"/>
          </a:xfrm>
          <a:prstGeom prst="line">
            <a:avLst/>
          </a:prstGeom>
          <a:noFill/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dashDot"/>
          </a:ln>
          <a:effectLst/>
        </p:spPr>
      </p:cxnSp>
      <p:cxnSp>
        <p:nvCxnSpPr>
          <p:cNvPr id="36" name="Connettore diritto 35">
            <a:extLst>
              <a:ext uri="{FF2B5EF4-FFF2-40B4-BE49-F238E27FC236}">
                <a16:creationId xmlns:a16="http://schemas.microsoft.com/office/drawing/2014/main" id="{FA7D0C09-D8A8-8240-C541-47652BD19D8E}"/>
              </a:ext>
            </a:extLst>
          </p:cNvPr>
          <p:cNvCxnSpPr/>
          <p:nvPr/>
        </p:nvCxnSpPr>
        <p:spPr>
          <a:xfrm>
            <a:off x="8095550" y="3384920"/>
            <a:ext cx="739471" cy="0"/>
          </a:xfrm>
          <a:prstGeom prst="line">
            <a:avLst/>
          </a:prstGeom>
          <a:noFill/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dashDot"/>
          </a:ln>
          <a:effectLst/>
        </p:spPr>
      </p:cxnSp>
      <p:sp>
        <p:nvSpPr>
          <p:cNvPr id="37" name="Rettangolo 36">
            <a:extLst>
              <a:ext uri="{FF2B5EF4-FFF2-40B4-BE49-F238E27FC236}">
                <a16:creationId xmlns:a16="http://schemas.microsoft.com/office/drawing/2014/main" id="{F6EE28E1-0037-708E-7CE9-3E832DAC5C1F}"/>
              </a:ext>
            </a:extLst>
          </p:cNvPr>
          <p:cNvSpPr/>
          <p:nvPr/>
        </p:nvSpPr>
        <p:spPr>
          <a:xfrm>
            <a:off x="8970642" y="3716285"/>
            <a:ext cx="1439186" cy="572494"/>
          </a:xfrm>
          <a:prstGeom prst="rect">
            <a:avLst/>
          </a:prstGeom>
          <a:solidFill>
            <a:srgbClr val="4BACC6">
              <a:lumMod val="20000"/>
              <a:lumOff val="80000"/>
            </a:srgbClr>
          </a:solidFill>
          <a:ln w="25400" cap="flat" cmpd="sng" algn="ctr">
            <a:solidFill>
              <a:srgbClr val="4BACC6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it-IT" kern="0" noProof="0" dirty="0">
                <a:ln w="0"/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/>
              </a:rPr>
              <a:t>Banca Commerciale</a:t>
            </a:r>
            <a:endParaRPr lang="it-IT" kern="0" noProof="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38" name="CasellaDiTesto 37">
            <a:extLst>
              <a:ext uri="{FF2B5EF4-FFF2-40B4-BE49-F238E27FC236}">
                <a16:creationId xmlns:a16="http://schemas.microsoft.com/office/drawing/2014/main" id="{99F7220D-7ABF-B676-5B64-70F07A7C3660}"/>
              </a:ext>
            </a:extLst>
          </p:cNvPr>
          <p:cNvSpPr txBox="1"/>
          <p:nvPr/>
        </p:nvSpPr>
        <p:spPr>
          <a:xfrm>
            <a:off x="2165928" y="3198453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25</a:t>
            </a:r>
          </a:p>
        </p:txBody>
      </p:sp>
      <p:sp>
        <p:nvSpPr>
          <p:cNvPr id="39" name="CasellaDiTesto 38">
            <a:extLst>
              <a:ext uri="{FF2B5EF4-FFF2-40B4-BE49-F238E27FC236}">
                <a16:creationId xmlns:a16="http://schemas.microsoft.com/office/drawing/2014/main" id="{F404634F-1E12-E2CA-C8E2-384B526DB113}"/>
              </a:ext>
            </a:extLst>
          </p:cNvPr>
          <p:cNvSpPr txBox="1"/>
          <p:nvPr/>
        </p:nvSpPr>
        <p:spPr>
          <a:xfrm>
            <a:off x="2429219" y="4371116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 25</a:t>
            </a:r>
          </a:p>
        </p:txBody>
      </p:sp>
      <p:sp>
        <p:nvSpPr>
          <p:cNvPr id="40" name="CasellaDiTesto 39">
            <a:extLst>
              <a:ext uri="{FF2B5EF4-FFF2-40B4-BE49-F238E27FC236}">
                <a16:creationId xmlns:a16="http://schemas.microsoft.com/office/drawing/2014/main" id="{C40E3536-E9FF-41CC-CCA8-553159E88ABF}"/>
              </a:ext>
            </a:extLst>
          </p:cNvPr>
          <p:cNvSpPr txBox="1"/>
          <p:nvPr/>
        </p:nvSpPr>
        <p:spPr>
          <a:xfrm>
            <a:off x="8056187" y="3341881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 25</a:t>
            </a:r>
          </a:p>
        </p:txBody>
      </p:sp>
      <p:sp>
        <p:nvSpPr>
          <p:cNvPr id="42" name="CasellaDiTesto 41">
            <a:extLst>
              <a:ext uri="{FF2B5EF4-FFF2-40B4-BE49-F238E27FC236}">
                <a16:creationId xmlns:a16="http://schemas.microsoft.com/office/drawing/2014/main" id="{35ADA37D-E7C8-36A8-8ED3-30CC6E7DD905}"/>
              </a:ext>
            </a:extLst>
          </p:cNvPr>
          <p:cNvSpPr txBox="1"/>
          <p:nvPr/>
        </p:nvSpPr>
        <p:spPr>
          <a:xfrm>
            <a:off x="2219752" y="2373788"/>
            <a:ext cx="6012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 A   P</a:t>
            </a:r>
          </a:p>
        </p:txBody>
      </p:sp>
      <p:sp>
        <p:nvSpPr>
          <p:cNvPr id="43" name="CasellaDiTesto 42">
            <a:extLst>
              <a:ext uri="{FF2B5EF4-FFF2-40B4-BE49-F238E27FC236}">
                <a16:creationId xmlns:a16="http://schemas.microsoft.com/office/drawing/2014/main" id="{54866C72-D176-A50A-77BF-71CD0CBD9132}"/>
              </a:ext>
            </a:extLst>
          </p:cNvPr>
          <p:cNvSpPr txBox="1"/>
          <p:nvPr/>
        </p:nvSpPr>
        <p:spPr>
          <a:xfrm>
            <a:off x="8146218" y="2517804"/>
            <a:ext cx="6012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 A   P</a:t>
            </a:r>
          </a:p>
        </p:txBody>
      </p:sp>
      <p:sp>
        <p:nvSpPr>
          <p:cNvPr id="44" name="CasellaDiTesto 43">
            <a:extLst>
              <a:ext uri="{FF2B5EF4-FFF2-40B4-BE49-F238E27FC236}">
                <a16:creationId xmlns:a16="http://schemas.microsoft.com/office/drawing/2014/main" id="{17DBCE13-351F-1199-A3CF-20E4071D8120}"/>
              </a:ext>
            </a:extLst>
          </p:cNvPr>
          <p:cNvSpPr txBox="1"/>
          <p:nvPr/>
        </p:nvSpPr>
        <p:spPr>
          <a:xfrm>
            <a:off x="2153189" y="3533316"/>
            <a:ext cx="5557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 A   P</a:t>
            </a:r>
          </a:p>
        </p:txBody>
      </p:sp>
      <p:sp>
        <p:nvSpPr>
          <p:cNvPr id="45" name="CasellaDiTesto 44">
            <a:extLst>
              <a:ext uri="{FF2B5EF4-FFF2-40B4-BE49-F238E27FC236}">
                <a16:creationId xmlns:a16="http://schemas.microsoft.com/office/drawing/2014/main" id="{D5CED371-3597-D068-4706-D1995BEC6238}"/>
              </a:ext>
            </a:extLst>
          </p:cNvPr>
          <p:cNvSpPr txBox="1"/>
          <p:nvPr/>
        </p:nvSpPr>
        <p:spPr>
          <a:xfrm>
            <a:off x="2120638" y="2950701"/>
            <a:ext cx="428042" cy="30777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-25</a:t>
            </a:r>
          </a:p>
        </p:txBody>
      </p:sp>
      <p:cxnSp>
        <p:nvCxnSpPr>
          <p:cNvPr id="46" name="Connettore diritto 45">
            <a:extLst>
              <a:ext uri="{FF2B5EF4-FFF2-40B4-BE49-F238E27FC236}">
                <a16:creationId xmlns:a16="http://schemas.microsoft.com/office/drawing/2014/main" id="{1BDDA782-F2BD-4B0F-DD22-C06ACD7CE11A}"/>
              </a:ext>
            </a:extLst>
          </p:cNvPr>
          <p:cNvCxnSpPr/>
          <p:nvPr/>
        </p:nvCxnSpPr>
        <p:spPr>
          <a:xfrm>
            <a:off x="8898925" y="2782818"/>
            <a:ext cx="739471" cy="0"/>
          </a:xfrm>
          <a:prstGeom prst="line">
            <a:avLst/>
          </a:prstGeom>
          <a:noFill/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</p:cxnSp>
      <p:cxnSp>
        <p:nvCxnSpPr>
          <p:cNvPr id="47" name="Connettore diritto 46">
            <a:extLst>
              <a:ext uri="{FF2B5EF4-FFF2-40B4-BE49-F238E27FC236}">
                <a16:creationId xmlns:a16="http://schemas.microsoft.com/office/drawing/2014/main" id="{38AABF3B-2BEC-5777-3C13-CD730110FBA2}"/>
              </a:ext>
            </a:extLst>
          </p:cNvPr>
          <p:cNvCxnSpPr>
            <a:cxnSpLocks/>
          </p:cNvCxnSpPr>
          <p:nvPr/>
        </p:nvCxnSpPr>
        <p:spPr>
          <a:xfrm flipV="1">
            <a:off x="9268659" y="2599891"/>
            <a:ext cx="0" cy="895878"/>
          </a:xfrm>
          <a:prstGeom prst="line">
            <a:avLst/>
          </a:prstGeom>
          <a:noFill/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</p:cxnSp>
      <p:cxnSp>
        <p:nvCxnSpPr>
          <p:cNvPr id="48" name="Connettore diritto 47">
            <a:extLst>
              <a:ext uri="{FF2B5EF4-FFF2-40B4-BE49-F238E27FC236}">
                <a16:creationId xmlns:a16="http://schemas.microsoft.com/office/drawing/2014/main" id="{47A5BE5C-8C0C-1575-4569-B996B8126723}"/>
              </a:ext>
            </a:extLst>
          </p:cNvPr>
          <p:cNvCxnSpPr/>
          <p:nvPr/>
        </p:nvCxnSpPr>
        <p:spPr>
          <a:xfrm>
            <a:off x="8906481" y="3239308"/>
            <a:ext cx="739471" cy="0"/>
          </a:xfrm>
          <a:prstGeom prst="line">
            <a:avLst/>
          </a:prstGeom>
          <a:noFill/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dashDot"/>
          </a:ln>
          <a:effectLst/>
        </p:spPr>
      </p:cxnSp>
      <p:sp>
        <p:nvSpPr>
          <p:cNvPr id="6170" name="CasellaDiTesto 6169">
            <a:extLst>
              <a:ext uri="{FF2B5EF4-FFF2-40B4-BE49-F238E27FC236}">
                <a16:creationId xmlns:a16="http://schemas.microsoft.com/office/drawing/2014/main" id="{E33AF5F4-B8C3-CAB4-2055-5E7CF1D45435}"/>
              </a:ext>
            </a:extLst>
          </p:cNvPr>
          <p:cNvSpPr txBox="1"/>
          <p:nvPr/>
        </p:nvSpPr>
        <p:spPr>
          <a:xfrm>
            <a:off x="8957149" y="2513243"/>
            <a:ext cx="6012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 A   P</a:t>
            </a:r>
          </a:p>
        </p:txBody>
      </p:sp>
      <p:sp>
        <p:nvSpPr>
          <p:cNvPr id="6171" name="CasellaDiTesto 6170">
            <a:extLst>
              <a:ext uri="{FF2B5EF4-FFF2-40B4-BE49-F238E27FC236}">
                <a16:creationId xmlns:a16="http://schemas.microsoft.com/office/drawing/2014/main" id="{691D3550-8F8E-B2F1-13AC-41D147093863}"/>
              </a:ext>
            </a:extLst>
          </p:cNvPr>
          <p:cNvSpPr txBox="1"/>
          <p:nvPr/>
        </p:nvSpPr>
        <p:spPr>
          <a:xfrm>
            <a:off x="8077420" y="2243844"/>
            <a:ext cx="927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Depositi</a:t>
            </a:r>
          </a:p>
        </p:txBody>
      </p:sp>
      <p:sp>
        <p:nvSpPr>
          <p:cNvPr id="6172" name="CasellaDiTesto 6171">
            <a:extLst>
              <a:ext uri="{FF2B5EF4-FFF2-40B4-BE49-F238E27FC236}">
                <a16:creationId xmlns:a16="http://schemas.microsoft.com/office/drawing/2014/main" id="{4D85762E-4AD3-EB32-CD00-9BDEA11F8EFE}"/>
              </a:ext>
            </a:extLst>
          </p:cNvPr>
          <p:cNvSpPr txBox="1"/>
          <p:nvPr/>
        </p:nvSpPr>
        <p:spPr>
          <a:xfrm>
            <a:off x="8816221" y="2257099"/>
            <a:ext cx="13178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Titoli pubblici</a:t>
            </a:r>
          </a:p>
        </p:txBody>
      </p:sp>
      <p:sp>
        <p:nvSpPr>
          <p:cNvPr id="6173" name="CasellaDiTesto 6172">
            <a:extLst>
              <a:ext uri="{FF2B5EF4-FFF2-40B4-BE49-F238E27FC236}">
                <a16:creationId xmlns:a16="http://schemas.microsoft.com/office/drawing/2014/main" id="{E5E21A53-CEB5-C57E-358A-DCB869C927C5}"/>
              </a:ext>
            </a:extLst>
          </p:cNvPr>
          <p:cNvSpPr txBox="1"/>
          <p:nvPr/>
        </p:nvSpPr>
        <p:spPr>
          <a:xfrm>
            <a:off x="8002501" y="3103383"/>
            <a:ext cx="508640" cy="30777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 -25</a:t>
            </a:r>
          </a:p>
        </p:txBody>
      </p:sp>
      <p:sp>
        <p:nvSpPr>
          <p:cNvPr id="6174" name="CasellaDiTesto 6173">
            <a:extLst>
              <a:ext uri="{FF2B5EF4-FFF2-40B4-BE49-F238E27FC236}">
                <a16:creationId xmlns:a16="http://schemas.microsoft.com/office/drawing/2014/main" id="{BFDB66C2-A17D-ABFB-084A-4861298686EA}"/>
              </a:ext>
            </a:extLst>
          </p:cNvPr>
          <p:cNvSpPr txBox="1"/>
          <p:nvPr/>
        </p:nvSpPr>
        <p:spPr>
          <a:xfrm>
            <a:off x="8014651" y="3440540"/>
            <a:ext cx="457200" cy="30777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  0</a:t>
            </a:r>
          </a:p>
        </p:txBody>
      </p:sp>
      <p:sp>
        <p:nvSpPr>
          <p:cNvPr id="6176" name="CasellaDiTesto 6175">
            <a:extLst>
              <a:ext uri="{FF2B5EF4-FFF2-40B4-BE49-F238E27FC236}">
                <a16:creationId xmlns:a16="http://schemas.microsoft.com/office/drawing/2014/main" id="{B0B398D2-11F5-5855-72E5-A4886A40E676}"/>
              </a:ext>
            </a:extLst>
          </p:cNvPr>
          <p:cNvSpPr txBox="1"/>
          <p:nvPr/>
        </p:nvSpPr>
        <p:spPr>
          <a:xfrm>
            <a:off x="8849051" y="2728283"/>
            <a:ext cx="508640" cy="30777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 +25</a:t>
            </a:r>
          </a:p>
        </p:txBody>
      </p:sp>
      <p:sp>
        <p:nvSpPr>
          <p:cNvPr id="6177" name="CasellaDiTesto 6176">
            <a:extLst>
              <a:ext uri="{FF2B5EF4-FFF2-40B4-BE49-F238E27FC236}">
                <a16:creationId xmlns:a16="http://schemas.microsoft.com/office/drawing/2014/main" id="{D9C11B72-6471-CB00-D8C6-459DFC0E9B7B}"/>
              </a:ext>
            </a:extLst>
          </p:cNvPr>
          <p:cNvSpPr txBox="1"/>
          <p:nvPr/>
        </p:nvSpPr>
        <p:spPr>
          <a:xfrm>
            <a:off x="8822651" y="3219198"/>
            <a:ext cx="5086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   25</a:t>
            </a:r>
          </a:p>
        </p:txBody>
      </p:sp>
      <p:sp>
        <p:nvSpPr>
          <p:cNvPr id="6175" name="CasellaDiTesto 6174">
            <a:extLst>
              <a:ext uri="{FF2B5EF4-FFF2-40B4-BE49-F238E27FC236}">
                <a16:creationId xmlns:a16="http://schemas.microsoft.com/office/drawing/2014/main" id="{A3E8200D-F81E-0D66-622C-1627EAED0ABE}"/>
              </a:ext>
            </a:extLst>
          </p:cNvPr>
          <p:cNvSpPr txBox="1"/>
          <p:nvPr/>
        </p:nvSpPr>
        <p:spPr>
          <a:xfrm>
            <a:off x="2135821" y="3293259"/>
            <a:ext cx="397160" cy="22948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ts val="400"/>
              </a:lnSpc>
            </a:pPr>
            <a:endParaRPr lang="it-IT" sz="14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algn="ctr">
              <a:lnSpc>
                <a:spcPts val="400"/>
              </a:lnSpc>
            </a:pPr>
            <a:r>
              <a:rPr lang="it-IT" sz="1400" dirty="0">
                <a:solidFill>
                  <a:prstClr val="black"/>
                </a:solidFill>
                <a:latin typeface="Calibri" panose="020F0502020204030204" pitchFamily="34" charset="0"/>
              </a:rPr>
              <a:t>0</a:t>
            </a:r>
            <a:endParaRPr lang="it-IT" sz="1400" noProof="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cxnSp>
        <p:nvCxnSpPr>
          <p:cNvPr id="4" name="Connettore curvo 3">
            <a:extLst>
              <a:ext uri="{FF2B5EF4-FFF2-40B4-BE49-F238E27FC236}">
                <a16:creationId xmlns:a16="http://schemas.microsoft.com/office/drawing/2014/main" id="{2F3E734A-C27D-924B-D48D-39E44785DE47}"/>
              </a:ext>
            </a:extLst>
          </p:cNvPr>
          <p:cNvCxnSpPr>
            <a:stCxn id="6176" idx="0"/>
            <a:endCxn id="45" idx="0"/>
          </p:cNvCxnSpPr>
          <p:nvPr/>
        </p:nvCxnSpPr>
        <p:spPr>
          <a:xfrm rot="16200000" flipH="1" flipV="1">
            <a:off x="5607806" y="-544864"/>
            <a:ext cx="222418" cy="6768712"/>
          </a:xfrm>
          <a:prstGeom prst="curvedConnector3">
            <a:avLst>
              <a:gd name="adj1" fmla="val -218406"/>
            </a:avLst>
          </a:prstGeom>
          <a:ln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Rectangle 2">
            <a:extLst>
              <a:ext uri="{FF2B5EF4-FFF2-40B4-BE49-F238E27FC236}">
                <a16:creationId xmlns:a16="http://schemas.microsoft.com/office/drawing/2014/main" id="{812FBBB1-50ED-B81B-D7C7-69773FCBFF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204" y="550456"/>
            <a:ext cx="10894496" cy="68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3800" b="0" noProof="0" dirty="0">
                <a:solidFill>
                  <a:schemeClr val="tx1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Finanziamento </a:t>
            </a:r>
            <a:r>
              <a:rPr lang="it-IT" sz="3800" b="0" noProof="0" dirty="0" err="1">
                <a:solidFill>
                  <a:schemeClr val="tx1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dell</a:t>
            </a:r>
            <a:r>
              <a:rPr lang="it-IT" sz="3800" b="0" dirty="0">
                <a:solidFill>
                  <a:schemeClr val="tx1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a spesa pubblica, risparmi e debito pubblico</a:t>
            </a: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hape 2">
            <a:extLst>
              <a:ext uri="{FF2B5EF4-FFF2-40B4-BE49-F238E27FC236}">
                <a16:creationId xmlns:a16="http://schemas.microsoft.com/office/drawing/2014/main" id="{E364A166-2E3D-1063-90BE-0B32AE4FFF82}"/>
              </a:ext>
            </a:extLst>
          </p:cNvPr>
          <p:cNvSpPr/>
          <p:nvPr/>
        </p:nvSpPr>
        <p:spPr>
          <a:xfrm>
            <a:off x="502921" y="6350508"/>
            <a:ext cx="11185855" cy="27432"/>
          </a:xfrm>
          <a:prstGeom prst="rect">
            <a:avLst/>
          </a:prstGeom>
          <a:solidFill>
            <a:srgbClr val="155F82"/>
          </a:solidFill>
          <a:ln w="12700">
            <a:solidFill>
              <a:srgbClr val="155F8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3" name="Image 0" descr="/mnt/data/deams_logo.png">
            <a:extLst>
              <a:ext uri="{FF2B5EF4-FFF2-40B4-BE49-F238E27FC236}">
                <a16:creationId xmlns:a16="http://schemas.microsoft.com/office/drawing/2014/main" id="{1E0F99A9-248E-9697-4E8A-A55574A121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31170" y="6446520"/>
            <a:ext cx="1051560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353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5" dur="500"/>
                                        <p:tgtEl>
                                          <p:spTgt spid="6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0" dur="500"/>
                                        <p:tgtEl>
                                          <p:spTgt spid="6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6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27" grpId="0"/>
      <p:bldP spid="28" grpId="0"/>
      <p:bldP spid="29" grpId="0"/>
      <p:bldP spid="30" grpId="0"/>
      <p:bldP spid="32" grpId="0"/>
      <p:bldP spid="33" grpId="0"/>
      <p:bldP spid="38" grpId="0"/>
      <p:bldP spid="39" grpId="0"/>
      <p:bldP spid="40" grpId="0"/>
      <p:bldP spid="45" grpId="0" animBg="1"/>
      <p:bldP spid="6173" grpId="0" animBg="1"/>
      <p:bldP spid="6174" grpId="0" animBg="1"/>
      <p:bldP spid="6176" grpId="0" animBg="1"/>
      <p:bldP spid="6177" grpId="0"/>
      <p:bldP spid="617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1EAC95-2391-BC2A-B3D6-C617326E29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5F41095A-6B00-BF51-5C01-D267A0243B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8213" y="630238"/>
            <a:ext cx="1841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900" noProof="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4" name="Rectangle 3">
                <a:extLst>
                  <a:ext uri="{FF2B5EF4-FFF2-40B4-BE49-F238E27FC236}">
                    <a16:creationId xmlns:a16="http://schemas.microsoft.com/office/drawing/2014/main" id="{C937A52F-E6C1-0BFE-1407-E6065FAA746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1506" y="1427686"/>
                <a:ext cx="8616794" cy="6104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822433"/>
                  </a:buClr>
                  <a:buChar char="•"/>
                  <a:defRPr sz="24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16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3pPr>
                <a:lvl4pPr marL="15621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14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4pPr>
                <a:lvl5pPr marL="1981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2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it-IT" sz="1600" noProof="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Reddito e produzione in economia chiusa (senza investimenti):  </a:t>
                </a:r>
              </a:p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endParaRPr lang="it-IT" sz="16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endParaRPr lang="it-IT" sz="160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200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200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200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200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200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it-IT" sz="2000" b="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200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𝑌</m:t>
                          </m:r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200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000" i="1" noProof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2000" i="1" noProof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it-IT" sz="2000" i="1" noProof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2000" b="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(1−</m:t>
                      </m:r>
                      <m:r>
                        <a:rPr lang="it-IT" sz="2000" b="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𝜃</m:t>
                      </m:r>
                      <m:r>
                        <a:rPr lang="it-IT" sz="2000" b="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lang="it-IT" sz="2000" b="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200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it-IT" sz="2000" b="0" i="0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Y</m:t>
                          </m:r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𝐷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it-IT" sz="2000" b="0" i="0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t</m:t>
                          </m:r>
                          <m:r>
                            <a:rPr lang="it-IT" sz="2000" b="0" i="0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−1</m:t>
                          </m:r>
                        </m:sub>
                      </m:sSub>
                      <m:sSub>
                        <m:sSubPr>
                          <m:ctrlP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it-IT" sz="2000" b="0" i="0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c</m:t>
                          </m:r>
                        </m:e>
                        <m:sub>
                          <m:r>
                            <a:rPr lang="it-IT" sz="2000" b="0" i="0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it-IT" sz="200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endParaRPr lang="it-IT" sz="2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it-IT" sz="1600" b="0" noProof="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Equazioni contabili:</a:t>
                </a:r>
              </a:p>
              <a:p>
                <a:pPr marL="0" indent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200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2000" b="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it-IT" sz="2000" b="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2000" b="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−1</m:t>
                          </m:r>
                        </m:sub>
                      </m:sSub>
                      <m:r>
                        <a:rPr lang="it-IT" sz="2000" b="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it-IT" sz="20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20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it-IT" sz="20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it-IT" sz="2000" b="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2000" b="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2000" b="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𝜃</m:t>
                      </m:r>
                    </m:oMath>
                  </m:oMathPara>
                </a14:m>
                <a:endParaRPr lang="it-IT" sz="2000" b="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∆</m:t>
                          </m:r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200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it-IT" sz="2000" b="0" i="0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Y</m:t>
                          </m:r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𝐷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it-IT" sz="2000" b="0" i="0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t</m:t>
                          </m:r>
                          <m:r>
                            <a:rPr lang="it-IT" sz="2000" b="0" i="0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−1</m:t>
                          </m:r>
                        </m:sub>
                      </m:sSub>
                      <m:r>
                        <a:rPr lang="it-IT" sz="2000" b="0" i="0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it-IT" sz="2000" b="0" i="0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C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it-IT" sz="2000" b="0" i="0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t</m:t>
                          </m:r>
                        </m:sub>
                      </m:sSub>
                      <m:r>
                        <a:rPr lang="it-IT" sz="2000" b="0" i="0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000" i="1" noProof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2000" i="1" noProof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it-IT" sz="2000" i="1" noProof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−1</m:t>
                          </m:r>
                        </m:sub>
                      </m:sSub>
                      <m:r>
                        <a:rPr lang="it-IT" sz="2000" i="1" noProof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(1−</m:t>
                      </m:r>
                      <m:r>
                        <a:rPr lang="it-IT" sz="2000" i="1" noProof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𝜃</m:t>
                      </m:r>
                      <m:r>
                        <a:rPr lang="it-IT" sz="2000" i="1" noProof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)(1−</m:t>
                      </m:r>
                      <m:sSub>
                        <m:sSubPr>
                          <m:ctrlP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r>
                        <a:rPr lang="it-IT" sz="2000" b="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lang="it-IT" sz="160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endParaRPr lang="it-IT" sz="160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FontTx/>
                  <a:buChar char="-"/>
                </a:pPr>
                <a:endParaRPr lang="it-IT" sz="160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endParaRPr lang="it-IT" sz="160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endParaRPr lang="it-IT" sz="160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endParaRPr lang="it-IT" sz="160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FontTx/>
                  <a:buChar char="-"/>
                </a:pPr>
                <a:endParaRPr lang="it-IT" sz="160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4" name="Rectangle 3">
                <a:extLst>
                  <a:ext uri="{FF2B5EF4-FFF2-40B4-BE49-F238E27FC236}">
                    <a16:creationId xmlns:a16="http://schemas.microsoft.com/office/drawing/2014/main" id="{C937A52F-E6C1-0BFE-1407-E6065FAA74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41506" y="1427686"/>
                <a:ext cx="8616794" cy="610463"/>
              </a:xfrm>
              <a:prstGeom prst="rect">
                <a:avLst/>
              </a:prstGeom>
              <a:blipFill>
                <a:blip r:embed="rId3"/>
                <a:stretch>
                  <a:fillRect l="-212" t="-3000" b="-6860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2">
            <a:extLst>
              <a:ext uri="{FF2B5EF4-FFF2-40B4-BE49-F238E27FC236}">
                <a16:creationId xmlns:a16="http://schemas.microsoft.com/office/drawing/2014/main" id="{54F14B49-D146-A971-C62D-AC084EA591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204" y="630238"/>
            <a:ext cx="10708478" cy="68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3800" b="0" noProof="0" dirty="0">
                <a:solidFill>
                  <a:schemeClr val="tx1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Il circuito reddito-spesa con tassazione</a:t>
            </a: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sellaDiTesto 3">
                <a:extLst>
                  <a:ext uri="{FF2B5EF4-FFF2-40B4-BE49-F238E27FC236}">
                    <a16:creationId xmlns:a16="http://schemas.microsoft.com/office/drawing/2014/main" id="{ED2D13FD-EECA-2544-6E78-71A53C567FA8}"/>
                  </a:ext>
                </a:extLst>
              </p:cNvPr>
              <p:cNvSpPr txBox="1"/>
              <p:nvPr/>
            </p:nvSpPr>
            <p:spPr>
              <a:xfrm>
                <a:off x="6153150" y="2758025"/>
                <a:ext cx="6096000" cy="112704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it-IT" sz="1800" i="1" noProof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it-IT" sz="1800" i="1" noProof="0" smtClea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eqArrPr>
                            <m:e>
                              <m:r>
                                <a:rPr lang="it-IT" sz="1800" i="1" noProof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𝑌</m:t>
                              </m:r>
                              <m:r>
                                <a:rPr lang="it-IT" sz="1800" i="1" noProof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acc>
                                <m:accPr>
                                  <m:chr m:val="̅"/>
                                  <m:ctrlPr>
                                    <a:rPr lang="it-IT" sz="1800" i="1" noProof="0" smtClea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it-IT" sz="1800" i="1" noProof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𝐺</m:t>
                                  </m:r>
                                </m:e>
                              </m:acc>
                              <m:r>
                                <a:rPr lang="it-IT" sz="1800" i="1" noProof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r>
                                <a:rPr lang="it-IT" sz="1800" i="1" noProof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𝐶</m:t>
                              </m:r>
                            </m:e>
                            <m:e>
                              <m:r>
                                <a:rPr lang="it-IT" sz="1800" i="1" noProof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𝐶</m:t>
                              </m:r>
                              <m:r>
                                <a:rPr lang="it-IT" sz="1800" i="1" noProof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it-IT" sz="1800" i="1" noProof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𝑐</m:t>
                              </m:r>
                              <m:r>
                                <a:rPr lang="it-IT" sz="1800" b="0" i="1" noProof="0" smtClea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(1−</m:t>
                              </m:r>
                              <m:r>
                                <a:rPr lang="it-IT" sz="1800" b="0" i="1" noProof="0" smtClea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𝜃</m:t>
                              </m:r>
                              <m:r>
                                <a:rPr lang="it-IT" sz="1800" b="0" i="1" noProof="0" smtClea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  <m:r>
                                <a:rPr lang="it-IT" sz="1800" i="1" noProof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𝑌</m:t>
                              </m:r>
                            </m:e>
                          </m:eqArr>
                          <m:r>
                            <a:rPr lang="it-IT" sz="1800" i="1" noProof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      </m:t>
                          </m:r>
                        </m:e>
                      </m:d>
                      <m:r>
                        <a:rPr lang="it-IT" sz="1800" b="0" i="1" noProof="0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              </m:t>
                      </m:r>
                      <m:sSup>
                        <m:sSupPr>
                          <m:ctrlPr>
                            <a:rPr lang="it-IT" sz="1800" i="1" noProof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it-IT" sz="1800" b="0" i="1" noProof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𝑌</m:t>
                          </m:r>
                        </m:e>
                        <m:sup>
                          <m:r>
                            <a:rPr lang="it-IT" sz="1800" b="0" i="1" noProof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∗</m:t>
                          </m:r>
                        </m:sup>
                      </m:sSup>
                      <m:r>
                        <a:rPr lang="it-IT" sz="1800" b="0" i="1" noProof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180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̅"/>
                              <m:ctrlPr>
                                <a:rPr lang="it-IT" sz="1800" i="1" noProof="0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1800" b="0" i="1" noProof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𝐺</m:t>
                              </m:r>
                            </m:e>
                          </m:acc>
                        </m:num>
                        <m:den>
                          <m:r>
                            <a:rPr lang="it-IT" sz="1800" b="0" i="1" noProof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1−</m:t>
                          </m:r>
                          <m:r>
                            <a:rPr lang="it-IT" sz="18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𝑐</m:t>
                          </m:r>
                          <m:r>
                            <a:rPr lang="it-IT" sz="18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(1−</m:t>
                          </m:r>
                          <m:r>
                            <a:rPr lang="it-IT" sz="18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𝜃</m:t>
                          </m:r>
                          <m:r>
                            <a:rPr lang="it-IT" sz="18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it-IT" noProof="0" dirty="0"/>
              </a:p>
              <a:p>
                <a:r>
                  <a:rPr lang="it-IT" dirty="0"/>
                  <a:t> </a:t>
                </a:r>
                <a:r>
                  <a:rPr lang="it-IT" b="0" noProof="0" dirty="0">
                    <a:cs typeface="Times New Roman" panose="02020603050405020304" pitchFamily="18" charset="0"/>
                  </a:rPr>
                  <a:t>                                                                         </a:t>
                </a:r>
                <a14:m>
                  <m:oMath xmlns:m="http://schemas.openxmlformats.org/officeDocument/2006/math">
                    <m:r>
                      <a:rPr lang="it-IT" b="0" i="1" noProof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𝑚</m:t>
                    </m:r>
                    <m:r>
                      <a:rPr lang="it-IT" b="0" i="1" noProof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it-IT" b="0" i="1" noProof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it-IT" b="0" i="1" noProof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it-IT" b="0" i="1" noProof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1−</m:t>
                        </m:r>
                        <m:r>
                          <a:rPr lang="it-IT" b="0" i="1" noProof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𝑐</m:t>
                        </m:r>
                        <m:r>
                          <a:rPr lang="it-IT" b="0" i="1" noProof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(1−</m:t>
                        </m:r>
                        <m:r>
                          <a:rPr lang="it-IT" b="0" i="1" noProof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𝜃</m:t>
                        </m:r>
                        <m:r>
                          <a:rPr lang="it-IT" b="0" i="1" noProof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it-IT" noProof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CasellaDiTesto 3">
                <a:extLst>
                  <a:ext uri="{FF2B5EF4-FFF2-40B4-BE49-F238E27FC236}">
                    <a16:creationId xmlns:a16="http://schemas.microsoft.com/office/drawing/2014/main" id="{ED2D13FD-EECA-2544-6E78-71A53C567F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3150" y="2758025"/>
                <a:ext cx="6096000" cy="1127040"/>
              </a:xfrm>
              <a:prstGeom prst="rect">
                <a:avLst/>
              </a:prstGeom>
              <a:blipFill>
                <a:blip r:embed="rId4"/>
                <a:stretch>
                  <a:fillRect b="-216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reccia a destra 4">
            <a:extLst>
              <a:ext uri="{FF2B5EF4-FFF2-40B4-BE49-F238E27FC236}">
                <a16:creationId xmlns:a16="http://schemas.microsoft.com/office/drawing/2014/main" id="{C4D82D8D-E05C-A489-2D85-F436ED962360}"/>
              </a:ext>
            </a:extLst>
          </p:cNvPr>
          <p:cNvSpPr/>
          <p:nvPr/>
        </p:nvSpPr>
        <p:spPr>
          <a:xfrm>
            <a:off x="6213593" y="3027945"/>
            <a:ext cx="628650" cy="29360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Freccia a destra 5">
            <a:extLst>
              <a:ext uri="{FF2B5EF4-FFF2-40B4-BE49-F238E27FC236}">
                <a16:creationId xmlns:a16="http://schemas.microsoft.com/office/drawing/2014/main" id="{442B2636-B869-5917-8777-49913C495895}"/>
              </a:ext>
            </a:extLst>
          </p:cNvPr>
          <p:cNvSpPr/>
          <p:nvPr/>
        </p:nvSpPr>
        <p:spPr>
          <a:xfrm>
            <a:off x="8629650" y="3027944"/>
            <a:ext cx="628650" cy="29360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Shape 2">
            <a:extLst>
              <a:ext uri="{FF2B5EF4-FFF2-40B4-BE49-F238E27FC236}">
                <a16:creationId xmlns:a16="http://schemas.microsoft.com/office/drawing/2014/main" id="{2C676A6F-D620-195D-4F6C-B88FD3E16D89}"/>
              </a:ext>
            </a:extLst>
          </p:cNvPr>
          <p:cNvSpPr/>
          <p:nvPr/>
        </p:nvSpPr>
        <p:spPr>
          <a:xfrm>
            <a:off x="502921" y="6350508"/>
            <a:ext cx="11185855" cy="27432"/>
          </a:xfrm>
          <a:prstGeom prst="rect">
            <a:avLst/>
          </a:prstGeom>
          <a:solidFill>
            <a:srgbClr val="155F82"/>
          </a:solidFill>
          <a:ln w="12700">
            <a:solidFill>
              <a:srgbClr val="155F8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7" name="Image 0" descr="/mnt/data/deams_logo.png">
            <a:extLst>
              <a:ext uri="{FF2B5EF4-FFF2-40B4-BE49-F238E27FC236}">
                <a16:creationId xmlns:a16="http://schemas.microsoft.com/office/drawing/2014/main" id="{C251726A-B7D4-6D4C-344A-54F890F93D6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31170" y="6446520"/>
            <a:ext cx="1051560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3734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331813-1314-70F5-3A4B-D635DE5197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7890606F-688C-1A71-8D69-304AD3961D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8213" y="630238"/>
            <a:ext cx="1841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900" noProof="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4" name="Rectangle 3">
                <a:extLst>
                  <a:ext uri="{FF2B5EF4-FFF2-40B4-BE49-F238E27FC236}">
                    <a16:creationId xmlns:a16="http://schemas.microsoft.com/office/drawing/2014/main" id="{ADA0C733-E070-2219-6859-4E1DE5E40F1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4204" y="1318275"/>
                <a:ext cx="11023288" cy="6104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822433"/>
                  </a:buClr>
                  <a:buChar char="•"/>
                  <a:defRPr sz="24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16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3pPr>
                <a:lvl4pPr marL="15621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14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4pPr>
                <a:lvl5pPr marL="1981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2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it-IT" sz="16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Tassazione, deficit e risparmi generati in stato stazionario:</a:t>
                </a:r>
              </a:p>
              <a:p>
                <a:pPr marL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endParaRPr lang="it-IT" sz="1600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it-IT" sz="1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it-IT" sz="1600" b="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it-IT" sz="1600" b="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𝑇</m:t>
                        </m:r>
                      </m:e>
                      <m:sup>
                        <m:r>
                          <a:rPr lang="it-IT" sz="1600" b="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p>
                    <m:r>
                      <a:rPr lang="it-IT" sz="1600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it-IT" sz="1600" b="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it-IT" sz="1600" b="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𝑌</m:t>
                        </m:r>
                      </m:e>
                      <m:sup>
                        <m:r>
                          <a:rPr lang="it-IT" sz="1600" b="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p>
                    <m:r>
                      <a:rPr lang="it-IT" sz="1600" b="0" i="1" smtClean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𝜃</m:t>
                    </m:r>
                    <m:r>
                      <a:rPr lang="it-IT" sz="1600" b="0" i="1" smtClean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acc>
                          <m:accPr>
                            <m:chr m:val="̅"/>
                            <m:ctrlPr>
                              <a:rPr lang="en-US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it-IT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𝐺</m:t>
                            </m:r>
                          </m:e>
                        </m:acc>
                      </m:num>
                      <m:den>
                        <m:r>
                          <a:rPr lang="it-IT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1−</m:t>
                        </m:r>
                        <m:r>
                          <a:rPr lang="it-IT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𝑐</m:t>
                        </m:r>
                        <m:r>
                          <a:rPr lang="it-IT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(1−</m:t>
                        </m:r>
                        <m:r>
                          <a:rPr lang="it-IT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𝜏</m:t>
                        </m:r>
                        <m:r>
                          <a:rPr lang="it-IT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  <m:r>
                      <a:rPr lang="it-IT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𝜃</m:t>
                    </m:r>
                  </m:oMath>
                </a14:m>
                <a:endParaRPr lang="it-IT" sz="1600" b="0" dirty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it-IT" sz="1600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it-IT" sz="1600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∆</m:t>
                          </m:r>
                          <m:r>
                            <a:rPr lang="it-IT" sz="1600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𝑆</m:t>
                          </m:r>
                        </m:e>
                        <m:sup>
                          <m:r>
                            <a:rPr lang="it-IT" sz="1600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∗</m:t>
                          </m:r>
                        </m:sup>
                      </m:sSup>
                      <m:r>
                        <a:rPr lang="it-IT" sz="1600" b="0" i="1" smtClean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̅"/>
                              <m:ctrlP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𝐺</m:t>
                              </m:r>
                            </m:e>
                          </m:acc>
                        </m:num>
                        <m:den>
                          <m:r>
                            <a:rPr lang="it-IT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1−</m:t>
                          </m:r>
                          <m:r>
                            <a:rPr lang="it-IT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𝑐</m:t>
                          </m:r>
                          <m:r>
                            <a:rPr lang="it-IT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(1−</m:t>
                          </m:r>
                          <m:r>
                            <a:rPr lang="it-IT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𝜃</m:t>
                          </m:r>
                          <m:r>
                            <a:rPr lang="it-IT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)</m:t>
                          </m:r>
                        </m:den>
                      </m:f>
                      <m:d>
                        <m:dPr>
                          <m:ctrlPr>
                            <a:rPr lang="en-US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SimSu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it-IT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SimSun" panose="02010600030101010101" pitchFamily="2" charset="-122"/>
                              <a:cs typeface="Times New Roman" panose="02020603050405020304" pitchFamily="18" charset="0"/>
                            </a:rPr>
                            <m:t>1−</m:t>
                          </m:r>
                          <m:r>
                            <a:rPr lang="it-IT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SimSun" panose="02010600030101010101" pitchFamily="2" charset="-122"/>
                              <a:cs typeface="Times New Roman" panose="02020603050405020304" pitchFamily="18" charset="0"/>
                            </a:rPr>
                            <m:t>𝜃</m:t>
                          </m:r>
                        </m:e>
                      </m:d>
                      <m:d>
                        <m:dPr>
                          <m:ctrlPr>
                            <a:rPr lang="en-US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SimSu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it-IT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SimSun" panose="02010600030101010101" pitchFamily="2" charset="-122"/>
                              <a:cs typeface="Times New Roman" panose="02020603050405020304" pitchFamily="18" charset="0"/>
                            </a:rPr>
                            <m:t>1−</m:t>
                          </m:r>
                          <m:r>
                            <a:rPr lang="it-IT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SimSun" panose="02010600030101010101" pitchFamily="2" charset="-122"/>
                              <a:cs typeface="Times New Roman" panose="02020603050405020304" pitchFamily="18" charset="0"/>
                            </a:rPr>
                            <m:t>𝑐</m:t>
                          </m:r>
                        </m:e>
                      </m:d>
                    </m:oMath>
                  </m:oMathPara>
                </a14:m>
                <a:endParaRPr lang="it-IT" sz="1600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it-IT" sz="16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it-IT" sz="1600" b="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it-IT" sz="1600" b="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𝑑𝑒𝑓𝑖𝑐𝑖𝑡</m:t>
                        </m:r>
                      </m:e>
                      <m:sup>
                        <m:r>
                          <a:rPr lang="it-IT" sz="1600" b="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p>
                    <m:r>
                      <a:rPr lang="it-IT" sz="1600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en-US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it-IT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𝐺</m:t>
                        </m:r>
                      </m:e>
                    </m:acc>
                    <m:r>
                      <a:rPr lang="it-IT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  <m:sSup>
                      <m:sSupPr>
                        <m:ctrlPr>
                          <a:rPr lang="it-IT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it-IT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𝑇</m:t>
                        </m:r>
                      </m:e>
                      <m:sup>
                        <m:r>
                          <a:rPr lang="it-IT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p>
                    <m:r>
                      <a:rPr lang="it-IT" sz="1600" b="0" i="1" smtClean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en-US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it-IT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𝐺</m:t>
                        </m:r>
                      </m:e>
                    </m:acc>
                    <m:r>
                      <a:rPr lang="it-IT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en-US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acc>
                          <m:accPr>
                            <m:chr m:val="̅"/>
                            <m:ctrlPr>
                              <a:rPr lang="en-US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it-IT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𝐺</m:t>
                            </m:r>
                          </m:e>
                        </m:acc>
                      </m:num>
                      <m:den>
                        <m:r>
                          <a:rPr lang="it-IT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1−</m:t>
                        </m:r>
                        <m:r>
                          <a:rPr lang="it-IT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𝑐</m:t>
                        </m:r>
                        <m:d>
                          <m:dPr>
                            <m:ctrlPr>
                              <a:rPr lang="it-IT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it-IT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1−</m:t>
                            </m:r>
                            <m:r>
                              <a:rPr lang="it-IT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𝜏</m:t>
                            </m:r>
                          </m:e>
                        </m:d>
                      </m:den>
                    </m:f>
                    <m:r>
                      <a:rPr lang="it-IT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𝜃</m:t>
                    </m:r>
                    <m:r>
                      <a:rPr lang="it-IT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acc>
                          <m:accPr>
                            <m:chr m:val="̅"/>
                            <m:ctrlPr>
                              <a:rPr lang="en-US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it-IT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𝐺</m:t>
                            </m:r>
                          </m:e>
                        </m:acc>
                      </m:num>
                      <m:den>
                        <m:r>
                          <a:rPr lang="it-IT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1−</m:t>
                        </m:r>
                        <m:r>
                          <a:rPr lang="it-IT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𝑐</m:t>
                        </m:r>
                        <m:r>
                          <a:rPr lang="it-IT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(1−</m:t>
                        </m:r>
                        <m:r>
                          <a:rPr lang="it-IT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𝜃</m:t>
                        </m:r>
                        <m:r>
                          <a:rPr lang="it-IT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  <m:d>
                      <m:dPr>
                        <m:ctrlPr>
                          <a:rPr lang="en-US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it-IT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rPr>
                          <m:t>1−</m:t>
                        </m:r>
                        <m:r>
                          <a:rPr lang="it-IT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rPr>
                          <m:t>𝜃</m:t>
                        </m:r>
                      </m:e>
                    </m:d>
                    <m:d>
                      <m:dPr>
                        <m:ctrlPr>
                          <a:rPr lang="en-US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it-IT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rPr>
                          <m:t>1−</m:t>
                        </m:r>
                        <m:r>
                          <a:rPr lang="it-IT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rPr>
                          <m:t>𝑐</m:t>
                        </m:r>
                      </m:e>
                    </m:d>
                  </m:oMath>
                </a14:m>
                <a:endParaRPr lang="it-IT" sz="1600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endParaRPr lang="it-IT" sz="1400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it-IT" sz="1600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Il deficit pubblico è uguale alla variazione dei risparmi privati:</a:t>
                </a:r>
              </a:p>
              <a:p>
                <a:pPr marL="0" indent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it-IT" sz="160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it-IT" sz="1600" b="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∆</m:t>
                        </m:r>
                        <m:r>
                          <a:rPr lang="it-IT" sz="1600" b="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𝑆</m:t>
                        </m:r>
                      </m:e>
                      <m:sup>
                        <m:r>
                          <a:rPr lang="it-IT" sz="1600" b="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it-IT" sz="1600" i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:r>
                  <a:rPr lang="it-IT" sz="1600" i="1" dirty="0">
                    <a:solidFill>
                      <a:schemeClr val="tx1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it-IT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it-IT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𝑑𝑒𝑓𝑖𝑐𝑖𝑡</m:t>
                        </m:r>
                      </m:e>
                      <m:sup>
                        <m:r>
                          <a:rPr lang="it-IT" sz="16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p>
                  </m:oMath>
                </a14:m>
                <a:endParaRPr lang="it-IT" sz="1600" i="1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it-IT" sz="16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Rapporto</a:t>
                </a:r>
                <a:r>
                  <a:rPr lang="it-IT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it-IT" sz="16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Deficit/PIL:</a:t>
                </a:r>
              </a:p>
              <a:p>
                <a:pPr marL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1600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it-IT" sz="1600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1600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𝑑𝑒𝑓𝑖𝑐𝑖𝑡</m:t>
                              </m:r>
                            </m:e>
                            <m:sup>
                              <m:r>
                                <a:rPr lang="it-IT" sz="1600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∗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it-IT" sz="1600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1600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𝑌</m:t>
                              </m:r>
                            </m:e>
                            <m:sup>
                              <m:r>
                                <a:rPr lang="it-IT" sz="1600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∗</m:t>
                              </m:r>
                            </m:sup>
                          </m:sSup>
                        </m:den>
                      </m:f>
                      <m:r>
                        <a:rPr lang="it-IT" sz="1600" b="0" i="1" smtClean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SimSu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acc>
                                <m:accPr>
                                  <m:chr m:val="̅"/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it-IT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𝐺</m:t>
                                  </m:r>
                                </m:e>
                              </m:acc>
                            </m:num>
                            <m:den>
                              <m:r>
                                <a:rPr lang="it-IT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1−</m:t>
                              </m:r>
                              <m:r>
                                <a:rPr lang="it-IT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𝑐</m:t>
                              </m:r>
                              <m:d>
                                <m:dPr>
                                  <m:ctrlPr>
                                    <a:rPr lang="it-IT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it-IT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1−</m:t>
                                  </m:r>
                                  <m:r>
                                    <a:rPr lang="it-IT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den>
                          </m:f>
                          <m:d>
                            <m:dPr>
                              <m:ctrlP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SimSun" panose="02010600030101010101" pitchFamily="2" charset="-122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it-IT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SimSun" panose="02010600030101010101" pitchFamily="2" charset="-122"/>
                                  <a:cs typeface="Times New Roman" panose="02020603050405020304" pitchFamily="18" charset="0"/>
                                </a:rPr>
                                <m:t>1−</m:t>
                              </m:r>
                              <m:r>
                                <a:rPr lang="it-IT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SimSun" panose="02010600030101010101" pitchFamily="2" charset="-122"/>
                                  <a:cs typeface="Times New Roman" panose="02020603050405020304" pitchFamily="18" charset="0"/>
                                </a:rPr>
                                <m:t>𝜃</m:t>
                              </m:r>
                            </m:e>
                          </m:d>
                          <m:d>
                            <m:dPr>
                              <m:ctrlP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SimSun" panose="02010600030101010101" pitchFamily="2" charset="-122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it-IT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SimSun" panose="02010600030101010101" pitchFamily="2" charset="-122"/>
                                  <a:cs typeface="Times New Roman" panose="02020603050405020304" pitchFamily="18" charset="0"/>
                                </a:rPr>
                                <m:t>1−</m:t>
                              </m:r>
                              <m:r>
                                <a:rPr lang="it-IT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SimSun" panose="02010600030101010101" pitchFamily="2" charset="-122"/>
                                  <a:cs typeface="Times New Roman" panose="02020603050405020304" pitchFamily="18" charset="0"/>
                                </a:rPr>
                                <m:t>𝑐</m:t>
                              </m:r>
                            </m:e>
                          </m:d>
                        </m:num>
                        <m:den>
                          <m:f>
                            <m:fPr>
                              <m:ctrlPr>
                                <a:rPr lang="it-IT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acc>
                                <m:accPr>
                                  <m:chr m:val="̅"/>
                                  <m:ctrlPr>
                                    <a:rPr lang="it-IT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it-IT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𝐺</m:t>
                                  </m:r>
                                </m:e>
                              </m:acc>
                            </m:num>
                            <m:den>
                              <m:r>
                                <a:rPr lang="it-IT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1−</m:t>
                              </m:r>
                              <m:r>
                                <a:rPr lang="it-IT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𝑐</m:t>
                              </m:r>
                              <m:r>
                                <a:rPr lang="it-IT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(1−</m:t>
                              </m:r>
                              <m:r>
                                <a:rPr lang="it-IT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𝜃</m:t>
                              </m:r>
                              <m:r>
                                <a:rPr lang="it-IT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</m:den>
                          </m:f>
                        </m:den>
                      </m:f>
                      <m:r>
                        <a:rPr lang="it-IT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SimSu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it-IT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SimSun" panose="02010600030101010101" pitchFamily="2" charset="-122"/>
                              <a:cs typeface="Times New Roman" panose="02020603050405020304" pitchFamily="18" charset="0"/>
                            </a:rPr>
                            <m:t>1−</m:t>
                          </m:r>
                          <m:r>
                            <a:rPr lang="it-IT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SimSun" panose="02010600030101010101" pitchFamily="2" charset="-122"/>
                              <a:cs typeface="Times New Roman" panose="02020603050405020304" pitchFamily="18" charset="0"/>
                            </a:rPr>
                            <m:t>𝜃</m:t>
                          </m:r>
                        </m:e>
                      </m:d>
                      <m:d>
                        <m:dPr>
                          <m:ctrlPr>
                            <a:rPr lang="en-US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SimSu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it-IT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SimSun" panose="02010600030101010101" pitchFamily="2" charset="-122"/>
                              <a:cs typeface="Times New Roman" panose="02020603050405020304" pitchFamily="18" charset="0"/>
                            </a:rPr>
                            <m:t>1−</m:t>
                          </m:r>
                          <m:r>
                            <a:rPr lang="it-IT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SimSun" panose="02010600030101010101" pitchFamily="2" charset="-122"/>
                              <a:cs typeface="Times New Roman" panose="02020603050405020304" pitchFamily="18" charset="0"/>
                            </a:rPr>
                            <m:t>𝑐</m:t>
                          </m:r>
                        </m:e>
                      </m:d>
                    </m:oMath>
                  </m:oMathPara>
                </a14:m>
                <a:endParaRPr lang="it-IT" sz="1600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endParaRPr lang="it-IT" sz="1600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endParaRPr lang="it-IT" sz="16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endParaRPr lang="it-IT" sz="1600" dirty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FontTx/>
                  <a:buChar char="-"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FontTx/>
                  <a:buChar char="-"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4" name="Rectangle 3">
                <a:extLst>
                  <a:ext uri="{FF2B5EF4-FFF2-40B4-BE49-F238E27FC236}">
                    <a16:creationId xmlns:a16="http://schemas.microsoft.com/office/drawing/2014/main" id="{ADA0C733-E070-2219-6859-4E1DE5E40F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84204" y="1318275"/>
                <a:ext cx="11023288" cy="610463"/>
              </a:xfrm>
              <a:prstGeom prst="rect">
                <a:avLst/>
              </a:prstGeom>
              <a:blipFill>
                <a:blip r:embed="rId3"/>
                <a:stretch>
                  <a:fillRect l="-221" t="-3000" b="-7160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2">
            <a:extLst>
              <a:ext uri="{FF2B5EF4-FFF2-40B4-BE49-F238E27FC236}">
                <a16:creationId xmlns:a16="http://schemas.microsoft.com/office/drawing/2014/main" id="{5E4DDA8A-B877-62B8-A3C6-2523577BEC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204" y="630238"/>
            <a:ext cx="10708478" cy="68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3800" b="0" noProof="0" dirty="0">
                <a:solidFill>
                  <a:schemeClr val="tx1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Risparmi privati e deficit pubblico</a:t>
            </a: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hape 2">
            <a:extLst>
              <a:ext uri="{FF2B5EF4-FFF2-40B4-BE49-F238E27FC236}">
                <a16:creationId xmlns:a16="http://schemas.microsoft.com/office/drawing/2014/main" id="{000BFBA9-AEB9-440D-86C5-5DB12B2E6CFF}"/>
              </a:ext>
            </a:extLst>
          </p:cNvPr>
          <p:cNvSpPr/>
          <p:nvPr/>
        </p:nvSpPr>
        <p:spPr>
          <a:xfrm>
            <a:off x="502921" y="6350508"/>
            <a:ext cx="11185855" cy="27432"/>
          </a:xfrm>
          <a:prstGeom prst="rect">
            <a:avLst/>
          </a:prstGeom>
          <a:solidFill>
            <a:srgbClr val="155F82"/>
          </a:solidFill>
          <a:ln w="12700">
            <a:solidFill>
              <a:srgbClr val="155F8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4" name="Image 0" descr="/mnt/data/deams_logo.png">
            <a:extLst>
              <a:ext uri="{FF2B5EF4-FFF2-40B4-BE49-F238E27FC236}">
                <a16:creationId xmlns:a16="http://schemas.microsoft.com/office/drawing/2014/main" id="{A11BC7AA-E2BB-877D-C2F2-8D5512C882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31170" y="6446520"/>
            <a:ext cx="1051560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1207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CE7D48-DDE5-9ED4-96A1-849BACFE3F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39FE5EF7-7FB0-4893-CC45-38716757C6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8213" y="630238"/>
            <a:ext cx="1841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900" noProof="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54" name="Rectangle 3">
            <a:extLst>
              <a:ext uri="{FF2B5EF4-FFF2-40B4-BE49-F238E27FC236}">
                <a16:creationId xmlns:a16="http://schemas.microsoft.com/office/drawing/2014/main" id="{B88ABBCA-C513-D32F-0CF3-EA9AAB2712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356" y="1194450"/>
            <a:ext cx="11023288" cy="61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Char char="•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it-IT" sz="16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it-IT" sz="1600" b="1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it-IT" sz="16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it-IT" sz="1600" noProof="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it-IT" sz="1600" noProof="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</a:pPr>
            <a:endParaRPr lang="it-IT" sz="1600" noProof="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it-IT" sz="1600" noProof="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it-IT" sz="1600" noProof="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it-IT" sz="1600" noProof="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</a:pPr>
            <a:endParaRPr lang="it-IT" sz="1600" noProof="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357212E7-CF21-B933-240E-BD20572019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204" y="630238"/>
            <a:ext cx="10708478" cy="68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3800" b="0" noProof="0" dirty="0">
                <a:solidFill>
                  <a:schemeClr val="tx1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Aumento </a:t>
            </a:r>
            <a:r>
              <a:rPr lang="it-IT" sz="3800" b="0" dirty="0">
                <a:solidFill>
                  <a:schemeClr val="tx1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permanente della propensione al consumo</a:t>
            </a: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CEFA8BA8-B367-0D4B-79C7-94CA95ECDB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1389" y="1804913"/>
            <a:ext cx="7310811" cy="4059389"/>
          </a:xfrm>
          <a:prstGeom prst="rect">
            <a:avLst/>
          </a:prstGeom>
        </p:spPr>
      </p:pic>
      <p:sp>
        <p:nvSpPr>
          <p:cNvPr id="3" name="Shape 2">
            <a:extLst>
              <a:ext uri="{FF2B5EF4-FFF2-40B4-BE49-F238E27FC236}">
                <a16:creationId xmlns:a16="http://schemas.microsoft.com/office/drawing/2014/main" id="{AB34EDF9-2774-AE88-0C2F-EE62401F5E53}"/>
              </a:ext>
            </a:extLst>
          </p:cNvPr>
          <p:cNvSpPr/>
          <p:nvPr/>
        </p:nvSpPr>
        <p:spPr>
          <a:xfrm>
            <a:off x="502921" y="6350508"/>
            <a:ext cx="11185855" cy="27432"/>
          </a:xfrm>
          <a:prstGeom prst="rect">
            <a:avLst/>
          </a:prstGeom>
          <a:solidFill>
            <a:srgbClr val="155F82"/>
          </a:solidFill>
          <a:ln w="12700">
            <a:solidFill>
              <a:srgbClr val="155F8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4" name="Image 0" descr="/mnt/data/deams_logo.png">
            <a:extLst>
              <a:ext uri="{FF2B5EF4-FFF2-40B4-BE49-F238E27FC236}">
                <a16:creationId xmlns:a16="http://schemas.microsoft.com/office/drawing/2014/main" id="{EDECCB75-7457-43D0-FCF7-1E124D9AA6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31170" y="6446520"/>
            <a:ext cx="1051560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7394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F689A0-FB69-C751-DD90-C17BB5ACAD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AA40A53F-5020-EBF4-BD43-600E249573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8213" y="630238"/>
            <a:ext cx="1841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900" noProof="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54" name="Rectangle 3">
            <a:extLst>
              <a:ext uri="{FF2B5EF4-FFF2-40B4-BE49-F238E27FC236}">
                <a16:creationId xmlns:a16="http://schemas.microsoft.com/office/drawing/2014/main" id="{06B28E25-C58B-41B5-46F6-51F44D29AD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356" y="1194450"/>
            <a:ext cx="11023288" cy="61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Char char="•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it-IT" sz="16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it-IT" sz="1600" b="1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it-IT" sz="16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it-IT" sz="1600" noProof="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it-IT" sz="1600" noProof="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</a:pPr>
            <a:endParaRPr lang="it-IT" sz="1600" noProof="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it-IT" sz="1600" noProof="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it-IT" sz="1600" noProof="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it-IT" sz="1600" noProof="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</a:pPr>
            <a:endParaRPr lang="it-IT" sz="1600" noProof="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B954D29B-A0A8-AC11-2682-B54006CABE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204" y="630238"/>
            <a:ext cx="10708478" cy="68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3800" b="0" noProof="0" dirty="0">
                <a:solidFill>
                  <a:schemeClr val="tx1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Aumento </a:t>
            </a:r>
            <a:r>
              <a:rPr lang="it-IT" sz="3800" b="0" dirty="0">
                <a:solidFill>
                  <a:schemeClr val="tx1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permanente dell’aliquota fiscale</a:t>
            </a: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B2E59E2B-9AE5-E38D-61FD-7BDCC33845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9228" y="1962831"/>
            <a:ext cx="7566772" cy="4178968"/>
          </a:xfrm>
          <a:prstGeom prst="rect">
            <a:avLst/>
          </a:prstGeom>
        </p:spPr>
      </p:pic>
      <p:sp>
        <p:nvSpPr>
          <p:cNvPr id="3" name="Shape 2">
            <a:extLst>
              <a:ext uri="{FF2B5EF4-FFF2-40B4-BE49-F238E27FC236}">
                <a16:creationId xmlns:a16="http://schemas.microsoft.com/office/drawing/2014/main" id="{45C59B6D-6237-E91F-D343-6178E070D860}"/>
              </a:ext>
            </a:extLst>
          </p:cNvPr>
          <p:cNvSpPr/>
          <p:nvPr/>
        </p:nvSpPr>
        <p:spPr>
          <a:xfrm>
            <a:off x="502921" y="6350508"/>
            <a:ext cx="11185855" cy="27432"/>
          </a:xfrm>
          <a:prstGeom prst="rect">
            <a:avLst/>
          </a:prstGeom>
          <a:solidFill>
            <a:srgbClr val="155F82"/>
          </a:solidFill>
          <a:ln w="12700">
            <a:solidFill>
              <a:srgbClr val="155F8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5" name="Image 0" descr="/mnt/data/deams_logo.png">
            <a:extLst>
              <a:ext uri="{FF2B5EF4-FFF2-40B4-BE49-F238E27FC236}">
                <a16:creationId xmlns:a16="http://schemas.microsoft.com/office/drawing/2014/main" id="{14183538-3B46-13FB-EC9D-E4922724CD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31170" y="6446520"/>
            <a:ext cx="1051560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7527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F129EB-ADDF-8EC8-071E-3611AA9F3A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D0DFDA56-0C3E-6AC4-009A-C88551D9F6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8213" y="630238"/>
            <a:ext cx="1841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900" noProof="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54" name="Rectangle 3">
            <a:extLst>
              <a:ext uri="{FF2B5EF4-FFF2-40B4-BE49-F238E27FC236}">
                <a16:creationId xmlns:a16="http://schemas.microsoft.com/office/drawing/2014/main" id="{647A3411-6524-9E85-26BA-D53FDAA27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356" y="1194450"/>
            <a:ext cx="11023288" cy="61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Char char="•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it-IT" sz="16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it-IT" sz="1600" b="1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it-IT" sz="16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it-IT" sz="1600" noProof="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it-IT" sz="1600" noProof="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</a:pPr>
            <a:endParaRPr lang="it-IT" sz="1600" noProof="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it-IT" sz="1600" noProof="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it-IT" sz="1600" noProof="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it-IT" sz="1600" noProof="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</a:pPr>
            <a:endParaRPr lang="it-IT" sz="1600" noProof="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651ACD2C-D8CD-8F0C-50E3-90964B9893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204" y="630238"/>
            <a:ext cx="10708478" cy="68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3800" b="0" noProof="0" dirty="0">
                <a:solidFill>
                  <a:schemeClr val="tx1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Aumento </a:t>
            </a:r>
            <a:r>
              <a:rPr lang="it-IT" sz="3800" b="0" dirty="0">
                <a:solidFill>
                  <a:schemeClr val="tx1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permanente della spesa pubblica</a:t>
            </a: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9CF9FF36-C8E0-FDFB-60D9-9E233B70A4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1828" y="1882487"/>
            <a:ext cx="7468344" cy="4174271"/>
          </a:xfrm>
          <a:prstGeom prst="rect">
            <a:avLst/>
          </a:prstGeom>
        </p:spPr>
      </p:pic>
      <p:sp>
        <p:nvSpPr>
          <p:cNvPr id="3" name="Shape 2">
            <a:extLst>
              <a:ext uri="{FF2B5EF4-FFF2-40B4-BE49-F238E27FC236}">
                <a16:creationId xmlns:a16="http://schemas.microsoft.com/office/drawing/2014/main" id="{32BC991E-6612-5A4D-2DAF-162520F59F93}"/>
              </a:ext>
            </a:extLst>
          </p:cNvPr>
          <p:cNvSpPr/>
          <p:nvPr/>
        </p:nvSpPr>
        <p:spPr>
          <a:xfrm>
            <a:off x="502921" y="6350508"/>
            <a:ext cx="11185855" cy="27432"/>
          </a:xfrm>
          <a:prstGeom prst="rect">
            <a:avLst/>
          </a:prstGeom>
          <a:solidFill>
            <a:srgbClr val="155F82"/>
          </a:solidFill>
          <a:ln w="12700">
            <a:solidFill>
              <a:srgbClr val="155F8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5" name="Image 0" descr="/mnt/data/deams_logo.png">
            <a:extLst>
              <a:ext uri="{FF2B5EF4-FFF2-40B4-BE49-F238E27FC236}">
                <a16:creationId xmlns:a16="http://schemas.microsoft.com/office/drawing/2014/main" id="{A04507B8-198B-CCFA-13CA-2761609BE9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31170" y="6446520"/>
            <a:ext cx="1051560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3044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123FB2-957F-354D-2631-3BAC1F3196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66ABCAEF-F3EC-6694-3FF0-54E42108DD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8213" y="630238"/>
            <a:ext cx="1841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900" noProof="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3">
                <a:extLst>
                  <a:ext uri="{FF2B5EF4-FFF2-40B4-BE49-F238E27FC236}">
                    <a16:creationId xmlns:a16="http://schemas.microsoft.com/office/drawing/2014/main" id="{DD7B4202-C9A0-4301-5A1A-2B63DCB8510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4356" y="1482116"/>
                <a:ext cx="11023288" cy="6104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822433"/>
                  </a:buClr>
                  <a:buChar char="•"/>
                  <a:defRPr sz="24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16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3pPr>
                <a:lvl4pPr marL="15621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14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4pPr>
                <a:lvl5pPr marL="1981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2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it-IT" sz="16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Il rapporto deficit pubblico è negativamente correlato alla propensione al consumo e dell’aliquota fiscale:</a:t>
                </a:r>
              </a:p>
              <a:p>
                <a:pPr marL="0" indent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it-IT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𝑑𝑒𝑓𝑖𝑐𝑖𝑡</m:t>
                              </m:r>
                            </m:e>
                            <m:sup>
                              <m:r>
                                <a:rPr lang="it-IT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∗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it-IT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𝑌</m:t>
                              </m:r>
                            </m:e>
                            <m:sup>
                              <m:r>
                                <a:rPr lang="it-IT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∗</m:t>
                              </m:r>
                            </m:sup>
                          </m:sSup>
                        </m:den>
                      </m:f>
                      <m:r>
                        <a:rPr lang="it-IT" sz="16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d>
                        <m:dPr>
                          <m:ctrlPr>
                            <a:rPr lang="it-IT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it-IT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1−</m:t>
                          </m:r>
                          <m:r>
                            <a:rPr lang="it-IT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𝜃</m:t>
                          </m:r>
                        </m:e>
                      </m:d>
                      <m:r>
                        <a:rPr lang="it-IT" sz="16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(1−</m:t>
                      </m:r>
                      <m:r>
                        <a:rPr lang="it-IT" sz="16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𝑐</m:t>
                      </m:r>
                      <m:r>
                        <a:rPr lang="it-IT" sz="16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lang="it-IT" sz="16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FontTx/>
                  <a:buChar char="-"/>
                </a:pPr>
                <a:endParaRPr lang="it-IT" sz="16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1600" b="0" i="1" smtClean="0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it-IT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𝜕</m:t>
                              </m:r>
                              <m:r>
                                <a:rPr lang="it-IT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 </m:t>
                              </m:r>
                              <m:r>
                                <a:rPr lang="it-IT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𝑑𝑒𝑓𝑖𝑐𝑖𝑡</m:t>
                              </m:r>
                              <m:r>
                                <a:rPr lang="it-IT" sz="1600" b="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/</m:t>
                              </m:r>
                              <m:r>
                                <a:rPr lang="it-IT" sz="1600" b="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𝑌</m:t>
                              </m:r>
                            </m:e>
                            <m:sup>
                              <m:r>
                                <a:rPr lang="it-IT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∗</m:t>
                              </m:r>
                            </m:sup>
                          </m:sSup>
                        </m:num>
                        <m:den>
                          <m:r>
                            <a:rPr lang="it-IT" sz="1600" b="0" i="1" smtClean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𝜕</m:t>
                          </m:r>
                          <m:r>
                            <a:rPr lang="it-IT" sz="1600" b="0" i="1" smtClean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den>
                      </m:f>
                      <m:r>
                        <a:rPr lang="it-IT" sz="1600" b="0" i="1" smtClean="0">
                          <a:effectLst/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it-IT" sz="1600" b="0" i="1" smtClean="0">
                          <a:effectLst/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𝜃</m:t>
                      </m:r>
                      <m:r>
                        <a:rPr lang="it-IT" sz="1600" b="0" i="1" smtClean="0">
                          <a:effectLst/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−1&lt;0</m:t>
                      </m:r>
                    </m:oMath>
                  </m:oMathPara>
                </a14:m>
                <a:endParaRPr lang="it-IT" sz="16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FontTx/>
                  <a:buNone/>
                </a:pPr>
                <a:endParaRPr lang="it-IT" sz="16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1600" b="0" i="1" smtClean="0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it-IT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𝜕</m:t>
                              </m:r>
                              <m:r>
                                <a:rPr lang="it-IT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 </m:t>
                              </m:r>
                              <m:r>
                                <a:rPr lang="it-IT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𝑑𝑒𝑓𝑖𝑐𝑖𝑡</m:t>
                              </m:r>
                              <m:r>
                                <a:rPr lang="it-IT" sz="1600" b="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/</m:t>
                              </m:r>
                              <m:r>
                                <a:rPr lang="it-IT" sz="1600" b="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𝑌</m:t>
                              </m:r>
                            </m:e>
                            <m:sup>
                              <m:r>
                                <a:rPr lang="it-IT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∗</m:t>
                              </m:r>
                            </m:sup>
                          </m:sSup>
                        </m:num>
                        <m:den>
                          <m:r>
                            <a:rPr lang="it-IT" sz="1600" b="0" i="1" smtClean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𝜕𝜃</m:t>
                          </m:r>
                        </m:den>
                      </m:f>
                      <m:r>
                        <a:rPr lang="it-IT" sz="1600" b="0" i="1" smtClean="0">
                          <a:effectLst/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it-IT" sz="1600" b="0" i="1" smtClean="0">
                          <a:effectLst/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𝑐</m:t>
                      </m:r>
                      <m:r>
                        <a:rPr lang="it-IT" sz="1600" b="0" i="1" smtClean="0">
                          <a:effectLst/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−1&lt;0</m:t>
                      </m:r>
                    </m:oMath>
                  </m:oMathPara>
                </a14:m>
                <a:endParaRPr lang="it-IT" sz="16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it-IT" sz="16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Se le famiglie spendono una quota maggiore del loro reddito, il deficit pubblico diminuisce.</a:t>
                </a:r>
              </a:p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it-IT" sz="16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Se lo Stato aumenta la tassazione, il deficit pubblico diminuisce.</a:t>
                </a:r>
                <a:endParaRPr lang="it-IT" sz="1600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it-IT" sz="1600" b="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Il governo non può modificare il rapporto deficit/PIL modificando il livello della spesa pubblica:</a:t>
                </a:r>
              </a:p>
              <a:p>
                <a:pPr marL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1600" b="0" i="1" smtClean="0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it-IT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𝜕</m:t>
                              </m:r>
                              <m:r>
                                <a:rPr lang="it-IT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 </m:t>
                              </m:r>
                              <m:r>
                                <a:rPr lang="it-IT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𝑑𝑒𝑓𝑖𝑐𝑖𝑡</m:t>
                              </m:r>
                              <m:r>
                                <a:rPr lang="it-IT" sz="1600" b="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/</m:t>
                              </m:r>
                              <m:r>
                                <a:rPr lang="it-IT" sz="1600" b="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𝑌</m:t>
                              </m:r>
                            </m:e>
                            <m:sup>
                              <m:r>
                                <a:rPr lang="it-IT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∗</m:t>
                              </m:r>
                            </m:sup>
                          </m:sSup>
                        </m:num>
                        <m:den>
                          <m:r>
                            <a:rPr lang="it-IT" sz="1600" b="0" i="1" smtClean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𝜕</m:t>
                          </m:r>
                          <m:r>
                            <a:rPr lang="it-IT" sz="1600" b="0" i="1" smtClean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𝐺</m:t>
                          </m:r>
                        </m:den>
                      </m:f>
                      <m:r>
                        <a:rPr lang="it-IT" sz="1600" b="0" i="1" smtClean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=0</m:t>
                      </m:r>
                    </m:oMath>
                  </m:oMathPara>
                </a14:m>
                <a:endParaRPr lang="it-IT" sz="1600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endParaRPr lang="it-IT" sz="16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endParaRPr lang="it-IT" sz="1600" dirty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FontTx/>
                  <a:buChar char="-"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FontTx/>
                  <a:buChar char="-"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4" name="Rectangle 3">
                <a:extLst>
                  <a:ext uri="{FF2B5EF4-FFF2-40B4-BE49-F238E27FC236}">
                    <a16:creationId xmlns:a16="http://schemas.microsoft.com/office/drawing/2014/main" id="{DD7B4202-C9A0-4301-5A1A-2B63DCB851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84356" y="1482116"/>
                <a:ext cx="11023288" cy="610463"/>
              </a:xfrm>
              <a:prstGeom prst="rect">
                <a:avLst/>
              </a:prstGeom>
              <a:blipFill>
                <a:blip r:embed="rId3"/>
                <a:stretch>
                  <a:fillRect l="-221" t="-3000" b="-6410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2">
            <a:extLst>
              <a:ext uri="{FF2B5EF4-FFF2-40B4-BE49-F238E27FC236}">
                <a16:creationId xmlns:a16="http://schemas.microsoft.com/office/drawing/2014/main" id="{C8B7D666-AF1C-A5B4-1465-A740538BDE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204" y="630238"/>
            <a:ext cx="10708478" cy="68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3800" b="0" noProof="0" dirty="0">
                <a:solidFill>
                  <a:schemeClr val="tx1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Risparmi privati e deficit pubblico</a:t>
            </a: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hape 2">
            <a:extLst>
              <a:ext uri="{FF2B5EF4-FFF2-40B4-BE49-F238E27FC236}">
                <a16:creationId xmlns:a16="http://schemas.microsoft.com/office/drawing/2014/main" id="{F0465ACD-68F5-E48A-506F-DD8013A69B84}"/>
              </a:ext>
            </a:extLst>
          </p:cNvPr>
          <p:cNvSpPr/>
          <p:nvPr/>
        </p:nvSpPr>
        <p:spPr>
          <a:xfrm>
            <a:off x="502921" y="6350508"/>
            <a:ext cx="11185855" cy="27432"/>
          </a:xfrm>
          <a:prstGeom prst="rect">
            <a:avLst/>
          </a:prstGeom>
          <a:solidFill>
            <a:srgbClr val="155F82"/>
          </a:solidFill>
          <a:ln w="12700">
            <a:solidFill>
              <a:srgbClr val="155F8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4" name="Image 0" descr="/mnt/data/deams_logo.png">
            <a:extLst>
              <a:ext uri="{FF2B5EF4-FFF2-40B4-BE49-F238E27FC236}">
                <a16:creationId xmlns:a16="http://schemas.microsoft.com/office/drawing/2014/main" id="{BBFA7073-8EA2-4729-E9F9-99ECD4DB6F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31170" y="6446520"/>
            <a:ext cx="1051560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306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896ADB-F1D0-08EF-6A55-103AA934EA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BEC8FAFF-4F80-B21B-ECEC-81D5BFE980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8213" y="630238"/>
            <a:ext cx="1841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900" noProof="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41BDAEB4-6C0D-24F0-1144-C42DECF8EB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073" y="273778"/>
            <a:ext cx="9490892" cy="68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3800" b="0" noProof="0" dirty="0">
                <a:solidFill>
                  <a:schemeClr val="tx1"/>
                </a:solidFill>
                <a:latin typeface="Garamond" panose="02020404030301010803" pitchFamily="18" charset="0"/>
              </a:rPr>
              <a:t>Il flusso circolare del reddito</a:t>
            </a: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7D663D91-83E9-3EAD-F177-D0DA086B3936}"/>
              </a:ext>
            </a:extLst>
          </p:cNvPr>
          <p:cNvSpPr/>
          <p:nvPr/>
        </p:nvSpPr>
        <p:spPr>
          <a:xfrm>
            <a:off x="6841203" y="1573155"/>
            <a:ext cx="2105314" cy="818136"/>
          </a:xfrm>
          <a:prstGeom prst="rect">
            <a:avLst/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Banca Centrale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51963C64-1547-7A90-9344-C8C1E79CE52F}"/>
              </a:ext>
            </a:extLst>
          </p:cNvPr>
          <p:cNvSpPr/>
          <p:nvPr/>
        </p:nvSpPr>
        <p:spPr>
          <a:xfrm>
            <a:off x="3860516" y="3988682"/>
            <a:ext cx="1724526" cy="818136"/>
          </a:xfrm>
          <a:prstGeom prst="rect">
            <a:avLst/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Famiglie</a:t>
            </a:r>
          </a:p>
        </p:txBody>
      </p:sp>
      <p:sp>
        <p:nvSpPr>
          <p:cNvPr id="31" name="Rettangolo 30">
            <a:extLst>
              <a:ext uri="{FF2B5EF4-FFF2-40B4-BE49-F238E27FC236}">
                <a16:creationId xmlns:a16="http://schemas.microsoft.com/office/drawing/2014/main" id="{B8B8C0CB-7F84-9124-F98E-4CBBB96B5A0A}"/>
              </a:ext>
            </a:extLst>
          </p:cNvPr>
          <p:cNvSpPr/>
          <p:nvPr/>
        </p:nvSpPr>
        <p:spPr>
          <a:xfrm>
            <a:off x="6995167" y="3926022"/>
            <a:ext cx="1925053" cy="1026258"/>
          </a:xfrm>
          <a:prstGeom prst="rect">
            <a:avLst/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Governo</a:t>
            </a:r>
          </a:p>
        </p:txBody>
      </p:sp>
      <p:cxnSp>
        <p:nvCxnSpPr>
          <p:cNvPr id="49" name="Connettore 2 48">
            <a:extLst>
              <a:ext uri="{FF2B5EF4-FFF2-40B4-BE49-F238E27FC236}">
                <a16:creationId xmlns:a16="http://schemas.microsoft.com/office/drawing/2014/main" id="{EE7211FE-7517-CF25-5C99-BB2EA437F530}"/>
              </a:ext>
            </a:extLst>
          </p:cNvPr>
          <p:cNvCxnSpPr/>
          <p:nvPr/>
        </p:nvCxnSpPr>
        <p:spPr>
          <a:xfrm flipV="1">
            <a:off x="4945358" y="2400508"/>
            <a:ext cx="0" cy="1588175"/>
          </a:xfrm>
          <a:prstGeom prst="straightConnector1">
            <a:avLst/>
          </a:prstGeom>
          <a:noFill/>
          <a:ln w="28575" cap="flat" cmpd="sng" algn="ctr">
            <a:solidFill>
              <a:srgbClr val="70AD47">
                <a:lumMod val="50000"/>
              </a:srgbClr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50" name="Connettore 2 49">
            <a:extLst>
              <a:ext uri="{FF2B5EF4-FFF2-40B4-BE49-F238E27FC236}">
                <a16:creationId xmlns:a16="http://schemas.microsoft.com/office/drawing/2014/main" id="{B12B2061-6AAC-C8EE-1A99-EDBABECBC42A}"/>
              </a:ext>
            </a:extLst>
          </p:cNvPr>
          <p:cNvCxnSpPr/>
          <p:nvPr/>
        </p:nvCxnSpPr>
        <p:spPr>
          <a:xfrm>
            <a:off x="4403942" y="2400508"/>
            <a:ext cx="0" cy="1588175"/>
          </a:xfrm>
          <a:prstGeom prst="straightConnector1">
            <a:avLst/>
          </a:prstGeom>
          <a:noFill/>
          <a:ln w="19050" cap="flat" cmpd="sng" algn="ctr">
            <a:solidFill>
              <a:srgbClr val="70AD47">
                <a:lumMod val="50000"/>
              </a:srgbClr>
            </a:solidFill>
            <a:prstDash val="lgDash"/>
            <a:miter lim="800000"/>
            <a:tailEnd type="triangle"/>
          </a:ln>
          <a:effectLst/>
        </p:spPr>
      </p:cxnSp>
      <p:cxnSp>
        <p:nvCxnSpPr>
          <p:cNvPr id="51" name="Connettore a gomito 50">
            <a:extLst>
              <a:ext uri="{FF2B5EF4-FFF2-40B4-BE49-F238E27FC236}">
                <a16:creationId xmlns:a16="http://schemas.microsoft.com/office/drawing/2014/main" id="{0A03119E-D06C-0922-1E00-56F18BDB4D33}"/>
              </a:ext>
            </a:extLst>
          </p:cNvPr>
          <p:cNvCxnSpPr>
            <a:cxnSpLocks/>
            <a:stCxn id="4" idx="2"/>
            <a:endCxn id="31" idx="2"/>
          </p:cNvCxnSpPr>
          <p:nvPr/>
        </p:nvCxnSpPr>
        <p:spPr>
          <a:xfrm rot="16200000" flipH="1">
            <a:off x="6267505" y="3262091"/>
            <a:ext cx="145462" cy="3234915"/>
          </a:xfrm>
          <a:prstGeom prst="bentConnector3">
            <a:avLst>
              <a:gd name="adj1" fmla="val 257154"/>
            </a:avLst>
          </a:prstGeom>
          <a:noFill/>
          <a:ln w="19050" cap="flat" cmpd="sng" algn="ctr">
            <a:solidFill>
              <a:srgbClr val="70AD47">
                <a:lumMod val="50000"/>
              </a:srgbClr>
            </a:solidFill>
            <a:prstDash val="lgDashDot"/>
            <a:miter lim="800000"/>
            <a:tailEnd type="triangle"/>
          </a:ln>
          <a:effectLst/>
        </p:spPr>
      </p:cxnSp>
      <p:cxnSp>
        <p:nvCxnSpPr>
          <p:cNvPr id="52" name="Connettore 2 51">
            <a:extLst>
              <a:ext uri="{FF2B5EF4-FFF2-40B4-BE49-F238E27FC236}">
                <a16:creationId xmlns:a16="http://schemas.microsoft.com/office/drawing/2014/main" id="{D9FEDD18-7B0F-4203-136D-E6470315465D}"/>
              </a:ext>
            </a:extLst>
          </p:cNvPr>
          <p:cNvCxnSpPr>
            <a:cxnSpLocks/>
          </p:cNvCxnSpPr>
          <p:nvPr/>
        </p:nvCxnSpPr>
        <p:spPr>
          <a:xfrm flipH="1">
            <a:off x="7679018" y="2380282"/>
            <a:ext cx="17681" cy="1545739"/>
          </a:xfrm>
          <a:prstGeom prst="straightConnector1">
            <a:avLst/>
          </a:prstGeom>
          <a:noFill/>
          <a:ln w="28575" cap="flat" cmpd="sng" algn="ctr">
            <a:solidFill>
              <a:srgbClr val="70AD47">
                <a:lumMod val="50000"/>
              </a:srgbClr>
            </a:solidFill>
            <a:prstDash val="solid"/>
            <a:miter lim="800000"/>
            <a:tailEnd type="triangle"/>
          </a:ln>
          <a:effectLst/>
        </p:spPr>
      </p:cxnSp>
      <p:grpSp>
        <p:nvGrpSpPr>
          <p:cNvPr id="53" name="Gruppo 52">
            <a:extLst>
              <a:ext uri="{FF2B5EF4-FFF2-40B4-BE49-F238E27FC236}">
                <a16:creationId xmlns:a16="http://schemas.microsoft.com/office/drawing/2014/main" id="{57E5E682-F36B-92BA-E5CE-9DE63E90FBD9}"/>
              </a:ext>
            </a:extLst>
          </p:cNvPr>
          <p:cNvGrpSpPr/>
          <p:nvPr/>
        </p:nvGrpSpPr>
        <p:grpSpPr>
          <a:xfrm>
            <a:off x="3029977" y="1454620"/>
            <a:ext cx="2261174" cy="925662"/>
            <a:chOff x="432636" y="753979"/>
            <a:chExt cx="1983008" cy="1236008"/>
          </a:xfrm>
          <a:solidFill>
            <a:srgbClr val="70AD47">
              <a:lumMod val="20000"/>
              <a:lumOff val="80000"/>
            </a:srgbClr>
          </a:solidFill>
        </p:grpSpPr>
        <p:sp>
          <p:nvSpPr>
            <p:cNvPr id="55" name="Rettangolo 54">
              <a:extLst>
                <a:ext uri="{FF2B5EF4-FFF2-40B4-BE49-F238E27FC236}">
                  <a16:creationId xmlns:a16="http://schemas.microsoft.com/office/drawing/2014/main" id="{8BD39741-13C2-FCF2-5084-B914BA11DFC3}"/>
                </a:ext>
              </a:extLst>
            </p:cNvPr>
            <p:cNvSpPr/>
            <p:nvPr/>
          </p:nvSpPr>
          <p:spPr>
            <a:xfrm>
              <a:off x="432636" y="753979"/>
              <a:ext cx="1983008" cy="1236008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Imprese C</a:t>
              </a:r>
            </a:p>
          </p:txBody>
        </p:sp>
        <p:cxnSp>
          <p:nvCxnSpPr>
            <p:cNvPr id="56" name="Connettore 2 55">
              <a:extLst>
                <a:ext uri="{FF2B5EF4-FFF2-40B4-BE49-F238E27FC236}">
                  <a16:creationId xmlns:a16="http://schemas.microsoft.com/office/drawing/2014/main" id="{46599244-30FB-839E-2AFE-1B2390D2258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283490" y="1309380"/>
              <a:ext cx="0" cy="507458"/>
            </a:xfrm>
            <a:prstGeom prst="straightConnector1">
              <a:avLst/>
            </a:prstGeom>
            <a:grpFill/>
            <a:ln w="6350" cap="flat" cmpd="sng" algn="ctr">
              <a:noFill/>
              <a:prstDash val="solid"/>
              <a:miter lim="800000"/>
              <a:tailEnd type="triangle"/>
            </a:ln>
            <a:effectLst/>
          </p:spPr>
        </p:cxnSp>
      </p:grpSp>
      <p:sp>
        <p:nvSpPr>
          <p:cNvPr id="57" name="Rettangolo 56">
            <a:extLst>
              <a:ext uri="{FF2B5EF4-FFF2-40B4-BE49-F238E27FC236}">
                <a16:creationId xmlns:a16="http://schemas.microsoft.com/office/drawing/2014/main" id="{D9A4E87B-E26C-C920-D2DA-6C52AFCA64CB}"/>
              </a:ext>
            </a:extLst>
          </p:cNvPr>
          <p:cNvSpPr/>
          <p:nvPr/>
        </p:nvSpPr>
        <p:spPr>
          <a:xfrm>
            <a:off x="4719910" y="3123949"/>
            <a:ext cx="1074392" cy="215200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solidFill>
              <a:srgbClr val="70AD47">
                <a:lumMod val="60000"/>
                <a:lumOff val="4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Consumo</a:t>
            </a:r>
          </a:p>
        </p:txBody>
      </p:sp>
      <p:cxnSp>
        <p:nvCxnSpPr>
          <p:cNvPr id="58" name="Connettore a gomito 57">
            <a:extLst>
              <a:ext uri="{FF2B5EF4-FFF2-40B4-BE49-F238E27FC236}">
                <a16:creationId xmlns:a16="http://schemas.microsoft.com/office/drawing/2014/main" id="{24FA52E6-A08D-D887-2471-CED9EB7C57EB}"/>
              </a:ext>
            </a:extLst>
          </p:cNvPr>
          <p:cNvCxnSpPr>
            <a:endCxn id="4" idx="1"/>
          </p:cNvCxnSpPr>
          <p:nvPr/>
        </p:nvCxnSpPr>
        <p:spPr>
          <a:xfrm rot="16200000" flipH="1">
            <a:off x="2746143" y="3283376"/>
            <a:ext cx="2002153" cy="226595"/>
          </a:xfrm>
          <a:prstGeom prst="bentConnector2">
            <a:avLst/>
          </a:prstGeom>
          <a:noFill/>
          <a:ln w="19050" cap="flat" cmpd="sng" algn="ctr">
            <a:solidFill>
              <a:srgbClr val="70AD47">
                <a:lumMod val="50000"/>
              </a:srgbClr>
            </a:solidFill>
            <a:prstDash val="lgDashDotDot"/>
            <a:miter lim="800000"/>
            <a:tailEnd type="triangle"/>
          </a:ln>
          <a:effectLst/>
        </p:spPr>
      </p:cxnSp>
      <p:sp>
        <p:nvSpPr>
          <p:cNvPr id="59" name="Rettangolo 58">
            <a:extLst>
              <a:ext uri="{FF2B5EF4-FFF2-40B4-BE49-F238E27FC236}">
                <a16:creationId xmlns:a16="http://schemas.microsoft.com/office/drawing/2014/main" id="{B904E2A8-6E5E-CA70-C2E6-E74EEF02FAE4}"/>
              </a:ext>
            </a:extLst>
          </p:cNvPr>
          <p:cNvSpPr/>
          <p:nvPr/>
        </p:nvSpPr>
        <p:spPr>
          <a:xfrm>
            <a:off x="4054191" y="2719124"/>
            <a:ext cx="697492" cy="195930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solidFill>
              <a:srgbClr val="70AD47">
                <a:lumMod val="60000"/>
                <a:lumOff val="4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100" kern="0" noProof="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Salari</a:t>
            </a:r>
            <a:endParaRPr kumimoji="0" lang="it-IT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0" name="Rettangolo 59">
            <a:extLst>
              <a:ext uri="{FF2B5EF4-FFF2-40B4-BE49-F238E27FC236}">
                <a16:creationId xmlns:a16="http://schemas.microsoft.com/office/drawing/2014/main" id="{D8C499E0-5E64-61A4-2726-B090218566C4}"/>
              </a:ext>
            </a:extLst>
          </p:cNvPr>
          <p:cNvSpPr/>
          <p:nvPr/>
        </p:nvSpPr>
        <p:spPr>
          <a:xfrm>
            <a:off x="2643209" y="2924239"/>
            <a:ext cx="919375" cy="210359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solidFill>
              <a:srgbClr val="70AD47">
                <a:lumMod val="60000"/>
                <a:lumOff val="4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Dividendi</a:t>
            </a:r>
          </a:p>
        </p:txBody>
      </p:sp>
      <p:sp>
        <p:nvSpPr>
          <p:cNvPr id="61" name="Rettangolo 60">
            <a:extLst>
              <a:ext uri="{FF2B5EF4-FFF2-40B4-BE49-F238E27FC236}">
                <a16:creationId xmlns:a16="http://schemas.microsoft.com/office/drawing/2014/main" id="{7CD2C284-80F7-8606-40DB-B8A3F8591FB7}"/>
              </a:ext>
            </a:extLst>
          </p:cNvPr>
          <p:cNvSpPr/>
          <p:nvPr/>
        </p:nvSpPr>
        <p:spPr>
          <a:xfrm>
            <a:off x="5794302" y="5277951"/>
            <a:ext cx="697492" cy="137160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solidFill>
              <a:srgbClr val="70AD47">
                <a:lumMod val="60000"/>
                <a:lumOff val="4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Tasse</a:t>
            </a:r>
          </a:p>
        </p:txBody>
      </p:sp>
      <p:cxnSp>
        <p:nvCxnSpPr>
          <p:cNvPr id="62" name="Connettore a gomito 61">
            <a:extLst>
              <a:ext uri="{FF2B5EF4-FFF2-40B4-BE49-F238E27FC236}">
                <a16:creationId xmlns:a16="http://schemas.microsoft.com/office/drawing/2014/main" id="{A689BF85-3F2B-ECB6-465D-F5DCD361E050}"/>
              </a:ext>
            </a:extLst>
          </p:cNvPr>
          <p:cNvCxnSpPr>
            <a:cxnSpLocks/>
            <a:endCxn id="55" idx="1"/>
          </p:cNvCxnSpPr>
          <p:nvPr/>
        </p:nvCxnSpPr>
        <p:spPr>
          <a:xfrm rot="10800000">
            <a:off x="3029978" y="1917452"/>
            <a:ext cx="5471383" cy="3586163"/>
          </a:xfrm>
          <a:prstGeom prst="bentConnector3">
            <a:avLst>
              <a:gd name="adj1" fmla="val 104178"/>
            </a:avLst>
          </a:prstGeom>
          <a:noFill/>
          <a:ln w="28575" cap="flat" cmpd="dbl" algn="ctr">
            <a:solidFill>
              <a:srgbClr val="70AD47">
                <a:lumMod val="50000"/>
              </a:srgbClr>
            </a:solidFill>
            <a:prstDash val="sysDash"/>
            <a:miter lim="800000"/>
            <a:tailEnd type="triangle"/>
          </a:ln>
          <a:effectLst/>
        </p:spPr>
      </p:cxnSp>
      <p:sp>
        <p:nvSpPr>
          <p:cNvPr id="63" name="Rettangolo 62">
            <a:extLst>
              <a:ext uri="{FF2B5EF4-FFF2-40B4-BE49-F238E27FC236}">
                <a16:creationId xmlns:a16="http://schemas.microsoft.com/office/drawing/2014/main" id="{5D5E8D47-CDB8-24C2-0740-0141925664DA}"/>
              </a:ext>
            </a:extLst>
          </p:cNvPr>
          <p:cNvSpPr/>
          <p:nvPr/>
        </p:nvSpPr>
        <p:spPr>
          <a:xfrm>
            <a:off x="4945358" y="5652119"/>
            <a:ext cx="1724495" cy="160813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solidFill>
              <a:srgbClr val="70AD47">
                <a:lumMod val="60000"/>
                <a:lumOff val="4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Spesa pubblica</a:t>
            </a:r>
          </a:p>
        </p:txBody>
      </p:sp>
      <p:sp>
        <p:nvSpPr>
          <p:cNvPr id="6144" name="Rettangolo 6143">
            <a:extLst>
              <a:ext uri="{FF2B5EF4-FFF2-40B4-BE49-F238E27FC236}">
                <a16:creationId xmlns:a16="http://schemas.microsoft.com/office/drawing/2014/main" id="{7DBE07A8-3FBE-ADF0-E1EE-3C95B521D13C}"/>
              </a:ext>
            </a:extLst>
          </p:cNvPr>
          <p:cNvSpPr/>
          <p:nvPr/>
        </p:nvSpPr>
        <p:spPr>
          <a:xfrm>
            <a:off x="6908536" y="2990467"/>
            <a:ext cx="610329" cy="155431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solidFill>
              <a:srgbClr val="70AD47">
                <a:lumMod val="60000"/>
                <a:lumOff val="4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Profitti</a:t>
            </a:r>
          </a:p>
        </p:txBody>
      </p:sp>
      <p:cxnSp>
        <p:nvCxnSpPr>
          <p:cNvPr id="6145" name="Connettore 2 6144">
            <a:extLst>
              <a:ext uri="{FF2B5EF4-FFF2-40B4-BE49-F238E27FC236}">
                <a16:creationId xmlns:a16="http://schemas.microsoft.com/office/drawing/2014/main" id="{A3505564-4994-6293-4C02-72C73C3C5DF1}"/>
              </a:ext>
            </a:extLst>
          </p:cNvPr>
          <p:cNvCxnSpPr>
            <a:cxnSpLocks/>
          </p:cNvCxnSpPr>
          <p:nvPr/>
        </p:nvCxnSpPr>
        <p:spPr>
          <a:xfrm flipV="1">
            <a:off x="8325166" y="2344663"/>
            <a:ext cx="0" cy="1581358"/>
          </a:xfrm>
          <a:prstGeom prst="straightConnector1">
            <a:avLst/>
          </a:prstGeom>
          <a:noFill/>
          <a:ln w="28575" cap="flat" cmpd="sng" algn="ctr">
            <a:solidFill>
              <a:srgbClr val="70AD47">
                <a:lumMod val="50000"/>
              </a:srgbClr>
            </a:solidFill>
            <a:prstDash val="sysDot"/>
            <a:miter lim="800000"/>
            <a:tailEnd type="triangle"/>
          </a:ln>
          <a:effectLst/>
        </p:spPr>
      </p:cxnSp>
      <p:sp>
        <p:nvSpPr>
          <p:cNvPr id="6146" name="Rettangolo 6145">
            <a:extLst>
              <a:ext uri="{FF2B5EF4-FFF2-40B4-BE49-F238E27FC236}">
                <a16:creationId xmlns:a16="http://schemas.microsoft.com/office/drawing/2014/main" id="{46A67A89-1D43-294E-5421-DAC05BFAD34D}"/>
              </a:ext>
            </a:extLst>
          </p:cNvPr>
          <p:cNvSpPr/>
          <p:nvPr/>
        </p:nvSpPr>
        <p:spPr>
          <a:xfrm>
            <a:off x="8512141" y="3072286"/>
            <a:ext cx="1384095" cy="202669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solidFill>
              <a:srgbClr val="70AD47">
                <a:lumMod val="60000"/>
                <a:lumOff val="4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Interessi sui titoli</a:t>
            </a:r>
          </a:p>
        </p:txBody>
      </p:sp>
      <p:cxnSp>
        <p:nvCxnSpPr>
          <p:cNvPr id="6147" name="Connettore diritto 6146">
            <a:extLst>
              <a:ext uri="{FF2B5EF4-FFF2-40B4-BE49-F238E27FC236}">
                <a16:creationId xmlns:a16="http://schemas.microsoft.com/office/drawing/2014/main" id="{14EA66B0-31C6-1FA8-4EFA-F161EF41AAB7}"/>
              </a:ext>
            </a:extLst>
          </p:cNvPr>
          <p:cNvCxnSpPr>
            <a:cxnSpLocks/>
          </p:cNvCxnSpPr>
          <p:nvPr/>
        </p:nvCxnSpPr>
        <p:spPr>
          <a:xfrm flipV="1">
            <a:off x="8512141" y="4911641"/>
            <a:ext cx="2525" cy="621336"/>
          </a:xfrm>
          <a:prstGeom prst="line">
            <a:avLst/>
          </a:prstGeom>
          <a:noFill/>
          <a:ln w="28575" cap="flat" cmpd="dbl" algn="ctr">
            <a:solidFill>
              <a:srgbClr val="70AD47">
                <a:lumMod val="50000"/>
              </a:srgbClr>
            </a:solidFill>
            <a:prstDash val="sysDash"/>
            <a:miter lim="800000"/>
          </a:ln>
          <a:effectLst/>
        </p:spPr>
      </p:cxnSp>
      <p:sp>
        <p:nvSpPr>
          <p:cNvPr id="5" name="Shape 2">
            <a:extLst>
              <a:ext uri="{FF2B5EF4-FFF2-40B4-BE49-F238E27FC236}">
                <a16:creationId xmlns:a16="http://schemas.microsoft.com/office/drawing/2014/main" id="{A48882D0-8E81-7AFF-AD02-65313F21E915}"/>
              </a:ext>
            </a:extLst>
          </p:cNvPr>
          <p:cNvSpPr/>
          <p:nvPr/>
        </p:nvSpPr>
        <p:spPr>
          <a:xfrm>
            <a:off x="502921" y="6350508"/>
            <a:ext cx="11185855" cy="27432"/>
          </a:xfrm>
          <a:prstGeom prst="rect">
            <a:avLst/>
          </a:prstGeom>
          <a:solidFill>
            <a:srgbClr val="155F82"/>
          </a:solidFill>
          <a:ln w="12700">
            <a:solidFill>
              <a:srgbClr val="155F8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6" name="Image 0" descr="/mnt/data/deams_logo.png">
            <a:extLst>
              <a:ext uri="{FF2B5EF4-FFF2-40B4-BE49-F238E27FC236}">
                <a16:creationId xmlns:a16="http://schemas.microsoft.com/office/drawing/2014/main" id="{9114A816-D981-CDEA-A693-564CF252D9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31170" y="6446520"/>
            <a:ext cx="1051560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3170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8BC16E-2379-4A54-9C7E-8CE4F5F7A1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9A17A687-210B-1002-E7C4-BF522DB90C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8213" y="630238"/>
            <a:ext cx="1841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900" noProof="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54" name="Rectangle 3">
            <a:extLst>
              <a:ext uri="{FF2B5EF4-FFF2-40B4-BE49-F238E27FC236}">
                <a16:creationId xmlns:a16="http://schemas.microsoft.com/office/drawing/2014/main" id="{DC337763-AE1B-467A-DB82-E2C881718A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799" y="1013043"/>
            <a:ext cx="11023288" cy="61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Char char="•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Sia dato un sistema economico chiuso in cui la sola componente autonoma della domanda è rappresentata dalla spesa pubblica che è uguale a 100 ed è costante nel tempo, la propensione al consumo è 0.6, l’aliquota fiscale è 0.3 e le famiglie detengono tutti i risparmi sottoforma di depositi. Utilizzando il modello reddito-spesa, calcolare: 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 reddito di stato stazionario. 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 deficit pubblico e la variazione dei risparmi privati di stato stazionario.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Calcolare il rapporto deficit/PIL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Che impatto ha una diminuzione della propensione al consumo a 0.5 su PIL, deficit pubblico, variazione dei risparmi privati e rapporto deficit/PIL?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Che impatto ha una diminuzione dell’aliquota fiscale a 0.2 su PIL, deficit pubblico, variazione dei risparmi privati e rapporto deficit/PIL?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Cosa accade al PIL, ai risparmi generati in ogni periodo dalle famiglie e al rapporto deficit/PIL, se il Governo decide di tagliare la spesa pubblica a 80. 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Calcolare l’ammontare di titoli pubblici acquistati dalla BC e l’ammontare di depositi generati in ogni periodo in corrispondenza dello stato stazionario. I risparmi generati in ogni periodo sono maggiori del deficit pubblico? Che relazione c’è tra variazione del debito pubblico, variazione del debito privato e variazione dei risparmi privati?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it-IT" sz="1800" noProof="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it-IT" sz="1800" noProof="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it-IT" sz="1800" noProof="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it-IT" sz="1800" noProof="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it-IT" sz="1800" noProof="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it-IT" sz="1800" noProof="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it-IT" sz="1800" noProof="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</a:pPr>
            <a:endParaRPr lang="it-IT" sz="1800" noProof="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38283D1-F883-CF43-F5EF-BD6A476A20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204" y="630238"/>
            <a:ext cx="10708478" cy="68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3800" b="0" dirty="0">
                <a:solidFill>
                  <a:schemeClr val="tx1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Esercizio</a:t>
            </a: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hape 2">
            <a:extLst>
              <a:ext uri="{FF2B5EF4-FFF2-40B4-BE49-F238E27FC236}">
                <a16:creationId xmlns:a16="http://schemas.microsoft.com/office/drawing/2014/main" id="{7A2B15F3-D19D-440F-38F4-7484F8F08F66}"/>
              </a:ext>
            </a:extLst>
          </p:cNvPr>
          <p:cNvSpPr/>
          <p:nvPr/>
        </p:nvSpPr>
        <p:spPr>
          <a:xfrm>
            <a:off x="502921" y="6350508"/>
            <a:ext cx="11185855" cy="27432"/>
          </a:xfrm>
          <a:prstGeom prst="rect">
            <a:avLst/>
          </a:prstGeom>
          <a:solidFill>
            <a:srgbClr val="155F82"/>
          </a:solidFill>
          <a:ln w="12700">
            <a:solidFill>
              <a:srgbClr val="155F8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4" name="Image 0" descr="/mnt/data/deams_logo.png">
            <a:extLst>
              <a:ext uri="{FF2B5EF4-FFF2-40B4-BE49-F238E27FC236}">
                <a16:creationId xmlns:a16="http://schemas.microsoft.com/office/drawing/2014/main" id="{4CE741B9-9883-843F-38C3-93082B0944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31170" y="6446520"/>
            <a:ext cx="1051560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62032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81CDDE-E4AC-4B46-4E04-055F1FD788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0920E45A-B2AC-1725-BFDE-CBE9B28F4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8213" y="630238"/>
            <a:ext cx="1841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900" noProof="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3">
                <a:extLst>
                  <a:ext uri="{FF2B5EF4-FFF2-40B4-BE49-F238E27FC236}">
                    <a16:creationId xmlns:a16="http://schemas.microsoft.com/office/drawing/2014/main" id="{6AA774C3-8B4D-8ED3-AAD2-86FF51F6204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4799" y="1318275"/>
                <a:ext cx="11023288" cy="6104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822433"/>
                  </a:buClr>
                  <a:buChar char="•"/>
                  <a:defRPr sz="24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16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3pPr>
                <a:lvl4pPr marL="15621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14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4pPr>
                <a:lvl5pPr marL="1981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2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Font typeface="+mj-lt"/>
                  <a:buAutoNum type="arabicPeriod" startAt="8"/>
                </a:pPr>
                <a:r>
                  <a:rPr lang="it-IT" sz="1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Se le famiglie decidono di detenere una parte dei loro risparmi (</a:t>
                </a:r>
                <a14:m>
                  <m:oMath xmlns:m="http://schemas.openxmlformats.org/officeDocument/2006/math">
                    <m:r>
                      <a:rPr lang="it-IT" sz="18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𝛾</m:t>
                    </m:r>
                    <m:r>
                      <a:rPr lang="it-IT" sz="18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=0.2</m:t>
                    </m:r>
                    <m:r>
                      <a:rPr lang="it-IT" sz="18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it-IT" sz="1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sottoforma di titoli pubblici, quanto diviene l’ammontare di titoli pubblici acquistati dalla BC in ogni periodo? Quanto sarà l’ammontare dei depositi? </a:t>
                </a:r>
              </a:p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Font typeface="+mj-lt"/>
                  <a:buAutoNum type="arabicPeriod" startAt="8"/>
                </a:pPr>
                <a:r>
                  <a:rPr lang="it-IT" sz="1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Se le famiglie decidono di detenere una parte dei loro risparmi (</a:t>
                </a:r>
                <a14:m>
                  <m:oMath xmlns:m="http://schemas.openxmlformats.org/officeDocument/2006/math">
                    <m:r>
                      <a:rPr lang="it-IT" sz="18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𝛾</m:t>
                    </m:r>
                    <m:r>
                      <a:rPr lang="it-IT" sz="18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it-IT" sz="18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1)</m:t>
                    </m:r>
                  </m:oMath>
                </a14:m>
                <a:r>
                  <a:rPr lang="it-IT" sz="1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sottoforma di titoli pubblici, quanto diviene l’ammontare di titoli pubblici acquistati dalla BC in ogni periodo? Quanto sarà l’ammontare dei depositi? </a:t>
                </a:r>
              </a:p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Font typeface="+mj-lt"/>
                  <a:buAutoNum type="arabicPeriod" startAt="8"/>
                </a:pPr>
                <a:endParaRPr lang="it-IT" sz="180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Font typeface="+mj-lt"/>
                  <a:buAutoNum type="arabicPeriod" startAt="8"/>
                </a:pPr>
                <a:endParaRPr lang="it-IT" sz="180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Font typeface="+mj-lt"/>
                  <a:buAutoNum type="arabicPeriod" startAt="8"/>
                </a:pPr>
                <a:endParaRPr lang="it-IT" sz="180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Font typeface="+mj-lt"/>
                  <a:buAutoNum type="arabicPeriod" startAt="8"/>
                </a:pPr>
                <a:endParaRPr lang="it-IT" sz="180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Font typeface="+mj-lt"/>
                  <a:buAutoNum type="arabicPeriod" startAt="8"/>
                </a:pPr>
                <a:endParaRPr lang="it-IT" sz="180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Font typeface="+mj-lt"/>
                  <a:buAutoNum type="arabicPeriod" startAt="8"/>
                </a:pPr>
                <a:endParaRPr lang="it-IT" sz="180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Font typeface="+mj-lt"/>
                  <a:buAutoNum type="arabicPeriod" startAt="8"/>
                </a:pPr>
                <a:endParaRPr lang="it-IT" sz="180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Font typeface="+mj-lt"/>
                  <a:buAutoNum type="arabicPeriod" startAt="8"/>
                </a:pPr>
                <a:endParaRPr lang="it-IT" sz="180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+mj-lt"/>
                  <a:buAutoNum type="arabicPeriod" startAt="8"/>
                  <a:defRPr/>
                </a:pPr>
                <a:endParaRPr lang="it-IT" sz="18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+mj-lt"/>
                  <a:buAutoNum type="arabicPeriod" startAt="8"/>
                  <a:defRPr/>
                </a:pPr>
                <a:endParaRPr lang="it-IT" sz="18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+mj-lt"/>
                  <a:buAutoNum type="arabicPeriod" startAt="8"/>
                  <a:defRPr/>
                </a:pPr>
                <a:endParaRPr lang="it-IT" sz="18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+mj-lt"/>
                  <a:buAutoNum type="arabicPeriod" startAt="8"/>
                  <a:defRPr/>
                </a:pPr>
                <a:endParaRPr lang="it-IT" sz="18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+mj-lt"/>
                  <a:buAutoNum type="arabicPeriod" startAt="8"/>
                  <a:defRPr/>
                </a:pPr>
                <a:endParaRPr lang="it-IT" sz="18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+mj-lt"/>
                  <a:buAutoNum type="arabicPeriod" startAt="8"/>
                  <a:defRPr/>
                </a:pPr>
                <a:endParaRPr lang="it-IT" sz="18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+mj-lt"/>
                  <a:buAutoNum type="arabicPeriod" startAt="8"/>
                  <a:defRPr/>
                </a:pPr>
                <a:endParaRPr lang="it-IT" sz="18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+mj-lt"/>
                  <a:buAutoNum type="arabicPeriod" startAt="8"/>
                  <a:defRPr/>
                </a:pPr>
                <a:endParaRPr lang="it-IT" sz="18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+mj-lt"/>
                  <a:buAutoNum type="arabicPeriod" startAt="8"/>
                  <a:defRPr/>
                </a:pPr>
                <a:endParaRPr lang="it-IT" sz="18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+mj-lt"/>
                  <a:buAutoNum type="arabicPeriod" startAt="8"/>
                  <a:defRPr/>
                </a:pPr>
                <a:endParaRPr lang="it-IT" sz="18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+mj-lt"/>
                  <a:buAutoNum type="arabicPeriod" startAt="8"/>
                  <a:defRPr/>
                </a:pPr>
                <a:endParaRPr lang="it-IT" sz="18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+mj-lt"/>
                  <a:buAutoNum type="arabicPeriod" startAt="8"/>
                  <a:defRPr/>
                </a:pPr>
                <a:endParaRPr lang="it-IT" sz="18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+mj-lt"/>
                  <a:buAutoNum type="arabicPeriod" startAt="8"/>
                  <a:defRPr/>
                </a:pPr>
                <a:endParaRPr lang="it-IT" sz="18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+mj-lt"/>
                  <a:buAutoNum type="arabicPeriod" startAt="8"/>
                  <a:defRPr/>
                </a:pPr>
                <a:endParaRPr lang="it-IT" sz="18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+mj-lt"/>
                  <a:buAutoNum type="arabicPeriod" startAt="8"/>
                  <a:defRPr/>
                </a:pPr>
                <a:endParaRPr lang="it-IT" sz="18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+mj-lt"/>
                  <a:buAutoNum type="arabicPeriod" startAt="8"/>
                  <a:defRPr/>
                </a:pPr>
                <a:endParaRPr lang="it-IT" sz="18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+mj-lt"/>
                  <a:buAutoNum type="arabicPeriod" startAt="8"/>
                  <a:defRPr/>
                </a:pPr>
                <a:endParaRPr lang="it-IT" sz="18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+mj-lt"/>
                  <a:buAutoNum type="arabicPeriod" startAt="8"/>
                  <a:defRPr/>
                </a:pPr>
                <a:endParaRPr lang="it-IT" sz="18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+mj-lt"/>
                  <a:buAutoNum type="arabicPeriod" startAt="8"/>
                  <a:defRPr/>
                </a:pPr>
                <a:endParaRPr lang="it-IT" sz="18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4" name="Rectangle 3">
                <a:extLst>
                  <a:ext uri="{FF2B5EF4-FFF2-40B4-BE49-F238E27FC236}">
                    <a16:creationId xmlns:a16="http://schemas.microsoft.com/office/drawing/2014/main" id="{6AA774C3-8B4D-8ED3-AAD2-86FF51F620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44799" y="1318275"/>
                <a:ext cx="11023288" cy="610463"/>
              </a:xfrm>
              <a:prstGeom prst="rect">
                <a:avLst/>
              </a:prstGeom>
              <a:blipFill>
                <a:blip r:embed="rId3"/>
                <a:stretch>
                  <a:fillRect l="-387" t="-5000" r="-442" b="-1370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2">
            <a:extLst>
              <a:ext uri="{FF2B5EF4-FFF2-40B4-BE49-F238E27FC236}">
                <a16:creationId xmlns:a16="http://schemas.microsoft.com/office/drawing/2014/main" id="{A9498335-7283-6488-82A8-19EF2C5323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204" y="630238"/>
            <a:ext cx="10708478" cy="68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3800" b="0" dirty="0">
                <a:solidFill>
                  <a:schemeClr val="tx1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Esercizio</a:t>
            </a: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hape 2">
            <a:extLst>
              <a:ext uri="{FF2B5EF4-FFF2-40B4-BE49-F238E27FC236}">
                <a16:creationId xmlns:a16="http://schemas.microsoft.com/office/drawing/2014/main" id="{ACAA8B87-0643-BE8F-2DA8-964AD82C7558}"/>
              </a:ext>
            </a:extLst>
          </p:cNvPr>
          <p:cNvSpPr/>
          <p:nvPr/>
        </p:nvSpPr>
        <p:spPr>
          <a:xfrm>
            <a:off x="502921" y="6350508"/>
            <a:ext cx="11185855" cy="27432"/>
          </a:xfrm>
          <a:prstGeom prst="rect">
            <a:avLst/>
          </a:prstGeom>
          <a:solidFill>
            <a:srgbClr val="155F82"/>
          </a:solidFill>
          <a:ln w="12700">
            <a:solidFill>
              <a:srgbClr val="155F8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4" name="Image 0" descr="/mnt/data/deams_logo.png">
            <a:extLst>
              <a:ext uri="{FF2B5EF4-FFF2-40B4-BE49-F238E27FC236}">
                <a16:creationId xmlns:a16="http://schemas.microsoft.com/office/drawing/2014/main" id="{2B930181-46B8-C812-5E5C-8CB125F034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31170" y="6446520"/>
            <a:ext cx="1051560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54841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9D794F-864A-8483-BF56-58218E124D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AAB4FA44-76E5-F2EA-6AFC-E4BB55D08E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8213" y="630238"/>
            <a:ext cx="1841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900" noProof="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54" name="Rectangle 3">
            <a:extLst>
              <a:ext uri="{FF2B5EF4-FFF2-40B4-BE49-F238E27FC236}">
                <a16:creationId xmlns:a16="http://schemas.microsoft.com/office/drawing/2014/main" id="{9F74A82E-C6FE-B3C9-1F61-B5F5AEF6AE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799" y="1463379"/>
            <a:ext cx="11023288" cy="61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Char char="•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it-IT" sz="1800" noProof="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Cos’è il principio della domanda effettiva?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it-IT" sz="1800" noProof="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Cos’è il moltiplicatore? 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it-IT" sz="1800" noProof="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Cosa accade al moltiplicatore e al reddito se la propensione al consumo aumenta?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it-IT" sz="1800" noProof="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Cosa accade al moltiplicatore e al reddito se l’aliquota fiscale diminuisce?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it-IT" sz="1800" noProof="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Cosa accade al moltiplicatore e al reddito se la spesa pubblica aumenta?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it-IT" sz="1800" noProof="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Quale relazione c’è tra debito pubblico e risparmi privati?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Quale stock di debito esprime l’ammontare di moneta creata e presente nell’economia? </a:t>
            </a:r>
            <a:endParaRPr lang="it-IT" sz="1800" noProof="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it-IT" sz="1800" noProof="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 le famiglie detengono i loro risparmi solo in forma di depositi, che relazione c’è tra il debito pubblico e i titoli pubblici detenuti dalla Banca Centrale?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it-IT" sz="1800" noProof="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</a:pPr>
            <a:endParaRPr lang="it-IT" sz="1800" noProof="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18715610-B5EA-CAA6-F79B-ED2487EA37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204" y="630238"/>
            <a:ext cx="10708478" cy="68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3800" b="0" noProof="0" dirty="0">
                <a:solidFill>
                  <a:schemeClr val="tx1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A questo punto… alcune domande a cui dovremmo saper rispondere</a:t>
            </a: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hape 2">
            <a:extLst>
              <a:ext uri="{FF2B5EF4-FFF2-40B4-BE49-F238E27FC236}">
                <a16:creationId xmlns:a16="http://schemas.microsoft.com/office/drawing/2014/main" id="{7CDE8DAD-FCF1-088D-6990-3426795886BA}"/>
              </a:ext>
            </a:extLst>
          </p:cNvPr>
          <p:cNvSpPr/>
          <p:nvPr/>
        </p:nvSpPr>
        <p:spPr>
          <a:xfrm>
            <a:off x="502921" y="6350508"/>
            <a:ext cx="11185855" cy="27432"/>
          </a:xfrm>
          <a:prstGeom prst="rect">
            <a:avLst/>
          </a:prstGeom>
          <a:solidFill>
            <a:srgbClr val="155F82"/>
          </a:solidFill>
          <a:ln w="12700">
            <a:solidFill>
              <a:srgbClr val="155F8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4" name="Image 0" descr="/mnt/data/deams_logo.png">
            <a:extLst>
              <a:ext uri="{FF2B5EF4-FFF2-40B4-BE49-F238E27FC236}">
                <a16:creationId xmlns:a16="http://schemas.microsoft.com/office/drawing/2014/main" id="{6FAD46CE-A331-F9F5-9A32-9EFE93D22A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31170" y="6446520"/>
            <a:ext cx="1051560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7238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8603DA-05B7-5EF6-B892-AA1130DBD2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4AE72EC2-B4C7-DBE0-4969-A02C3CF950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8213" y="630238"/>
            <a:ext cx="1841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900" noProof="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54" name="Rectangle 3">
            <a:extLst>
              <a:ext uri="{FF2B5EF4-FFF2-40B4-BE49-F238E27FC236}">
                <a16:creationId xmlns:a16="http://schemas.microsoft.com/office/drawing/2014/main" id="{AF920030-29CD-9CAC-9B86-E75A565546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799" y="1463379"/>
            <a:ext cx="11023288" cy="61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Char char="•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it-IT" sz="1800" noProof="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 casa: 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it-IT" sz="1800" noProof="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Nel framework considerato, se la spesa pubblica diminuisce cosa accade alle entrate fiscali?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 ipotizziamo che i lavoratori hanno una propensione al consumo più alta dei capitalisti, che impatto ha una redistribuzione del reddito in favore della classe lavoratrice? </a:t>
            </a:r>
            <a:r>
              <a:rPr lang="it-IT" sz="1800" noProof="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it-IT" sz="1800" noProof="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Nel framework considerato, se la Banca Centrale non acquista i titoli pubblici, cosa accade all’economia? È possibile finanziare la spesa pubblica tramite l’acquisto delle famiglie? 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it-IT" sz="1800" noProof="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it-IT" sz="1800" noProof="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it-IT" sz="1800" noProof="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it-IT" sz="1800" noProof="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it-IT" sz="1800" noProof="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it-IT" sz="1800" noProof="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</a:pPr>
            <a:endParaRPr lang="it-IT" sz="1800" noProof="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8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E3EB3CD-AC65-631B-8050-23F4804F2A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204" y="630238"/>
            <a:ext cx="10708478" cy="68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3800" b="0" noProof="0" dirty="0">
                <a:solidFill>
                  <a:schemeClr val="tx1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A questo punto… alcune domande a cui dovremmo saper rispondere</a:t>
            </a: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hape 2">
            <a:extLst>
              <a:ext uri="{FF2B5EF4-FFF2-40B4-BE49-F238E27FC236}">
                <a16:creationId xmlns:a16="http://schemas.microsoft.com/office/drawing/2014/main" id="{4623199F-12B3-24B6-605C-FFC074FC939F}"/>
              </a:ext>
            </a:extLst>
          </p:cNvPr>
          <p:cNvSpPr/>
          <p:nvPr/>
        </p:nvSpPr>
        <p:spPr>
          <a:xfrm>
            <a:off x="502921" y="6350508"/>
            <a:ext cx="11185855" cy="27432"/>
          </a:xfrm>
          <a:prstGeom prst="rect">
            <a:avLst/>
          </a:prstGeom>
          <a:solidFill>
            <a:srgbClr val="155F82"/>
          </a:solidFill>
          <a:ln w="12700">
            <a:solidFill>
              <a:srgbClr val="155F8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4" name="Image 0" descr="/mnt/data/deams_logo.png">
            <a:extLst>
              <a:ext uri="{FF2B5EF4-FFF2-40B4-BE49-F238E27FC236}">
                <a16:creationId xmlns:a16="http://schemas.microsoft.com/office/drawing/2014/main" id="{2EFAF02D-4D84-2092-3657-0A90FB1A12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31170" y="6446520"/>
            <a:ext cx="1051560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39244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6740CA-81E1-00A0-56C5-FBACFF03C9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A48458E4-C581-70D0-552C-6D72C8BA8D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8213" y="630238"/>
            <a:ext cx="1841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900" noProof="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ella 4">
                <a:extLst>
                  <a:ext uri="{FF2B5EF4-FFF2-40B4-BE49-F238E27FC236}">
                    <a16:creationId xmlns:a16="http://schemas.microsoft.com/office/drawing/2014/main" id="{D7509773-3171-33C2-900B-6B50D6F0229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73820354"/>
                  </p:ext>
                </p:extLst>
              </p:nvPr>
            </p:nvGraphicFramePr>
            <p:xfrm>
              <a:off x="3359697" y="1597684"/>
              <a:ext cx="5489025" cy="3059636"/>
            </p:xfrm>
            <a:graphic>
              <a:graphicData uri="http://schemas.openxmlformats.org/drawingml/2006/table">
                <a:tbl>
                  <a:tblPr firstRow="1" firstCol="1" bandRow="1">
                    <a:tableStyleId>{9D7B26C5-4107-4FEC-AEDC-1716B250A1EF}</a:tableStyleId>
                  </a:tblPr>
                  <a:tblGrid>
                    <a:gridCol w="394527">
                      <a:extLst>
                        <a:ext uri="{9D8B030D-6E8A-4147-A177-3AD203B41FA5}">
                          <a16:colId xmlns:a16="http://schemas.microsoft.com/office/drawing/2014/main" val="2388243698"/>
                        </a:ext>
                      </a:extLst>
                    </a:gridCol>
                    <a:gridCol w="390759">
                      <a:extLst>
                        <a:ext uri="{9D8B030D-6E8A-4147-A177-3AD203B41FA5}">
                          <a16:colId xmlns:a16="http://schemas.microsoft.com/office/drawing/2014/main" val="3494827507"/>
                        </a:ext>
                      </a:extLst>
                    </a:gridCol>
                    <a:gridCol w="391595">
                      <a:extLst>
                        <a:ext uri="{9D8B030D-6E8A-4147-A177-3AD203B41FA5}">
                          <a16:colId xmlns:a16="http://schemas.microsoft.com/office/drawing/2014/main" val="2479079465"/>
                        </a:ext>
                      </a:extLst>
                    </a:gridCol>
                    <a:gridCol w="392432">
                      <a:extLst>
                        <a:ext uri="{9D8B030D-6E8A-4147-A177-3AD203B41FA5}">
                          <a16:colId xmlns:a16="http://schemas.microsoft.com/office/drawing/2014/main" val="995809649"/>
                        </a:ext>
                      </a:extLst>
                    </a:gridCol>
                    <a:gridCol w="391595">
                      <a:extLst>
                        <a:ext uri="{9D8B030D-6E8A-4147-A177-3AD203B41FA5}">
                          <a16:colId xmlns:a16="http://schemas.microsoft.com/office/drawing/2014/main" val="3058348052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3992281557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2088053174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84474508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334544370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16052084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190024949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1521370194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1744014101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1193696317"/>
                        </a:ext>
                      </a:extLst>
                    </a:gridCol>
                  </a:tblGrid>
                  <a:tr h="296685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	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𝑮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t-IT" sz="1100" b="1" i="1" noProof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𝑻</m:t>
                                </m:r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Y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t-IT" sz="1100" noProof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it-IT" sz="1100" b="1" i="0" noProof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𝐌</m:t>
                                </m:r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t-IT" sz="1100" noProof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∆</m:t>
                                </m:r>
                                <m:sSup>
                                  <m:sSupPr>
                                    <m:ctrlPr>
                                      <a:rPr lang="it-IT" sz="1100" b="1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it-IT" sz="1100" b="1" i="0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𝐁</m:t>
                                    </m:r>
                                  </m:e>
                                  <m:sup>
                                    <m:r>
                                      <a:rPr lang="it-IT" sz="1100" b="1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𝒉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t-IT" sz="1100" noProof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it-IT" sz="1100" b="1" i="0" noProof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𝐒</m:t>
                                </m:r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t-IT" sz="1100" b="1" i="1" noProof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𝑫</m:t>
                                </m:r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it-IT" sz="1100" b="1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it-IT" sz="1100" b="1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𝑴</m:t>
                                    </m:r>
                                  </m:e>
                                  <m:sup>
                                    <m:r>
                                      <a:rPr lang="it-IT" sz="1100" b="1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𝒄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t-IT" sz="1100" b="1" i="1" noProof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𝑴</m:t>
                                </m:r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B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it-IT" sz="1100" b="1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it-IT" sz="1100" b="1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𝑩</m:t>
                                    </m:r>
                                  </m:e>
                                  <m:sup>
                                    <m:r>
                                      <a:rPr lang="it-IT" sz="1100" b="1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𝑪𝑩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2682300698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1361736876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517810035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𝟑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18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18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18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2343941221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𝟒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10.8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10.8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7.2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7.2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10.8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39.2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39.2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3648291027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b="1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6.5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6.5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4.3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4.3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6.5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43.5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43.5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4125131327"/>
                      </a:ext>
                    </a:extLst>
                  </a:tr>
                  <a:tr h="25479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2393619149"/>
                      </a:ext>
                    </a:extLst>
                  </a:tr>
                  <a:tr h="25479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2723545739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0 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b="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2656748157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0 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3882427737"/>
                      </a:ext>
                    </a:extLst>
                  </a:tr>
                  <a:tr h="25479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….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….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...</a:t>
                          </a: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32493334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ella 4">
                <a:extLst>
                  <a:ext uri="{FF2B5EF4-FFF2-40B4-BE49-F238E27FC236}">
                    <a16:creationId xmlns:a16="http://schemas.microsoft.com/office/drawing/2014/main" id="{D7509773-3171-33C2-900B-6B50D6F0229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73820354"/>
                  </p:ext>
                </p:extLst>
              </p:nvPr>
            </p:nvGraphicFramePr>
            <p:xfrm>
              <a:off x="3359697" y="1597684"/>
              <a:ext cx="5489025" cy="3059636"/>
            </p:xfrm>
            <a:graphic>
              <a:graphicData uri="http://schemas.openxmlformats.org/drawingml/2006/table">
                <a:tbl>
                  <a:tblPr firstRow="1" firstCol="1" bandRow="1">
                    <a:tableStyleId>{9D7B26C5-4107-4FEC-AEDC-1716B250A1EF}</a:tableStyleId>
                  </a:tblPr>
                  <a:tblGrid>
                    <a:gridCol w="394527">
                      <a:extLst>
                        <a:ext uri="{9D8B030D-6E8A-4147-A177-3AD203B41FA5}">
                          <a16:colId xmlns:a16="http://schemas.microsoft.com/office/drawing/2014/main" val="2388243698"/>
                        </a:ext>
                      </a:extLst>
                    </a:gridCol>
                    <a:gridCol w="390759">
                      <a:extLst>
                        <a:ext uri="{9D8B030D-6E8A-4147-A177-3AD203B41FA5}">
                          <a16:colId xmlns:a16="http://schemas.microsoft.com/office/drawing/2014/main" val="3494827507"/>
                        </a:ext>
                      </a:extLst>
                    </a:gridCol>
                    <a:gridCol w="391595">
                      <a:extLst>
                        <a:ext uri="{9D8B030D-6E8A-4147-A177-3AD203B41FA5}">
                          <a16:colId xmlns:a16="http://schemas.microsoft.com/office/drawing/2014/main" val="2479079465"/>
                        </a:ext>
                      </a:extLst>
                    </a:gridCol>
                    <a:gridCol w="392432">
                      <a:extLst>
                        <a:ext uri="{9D8B030D-6E8A-4147-A177-3AD203B41FA5}">
                          <a16:colId xmlns:a16="http://schemas.microsoft.com/office/drawing/2014/main" val="995809649"/>
                        </a:ext>
                      </a:extLst>
                    </a:gridCol>
                    <a:gridCol w="391595">
                      <a:extLst>
                        <a:ext uri="{9D8B030D-6E8A-4147-A177-3AD203B41FA5}">
                          <a16:colId xmlns:a16="http://schemas.microsoft.com/office/drawing/2014/main" val="3058348052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3992281557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2088053174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84474508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334544370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16052084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190024949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1521370194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1744014101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1193696317"/>
                        </a:ext>
                      </a:extLst>
                    </a:gridCol>
                  </a:tblGrid>
                  <a:tr h="296685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	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101563" t="-2041" r="-1207813" b="-948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201563" t="-2041" r="-1107813" b="-948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Y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503125" t="-2041" r="-806250" b="-948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593846" t="-2041" r="-693846" b="-948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704688" t="-2041" r="-604688" b="-948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804688" t="-2041" r="-504688" b="-948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890769" t="-2041" r="-396923" b="-948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1006250" t="-2041" r="-303125" b="-948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B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1307813" t="-2041" r="-1563" b="-94898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82300698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t="-106383" r="-1287692" b="-8893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1361736876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t="-210870" r="-1287692" b="-80869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517810035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t="-304255" r="-1287692" b="-6914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18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18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18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2343941221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t="-404255" r="-1287692" b="-5914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10.8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10.8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7.2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7.2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10.8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39.2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39.2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3648291027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t="-504255" r="-1287692" b="-4914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6.5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6.5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4.3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4.3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6.5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43.5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43.5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4125131327"/>
                      </a:ext>
                    </a:extLst>
                  </a:tr>
                  <a:tr h="25479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2393619149"/>
                      </a:ext>
                    </a:extLst>
                  </a:tr>
                  <a:tr h="25479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2723545739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t="-800000" r="-1287692" b="-2195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0 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b="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2656748157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t="-880851" r="-1287692" b="-1148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0 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3882427737"/>
                      </a:ext>
                    </a:extLst>
                  </a:tr>
                  <a:tr h="25479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….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….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...</a:t>
                          </a: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324933340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6" name="Connettore 2 5">
            <a:extLst>
              <a:ext uri="{FF2B5EF4-FFF2-40B4-BE49-F238E27FC236}">
                <a16:creationId xmlns:a16="http://schemas.microsoft.com/office/drawing/2014/main" id="{8D2CC3B0-E1B4-3BBA-0E46-9575593A5F8C}"/>
              </a:ext>
            </a:extLst>
          </p:cNvPr>
          <p:cNvCxnSpPr/>
          <p:nvPr/>
        </p:nvCxnSpPr>
        <p:spPr>
          <a:xfrm flipH="1">
            <a:off x="4755162" y="2171677"/>
            <a:ext cx="276225" cy="841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ttangolo 7">
            <a:extLst>
              <a:ext uri="{FF2B5EF4-FFF2-40B4-BE49-F238E27FC236}">
                <a16:creationId xmlns:a16="http://schemas.microsoft.com/office/drawing/2014/main" id="{3247751B-7765-53FC-B9F2-7EBDAC25AE26}"/>
              </a:ext>
            </a:extLst>
          </p:cNvPr>
          <p:cNvSpPr/>
          <p:nvPr/>
        </p:nvSpPr>
        <p:spPr bwMode="auto">
          <a:xfrm>
            <a:off x="4794104" y="2228683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DC7D2C16-0B6B-E2C4-4BF7-6E2007323EB9}"/>
              </a:ext>
            </a:extLst>
          </p:cNvPr>
          <p:cNvSpPr/>
          <p:nvPr/>
        </p:nvSpPr>
        <p:spPr bwMode="auto">
          <a:xfrm>
            <a:off x="4909964" y="1927078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08A8E9B5-7BC3-CFBC-618C-A93DB9E63A7A}"/>
              </a:ext>
            </a:extLst>
          </p:cNvPr>
          <p:cNvSpPr/>
          <p:nvPr/>
        </p:nvSpPr>
        <p:spPr bwMode="auto">
          <a:xfrm>
            <a:off x="7059086" y="3087955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rgbClr val="000000"/>
              </a:solidFill>
            </a:endParaRPr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06988509-AC39-3821-959F-34EB3CD410D6}"/>
              </a:ext>
            </a:extLst>
          </p:cNvPr>
          <p:cNvSpPr/>
          <p:nvPr/>
        </p:nvSpPr>
        <p:spPr bwMode="auto">
          <a:xfrm>
            <a:off x="4782605" y="2478498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153A1507-7506-2468-25FA-9F2F038E1741}"/>
              </a:ext>
            </a:extLst>
          </p:cNvPr>
          <p:cNvSpPr/>
          <p:nvPr/>
        </p:nvSpPr>
        <p:spPr bwMode="auto">
          <a:xfrm>
            <a:off x="6312024" y="3100589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9" name="Rettangolo 28">
            <a:extLst>
              <a:ext uri="{FF2B5EF4-FFF2-40B4-BE49-F238E27FC236}">
                <a16:creationId xmlns:a16="http://schemas.microsoft.com/office/drawing/2014/main" id="{35687969-124A-5E8B-A27B-15C290966A1C}"/>
              </a:ext>
            </a:extLst>
          </p:cNvPr>
          <p:cNvSpPr/>
          <p:nvPr/>
        </p:nvSpPr>
        <p:spPr bwMode="auto">
          <a:xfrm>
            <a:off x="5600070" y="3100589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3" name="Rettangolo 32">
            <a:extLst>
              <a:ext uri="{FF2B5EF4-FFF2-40B4-BE49-F238E27FC236}">
                <a16:creationId xmlns:a16="http://schemas.microsoft.com/office/drawing/2014/main" id="{EEAE85C7-9AE3-EB9D-9572-F4A0EEBF3584}"/>
              </a:ext>
            </a:extLst>
          </p:cNvPr>
          <p:cNvSpPr/>
          <p:nvPr/>
        </p:nvSpPr>
        <p:spPr bwMode="auto">
          <a:xfrm>
            <a:off x="4782605" y="2779120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4" name="Rettangolo 33">
            <a:extLst>
              <a:ext uri="{FF2B5EF4-FFF2-40B4-BE49-F238E27FC236}">
                <a16:creationId xmlns:a16="http://schemas.microsoft.com/office/drawing/2014/main" id="{A83B3CA9-386E-4855-A89F-3300A392E174}"/>
              </a:ext>
            </a:extLst>
          </p:cNvPr>
          <p:cNvSpPr/>
          <p:nvPr/>
        </p:nvSpPr>
        <p:spPr bwMode="auto">
          <a:xfrm>
            <a:off x="4782605" y="3066823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5" name="Rettangolo 34">
            <a:extLst>
              <a:ext uri="{FF2B5EF4-FFF2-40B4-BE49-F238E27FC236}">
                <a16:creationId xmlns:a16="http://schemas.microsoft.com/office/drawing/2014/main" id="{5643D6AA-3338-FA75-E52B-313E44250577}"/>
              </a:ext>
            </a:extLst>
          </p:cNvPr>
          <p:cNvSpPr/>
          <p:nvPr/>
        </p:nvSpPr>
        <p:spPr bwMode="auto">
          <a:xfrm>
            <a:off x="4803633" y="3362589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6" name="Rettangolo 35">
            <a:extLst>
              <a:ext uri="{FF2B5EF4-FFF2-40B4-BE49-F238E27FC236}">
                <a16:creationId xmlns:a16="http://schemas.microsoft.com/office/drawing/2014/main" id="{AB9E04EA-FBE6-6E17-614E-092CD3F9EF88}"/>
              </a:ext>
            </a:extLst>
          </p:cNvPr>
          <p:cNvSpPr/>
          <p:nvPr/>
        </p:nvSpPr>
        <p:spPr bwMode="auto">
          <a:xfrm>
            <a:off x="4803633" y="3603205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7" name="Rettangolo 36">
            <a:extLst>
              <a:ext uri="{FF2B5EF4-FFF2-40B4-BE49-F238E27FC236}">
                <a16:creationId xmlns:a16="http://schemas.microsoft.com/office/drawing/2014/main" id="{52FC25E7-0DD8-ACFD-5D7A-9D3F8DA957D3}"/>
              </a:ext>
            </a:extLst>
          </p:cNvPr>
          <p:cNvSpPr/>
          <p:nvPr/>
        </p:nvSpPr>
        <p:spPr bwMode="auto">
          <a:xfrm>
            <a:off x="4807649" y="3826248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8" name="Rettangolo 37">
            <a:extLst>
              <a:ext uri="{FF2B5EF4-FFF2-40B4-BE49-F238E27FC236}">
                <a16:creationId xmlns:a16="http://schemas.microsoft.com/office/drawing/2014/main" id="{9253AFB7-FBC2-CB1D-A4E0-571664FC713C}"/>
              </a:ext>
            </a:extLst>
          </p:cNvPr>
          <p:cNvSpPr/>
          <p:nvPr/>
        </p:nvSpPr>
        <p:spPr bwMode="auto">
          <a:xfrm>
            <a:off x="4794104" y="4131789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cxnSp>
        <p:nvCxnSpPr>
          <p:cNvPr id="45" name="Connettore 2 44">
            <a:extLst>
              <a:ext uri="{FF2B5EF4-FFF2-40B4-BE49-F238E27FC236}">
                <a16:creationId xmlns:a16="http://schemas.microsoft.com/office/drawing/2014/main" id="{2A5085B6-8F93-EFAE-84B8-6E4C03CC6B0A}"/>
              </a:ext>
            </a:extLst>
          </p:cNvPr>
          <p:cNvCxnSpPr/>
          <p:nvPr/>
        </p:nvCxnSpPr>
        <p:spPr>
          <a:xfrm flipH="1">
            <a:off x="4756659" y="2473838"/>
            <a:ext cx="276225" cy="841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ttore 2 45">
            <a:extLst>
              <a:ext uri="{FF2B5EF4-FFF2-40B4-BE49-F238E27FC236}">
                <a16:creationId xmlns:a16="http://schemas.microsoft.com/office/drawing/2014/main" id="{72932BB2-55CE-8F7A-0CCC-39031D2332DC}"/>
              </a:ext>
            </a:extLst>
          </p:cNvPr>
          <p:cNvCxnSpPr/>
          <p:nvPr/>
        </p:nvCxnSpPr>
        <p:spPr>
          <a:xfrm flipH="1">
            <a:off x="4779636" y="2767426"/>
            <a:ext cx="276225" cy="841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ttore 2 46">
            <a:extLst>
              <a:ext uri="{FF2B5EF4-FFF2-40B4-BE49-F238E27FC236}">
                <a16:creationId xmlns:a16="http://schemas.microsoft.com/office/drawing/2014/main" id="{173755E2-10AF-1D85-82B4-E71B85382D6C}"/>
              </a:ext>
            </a:extLst>
          </p:cNvPr>
          <p:cNvCxnSpPr/>
          <p:nvPr/>
        </p:nvCxnSpPr>
        <p:spPr>
          <a:xfrm flipH="1">
            <a:off x="4827616" y="3832825"/>
            <a:ext cx="276225" cy="841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2 47">
            <a:extLst>
              <a:ext uri="{FF2B5EF4-FFF2-40B4-BE49-F238E27FC236}">
                <a16:creationId xmlns:a16="http://schemas.microsoft.com/office/drawing/2014/main" id="{B3269084-BD07-67D5-7002-B3627A82E202}"/>
              </a:ext>
            </a:extLst>
          </p:cNvPr>
          <p:cNvCxnSpPr/>
          <p:nvPr/>
        </p:nvCxnSpPr>
        <p:spPr>
          <a:xfrm flipH="1">
            <a:off x="4813128" y="4108550"/>
            <a:ext cx="276225" cy="841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3">
            <a:extLst>
              <a:ext uri="{FF2B5EF4-FFF2-40B4-BE49-F238E27FC236}">
                <a16:creationId xmlns:a16="http://schemas.microsoft.com/office/drawing/2014/main" id="{8746B5A5-97A5-811B-4DC7-6E347D3C7E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005" y="4924563"/>
            <a:ext cx="11023288" cy="61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Char char="•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it-IT" sz="17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Ipotesi: 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  <a:defRPr/>
            </a:pPr>
            <a:r>
              <a:rPr lang="it-IT" sz="17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Aliquota fiscale uguale a zero.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  <a:defRPr/>
            </a:pPr>
            <a:r>
              <a:rPr lang="it-IT" sz="17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Propensione al consumo uguale a 0.5.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  <a:defRPr/>
            </a:pPr>
            <a:r>
              <a:rPr lang="it-IT" sz="17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Spesa pubblica realizzata solo nel primo periodo e uguale a 50 (nei periodi successivi è uguale a zero). 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C45C268E-09A3-F438-DB25-41D8B663C1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203" y="550456"/>
            <a:ext cx="10036125" cy="68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3800" b="0" noProof="0" dirty="0">
                <a:solidFill>
                  <a:schemeClr val="tx1"/>
                </a:solidFill>
                <a:latin typeface="Garamond" panose="02020404030301010803" pitchFamily="18" charset="0"/>
              </a:rPr>
              <a:t>Il circuito reddito-spesa: spesa pubblica una-tantum</a:t>
            </a: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Connettore 2 2">
            <a:extLst>
              <a:ext uri="{FF2B5EF4-FFF2-40B4-BE49-F238E27FC236}">
                <a16:creationId xmlns:a16="http://schemas.microsoft.com/office/drawing/2014/main" id="{26AE2B2A-E03A-2669-F5FE-E9B8F5319003}"/>
              </a:ext>
            </a:extLst>
          </p:cNvPr>
          <p:cNvCxnSpPr/>
          <p:nvPr/>
        </p:nvCxnSpPr>
        <p:spPr>
          <a:xfrm flipH="1">
            <a:off x="4781273" y="3052590"/>
            <a:ext cx="276225" cy="841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hape 2">
            <a:extLst>
              <a:ext uri="{FF2B5EF4-FFF2-40B4-BE49-F238E27FC236}">
                <a16:creationId xmlns:a16="http://schemas.microsoft.com/office/drawing/2014/main" id="{4128B301-7FCC-ADEF-C510-66E77A30CE51}"/>
              </a:ext>
            </a:extLst>
          </p:cNvPr>
          <p:cNvSpPr/>
          <p:nvPr/>
        </p:nvSpPr>
        <p:spPr>
          <a:xfrm>
            <a:off x="502921" y="6350508"/>
            <a:ext cx="11185855" cy="27432"/>
          </a:xfrm>
          <a:prstGeom prst="rect">
            <a:avLst/>
          </a:prstGeom>
          <a:solidFill>
            <a:srgbClr val="155F82"/>
          </a:solidFill>
          <a:ln w="12700">
            <a:solidFill>
              <a:srgbClr val="155F8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7" name="Image 0" descr="/mnt/data/deams_logo.png">
            <a:extLst>
              <a:ext uri="{FF2B5EF4-FFF2-40B4-BE49-F238E27FC236}">
                <a16:creationId xmlns:a16="http://schemas.microsoft.com/office/drawing/2014/main" id="{3C6E1EB1-273C-2664-3614-654797B580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31170" y="6446520"/>
            <a:ext cx="1051560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693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8" grpId="0"/>
      <p:bldP spid="33" grpId="0"/>
      <p:bldP spid="37" grpId="0"/>
      <p:bldP spid="38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243D8D-DF38-06B7-5367-8795196A80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6D82624A-A12F-030A-5DFE-7CB2E4C169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8213" y="630238"/>
            <a:ext cx="1841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900" noProof="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ella 4">
                <a:extLst>
                  <a:ext uri="{FF2B5EF4-FFF2-40B4-BE49-F238E27FC236}">
                    <a16:creationId xmlns:a16="http://schemas.microsoft.com/office/drawing/2014/main" id="{4D5B7C83-546A-7279-CA87-F7823D0BCBC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74286051"/>
                  </p:ext>
                </p:extLst>
              </p:nvPr>
            </p:nvGraphicFramePr>
            <p:xfrm>
              <a:off x="3359697" y="1597684"/>
              <a:ext cx="5489025" cy="3059636"/>
            </p:xfrm>
            <a:graphic>
              <a:graphicData uri="http://schemas.openxmlformats.org/drawingml/2006/table">
                <a:tbl>
                  <a:tblPr firstRow="1" firstCol="1" bandRow="1">
                    <a:tableStyleId>{9D7B26C5-4107-4FEC-AEDC-1716B250A1EF}</a:tableStyleId>
                  </a:tblPr>
                  <a:tblGrid>
                    <a:gridCol w="394527">
                      <a:extLst>
                        <a:ext uri="{9D8B030D-6E8A-4147-A177-3AD203B41FA5}">
                          <a16:colId xmlns:a16="http://schemas.microsoft.com/office/drawing/2014/main" val="2388243698"/>
                        </a:ext>
                      </a:extLst>
                    </a:gridCol>
                    <a:gridCol w="390759">
                      <a:extLst>
                        <a:ext uri="{9D8B030D-6E8A-4147-A177-3AD203B41FA5}">
                          <a16:colId xmlns:a16="http://schemas.microsoft.com/office/drawing/2014/main" val="3494827507"/>
                        </a:ext>
                      </a:extLst>
                    </a:gridCol>
                    <a:gridCol w="391595">
                      <a:extLst>
                        <a:ext uri="{9D8B030D-6E8A-4147-A177-3AD203B41FA5}">
                          <a16:colId xmlns:a16="http://schemas.microsoft.com/office/drawing/2014/main" val="2479079465"/>
                        </a:ext>
                      </a:extLst>
                    </a:gridCol>
                    <a:gridCol w="392432">
                      <a:extLst>
                        <a:ext uri="{9D8B030D-6E8A-4147-A177-3AD203B41FA5}">
                          <a16:colId xmlns:a16="http://schemas.microsoft.com/office/drawing/2014/main" val="995809649"/>
                        </a:ext>
                      </a:extLst>
                    </a:gridCol>
                    <a:gridCol w="391595">
                      <a:extLst>
                        <a:ext uri="{9D8B030D-6E8A-4147-A177-3AD203B41FA5}">
                          <a16:colId xmlns:a16="http://schemas.microsoft.com/office/drawing/2014/main" val="3058348052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3992281557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2088053174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84474508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334544370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16052084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190024949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1521370194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1744014101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1193696317"/>
                        </a:ext>
                      </a:extLst>
                    </a:gridCol>
                  </a:tblGrid>
                  <a:tr h="296685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	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𝑮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t-IT" sz="1100" b="1" i="1" noProof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𝑻</m:t>
                                </m:r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Y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t-IT" sz="1100" noProof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it-IT" sz="1100" b="1" i="0" noProof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𝐌</m:t>
                                </m:r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t-IT" sz="1100" noProof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∆</m:t>
                                </m:r>
                                <m:sSup>
                                  <m:sSupPr>
                                    <m:ctrlPr>
                                      <a:rPr lang="it-IT" sz="1100" b="1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it-IT" sz="1100" b="1" i="0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𝐁</m:t>
                                    </m:r>
                                  </m:e>
                                  <m:sup>
                                    <m:r>
                                      <a:rPr lang="it-IT" sz="1100" b="1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𝒉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t-IT" sz="1100" noProof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it-IT" sz="1100" b="1" i="0" noProof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𝐒</m:t>
                                </m:r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t-IT" sz="1100" b="1" i="1" noProof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𝑫</m:t>
                                </m:r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it-IT" sz="1100" b="1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it-IT" sz="1100" b="1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𝑴</m:t>
                                    </m:r>
                                  </m:e>
                                  <m:sup>
                                    <m:r>
                                      <a:rPr lang="it-IT" sz="1100" b="1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𝒄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t-IT" sz="1100" b="1" i="1" noProof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𝑴</m:t>
                                </m:r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B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it-IT" sz="1100" b="1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it-IT" sz="1100" b="1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𝑩</m:t>
                                    </m:r>
                                  </m:e>
                                  <m:sup>
                                    <m:r>
                                      <a:rPr lang="it-IT" sz="1100" b="1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𝑪𝑩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2682300698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40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1361736876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4.8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24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24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-4.8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19.2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35.2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35.2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517810035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𝟑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2.3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11.5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11.5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7.6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7.6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-2.3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9.2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23.6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23.6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32.8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32.8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2343941221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𝟒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1.1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3.6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3.6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-1.1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4.4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27.3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27.3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31.8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31.8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3648291027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b="1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2.6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2.6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1.7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1.7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-0.5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2.1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29.1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29.1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31.2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31.2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4125131327"/>
                      </a:ext>
                    </a:extLst>
                  </a:tr>
                  <a:tr h="25479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2393619149"/>
                      </a:ext>
                    </a:extLst>
                  </a:tr>
                  <a:tr h="25479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2723545739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0 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b="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2656748157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0 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3882427737"/>
                      </a:ext>
                    </a:extLst>
                  </a:tr>
                  <a:tr h="25479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….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….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...</a:t>
                          </a: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32493334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ella 4">
                <a:extLst>
                  <a:ext uri="{FF2B5EF4-FFF2-40B4-BE49-F238E27FC236}">
                    <a16:creationId xmlns:a16="http://schemas.microsoft.com/office/drawing/2014/main" id="{4D5B7C83-546A-7279-CA87-F7823D0BCBC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74286051"/>
                  </p:ext>
                </p:extLst>
              </p:nvPr>
            </p:nvGraphicFramePr>
            <p:xfrm>
              <a:off x="3359697" y="1597684"/>
              <a:ext cx="5489025" cy="3059636"/>
            </p:xfrm>
            <a:graphic>
              <a:graphicData uri="http://schemas.openxmlformats.org/drawingml/2006/table">
                <a:tbl>
                  <a:tblPr firstRow="1" firstCol="1" bandRow="1">
                    <a:tableStyleId>{9D7B26C5-4107-4FEC-AEDC-1716B250A1EF}</a:tableStyleId>
                  </a:tblPr>
                  <a:tblGrid>
                    <a:gridCol w="394527">
                      <a:extLst>
                        <a:ext uri="{9D8B030D-6E8A-4147-A177-3AD203B41FA5}">
                          <a16:colId xmlns:a16="http://schemas.microsoft.com/office/drawing/2014/main" val="2388243698"/>
                        </a:ext>
                      </a:extLst>
                    </a:gridCol>
                    <a:gridCol w="390759">
                      <a:extLst>
                        <a:ext uri="{9D8B030D-6E8A-4147-A177-3AD203B41FA5}">
                          <a16:colId xmlns:a16="http://schemas.microsoft.com/office/drawing/2014/main" val="3494827507"/>
                        </a:ext>
                      </a:extLst>
                    </a:gridCol>
                    <a:gridCol w="391595">
                      <a:extLst>
                        <a:ext uri="{9D8B030D-6E8A-4147-A177-3AD203B41FA5}">
                          <a16:colId xmlns:a16="http://schemas.microsoft.com/office/drawing/2014/main" val="2479079465"/>
                        </a:ext>
                      </a:extLst>
                    </a:gridCol>
                    <a:gridCol w="392432">
                      <a:extLst>
                        <a:ext uri="{9D8B030D-6E8A-4147-A177-3AD203B41FA5}">
                          <a16:colId xmlns:a16="http://schemas.microsoft.com/office/drawing/2014/main" val="995809649"/>
                        </a:ext>
                      </a:extLst>
                    </a:gridCol>
                    <a:gridCol w="391595">
                      <a:extLst>
                        <a:ext uri="{9D8B030D-6E8A-4147-A177-3AD203B41FA5}">
                          <a16:colId xmlns:a16="http://schemas.microsoft.com/office/drawing/2014/main" val="3058348052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3992281557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2088053174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84474508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334544370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16052084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190024949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1521370194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1744014101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1193696317"/>
                        </a:ext>
                      </a:extLst>
                    </a:gridCol>
                  </a:tblGrid>
                  <a:tr h="296685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	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101563" t="-2041" r="-1207813" b="-948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201563" t="-2041" r="-1107813" b="-948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Y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503125" t="-2041" r="-806250" b="-948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593846" t="-2041" r="-693846" b="-948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704688" t="-2041" r="-604688" b="-948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804688" t="-2041" r="-504688" b="-948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890769" t="-2041" r="-396923" b="-948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1006250" t="-2041" r="-303125" b="-948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B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1307813" t="-2041" r="-1563" b="-94898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82300698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t="-106383" r="-1287692" b="-8893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40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1361736876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t="-210870" r="-1287692" b="-80869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4.8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24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24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-4.8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19.2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35.2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35.2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517810035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t="-304255" r="-1287692" b="-6914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2.3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11.5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11.5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7.6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7.6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-2.3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9.2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23.6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23.6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32.8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32.8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2343941221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t="-404255" r="-1287692" b="-5914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1.1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3.6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3.6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-1.1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4.4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27.3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27.3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31.8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31.8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3648291027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t="-504255" r="-1287692" b="-4914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2.6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2.6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1.7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1.7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-0.5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2.1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29.1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29.1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31.2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31.2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4125131327"/>
                      </a:ext>
                    </a:extLst>
                  </a:tr>
                  <a:tr h="25479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2393619149"/>
                      </a:ext>
                    </a:extLst>
                  </a:tr>
                  <a:tr h="25479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2723545739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t="-800000" r="-1287692" b="-2195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0 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b="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2656748157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t="-880851" r="-1287692" b="-1148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0 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3882427737"/>
                      </a:ext>
                    </a:extLst>
                  </a:tr>
                  <a:tr h="25479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….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….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...</a:t>
                          </a: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324933340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6" name="Connettore 2 5">
            <a:extLst>
              <a:ext uri="{FF2B5EF4-FFF2-40B4-BE49-F238E27FC236}">
                <a16:creationId xmlns:a16="http://schemas.microsoft.com/office/drawing/2014/main" id="{43EB81B1-9A97-9B0F-EE04-33161F3B394B}"/>
              </a:ext>
            </a:extLst>
          </p:cNvPr>
          <p:cNvCxnSpPr/>
          <p:nvPr/>
        </p:nvCxnSpPr>
        <p:spPr>
          <a:xfrm flipH="1">
            <a:off x="4755162" y="2171677"/>
            <a:ext cx="276225" cy="841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ttangolo 7">
            <a:extLst>
              <a:ext uri="{FF2B5EF4-FFF2-40B4-BE49-F238E27FC236}">
                <a16:creationId xmlns:a16="http://schemas.microsoft.com/office/drawing/2014/main" id="{9234964A-1183-BAB1-70B8-7131926395F4}"/>
              </a:ext>
            </a:extLst>
          </p:cNvPr>
          <p:cNvSpPr/>
          <p:nvPr/>
        </p:nvSpPr>
        <p:spPr bwMode="auto">
          <a:xfrm>
            <a:off x="4794104" y="2228683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463B7A46-FAEC-A6D0-B72D-64E3BCAB6A7D}"/>
              </a:ext>
            </a:extLst>
          </p:cNvPr>
          <p:cNvSpPr/>
          <p:nvPr/>
        </p:nvSpPr>
        <p:spPr bwMode="auto">
          <a:xfrm>
            <a:off x="4909964" y="1927078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BBFB1D3B-9FD7-481E-643E-355117B32450}"/>
              </a:ext>
            </a:extLst>
          </p:cNvPr>
          <p:cNvSpPr/>
          <p:nvPr/>
        </p:nvSpPr>
        <p:spPr bwMode="auto">
          <a:xfrm>
            <a:off x="7059086" y="3087955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rgbClr val="000000"/>
              </a:solidFill>
            </a:endParaRPr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246A9FD0-BBB9-A78E-8379-F917F2A05708}"/>
              </a:ext>
            </a:extLst>
          </p:cNvPr>
          <p:cNvSpPr/>
          <p:nvPr/>
        </p:nvSpPr>
        <p:spPr bwMode="auto">
          <a:xfrm>
            <a:off x="4782605" y="2478498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B1BDF4E1-BEFC-9381-231F-95605F5757DB}"/>
              </a:ext>
            </a:extLst>
          </p:cNvPr>
          <p:cNvSpPr/>
          <p:nvPr/>
        </p:nvSpPr>
        <p:spPr bwMode="auto">
          <a:xfrm>
            <a:off x="6312024" y="3100589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9" name="Rettangolo 28">
            <a:extLst>
              <a:ext uri="{FF2B5EF4-FFF2-40B4-BE49-F238E27FC236}">
                <a16:creationId xmlns:a16="http://schemas.microsoft.com/office/drawing/2014/main" id="{3A510D8F-7B8C-359F-19A3-C7B525597A97}"/>
              </a:ext>
            </a:extLst>
          </p:cNvPr>
          <p:cNvSpPr/>
          <p:nvPr/>
        </p:nvSpPr>
        <p:spPr bwMode="auto">
          <a:xfrm>
            <a:off x="5600070" y="3100589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3" name="Rettangolo 32">
            <a:extLst>
              <a:ext uri="{FF2B5EF4-FFF2-40B4-BE49-F238E27FC236}">
                <a16:creationId xmlns:a16="http://schemas.microsoft.com/office/drawing/2014/main" id="{7A949892-7F55-ADB9-0F17-C51C6846ADBD}"/>
              </a:ext>
            </a:extLst>
          </p:cNvPr>
          <p:cNvSpPr/>
          <p:nvPr/>
        </p:nvSpPr>
        <p:spPr bwMode="auto">
          <a:xfrm>
            <a:off x="4782605" y="2779120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4" name="Rettangolo 33">
            <a:extLst>
              <a:ext uri="{FF2B5EF4-FFF2-40B4-BE49-F238E27FC236}">
                <a16:creationId xmlns:a16="http://schemas.microsoft.com/office/drawing/2014/main" id="{B76E27B8-2201-D21E-6121-72A36794F919}"/>
              </a:ext>
            </a:extLst>
          </p:cNvPr>
          <p:cNvSpPr/>
          <p:nvPr/>
        </p:nvSpPr>
        <p:spPr bwMode="auto">
          <a:xfrm>
            <a:off x="4782605" y="3066823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5" name="Rettangolo 34">
            <a:extLst>
              <a:ext uri="{FF2B5EF4-FFF2-40B4-BE49-F238E27FC236}">
                <a16:creationId xmlns:a16="http://schemas.microsoft.com/office/drawing/2014/main" id="{04961561-8B05-C2B0-DE1C-FBE27B7904AC}"/>
              </a:ext>
            </a:extLst>
          </p:cNvPr>
          <p:cNvSpPr/>
          <p:nvPr/>
        </p:nvSpPr>
        <p:spPr bwMode="auto">
          <a:xfrm>
            <a:off x="4803633" y="3362589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6" name="Rettangolo 35">
            <a:extLst>
              <a:ext uri="{FF2B5EF4-FFF2-40B4-BE49-F238E27FC236}">
                <a16:creationId xmlns:a16="http://schemas.microsoft.com/office/drawing/2014/main" id="{70AF9600-CDD7-3F16-AFC7-56F0E3F6ECEC}"/>
              </a:ext>
            </a:extLst>
          </p:cNvPr>
          <p:cNvSpPr/>
          <p:nvPr/>
        </p:nvSpPr>
        <p:spPr bwMode="auto">
          <a:xfrm>
            <a:off x="4803633" y="3603205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7" name="Rettangolo 36">
            <a:extLst>
              <a:ext uri="{FF2B5EF4-FFF2-40B4-BE49-F238E27FC236}">
                <a16:creationId xmlns:a16="http://schemas.microsoft.com/office/drawing/2014/main" id="{FC537391-A49D-EDEB-7D9D-362220637A6C}"/>
              </a:ext>
            </a:extLst>
          </p:cNvPr>
          <p:cNvSpPr/>
          <p:nvPr/>
        </p:nvSpPr>
        <p:spPr bwMode="auto">
          <a:xfrm>
            <a:off x="4807649" y="3826248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8" name="Rettangolo 37">
            <a:extLst>
              <a:ext uri="{FF2B5EF4-FFF2-40B4-BE49-F238E27FC236}">
                <a16:creationId xmlns:a16="http://schemas.microsoft.com/office/drawing/2014/main" id="{BB9EB3C0-A255-AAC2-DDEA-D1C1BD9DD98C}"/>
              </a:ext>
            </a:extLst>
          </p:cNvPr>
          <p:cNvSpPr/>
          <p:nvPr/>
        </p:nvSpPr>
        <p:spPr bwMode="auto">
          <a:xfrm>
            <a:off x="4794104" y="4131789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cxnSp>
        <p:nvCxnSpPr>
          <p:cNvPr id="45" name="Connettore 2 44">
            <a:extLst>
              <a:ext uri="{FF2B5EF4-FFF2-40B4-BE49-F238E27FC236}">
                <a16:creationId xmlns:a16="http://schemas.microsoft.com/office/drawing/2014/main" id="{96DC183B-6465-F247-EBEC-58893429D090}"/>
              </a:ext>
            </a:extLst>
          </p:cNvPr>
          <p:cNvCxnSpPr/>
          <p:nvPr/>
        </p:nvCxnSpPr>
        <p:spPr>
          <a:xfrm flipH="1">
            <a:off x="4756659" y="2473838"/>
            <a:ext cx="276225" cy="841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ttore 2 45">
            <a:extLst>
              <a:ext uri="{FF2B5EF4-FFF2-40B4-BE49-F238E27FC236}">
                <a16:creationId xmlns:a16="http://schemas.microsoft.com/office/drawing/2014/main" id="{DC27B649-FE7D-E1AC-A0FD-D6DF6193B02A}"/>
              </a:ext>
            </a:extLst>
          </p:cNvPr>
          <p:cNvCxnSpPr/>
          <p:nvPr/>
        </p:nvCxnSpPr>
        <p:spPr>
          <a:xfrm flipH="1">
            <a:off x="4779636" y="2767426"/>
            <a:ext cx="276225" cy="841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ttore 2 46">
            <a:extLst>
              <a:ext uri="{FF2B5EF4-FFF2-40B4-BE49-F238E27FC236}">
                <a16:creationId xmlns:a16="http://schemas.microsoft.com/office/drawing/2014/main" id="{AA3F47A0-1DD5-5CA6-2862-BF2144FEB6E3}"/>
              </a:ext>
            </a:extLst>
          </p:cNvPr>
          <p:cNvCxnSpPr/>
          <p:nvPr/>
        </p:nvCxnSpPr>
        <p:spPr>
          <a:xfrm flipH="1">
            <a:off x="4827616" y="3832825"/>
            <a:ext cx="276225" cy="841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2 47">
            <a:extLst>
              <a:ext uri="{FF2B5EF4-FFF2-40B4-BE49-F238E27FC236}">
                <a16:creationId xmlns:a16="http://schemas.microsoft.com/office/drawing/2014/main" id="{20D0E653-9241-FFA5-CC80-ABC06308F8CE}"/>
              </a:ext>
            </a:extLst>
          </p:cNvPr>
          <p:cNvCxnSpPr/>
          <p:nvPr/>
        </p:nvCxnSpPr>
        <p:spPr>
          <a:xfrm flipH="1">
            <a:off x="4813128" y="4108550"/>
            <a:ext cx="276225" cy="841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3">
            <a:extLst>
              <a:ext uri="{FF2B5EF4-FFF2-40B4-BE49-F238E27FC236}">
                <a16:creationId xmlns:a16="http://schemas.microsoft.com/office/drawing/2014/main" id="{3C687442-275E-3FFA-1617-4DD5591379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005" y="4924563"/>
            <a:ext cx="11023288" cy="61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Char char="•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it-IT" sz="17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Ipotesi: 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  <a:defRPr/>
            </a:pPr>
            <a:r>
              <a:rPr lang="it-IT" sz="17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Aliquota fiscale uguale a zero.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  <a:defRPr/>
            </a:pPr>
            <a:r>
              <a:rPr lang="it-IT" sz="17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Propensione al consumo uguale a 0.5.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  <a:defRPr/>
            </a:pPr>
            <a:r>
              <a:rPr lang="it-IT" sz="17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Spesa pubblica realizzata solo nel primo periodo e uguale a 50 (nei periodi successivi è uguale a zero). 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BD6EDF66-E94F-ECA4-2CDB-BEDBC5D0B5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203" y="550456"/>
            <a:ext cx="10036125" cy="68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3800" b="0" noProof="0" dirty="0">
                <a:solidFill>
                  <a:schemeClr val="tx1"/>
                </a:solidFill>
                <a:latin typeface="Garamond" panose="02020404030301010803" pitchFamily="18" charset="0"/>
              </a:rPr>
              <a:t>Il circuito reddito-spesa: spesa pubblica una-tantum</a:t>
            </a: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Connettore 2 2">
            <a:extLst>
              <a:ext uri="{FF2B5EF4-FFF2-40B4-BE49-F238E27FC236}">
                <a16:creationId xmlns:a16="http://schemas.microsoft.com/office/drawing/2014/main" id="{7EB4EB1A-0605-88C1-0D2A-E0D26D3A02B7}"/>
              </a:ext>
            </a:extLst>
          </p:cNvPr>
          <p:cNvCxnSpPr/>
          <p:nvPr/>
        </p:nvCxnSpPr>
        <p:spPr>
          <a:xfrm flipH="1">
            <a:off x="4781273" y="3052590"/>
            <a:ext cx="276225" cy="841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hape 2">
            <a:extLst>
              <a:ext uri="{FF2B5EF4-FFF2-40B4-BE49-F238E27FC236}">
                <a16:creationId xmlns:a16="http://schemas.microsoft.com/office/drawing/2014/main" id="{3259C178-6C1A-77FB-FCA0-62AA20FC3A95}"/>
              </a:ext>
            </a:extLst>
          </p:cNvPr>
          <p:cNvSpPr/>
          <p:nvPr/>
        </p:nvSpPr>
        <p:spPr>
          <a:xfrm>
            <a:off x="502921" y="6350508"/>
            <a:ext cx="11185855" cy="27432"/>
          </a:xfrm>
          <a:prstGeom prst="rect">
            <a:avLst/>
          </a:prstGeom>
          <a:solidFill>
            <a:srgbClr val="155F82"/>
          </a:solidFill>
          <a:ln w="12700">
            <a:solidFill>
              <a:srgbClr val="155F8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7" name="Image 0" descr="/mnt/data/deams_logo.png">
            <a:extLst>
              <a:ext uri="{FF2B5EF4-FFF2-40B4-BE49-F238E27FC236}">
                <a16:creationId xmlns:a16="http://schemas.microsoft.com/office/drawing/2014/main" id="{BDB69570-2835-8B35-C44F-982C1E6044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31170" y="6446520"/>
            <a:ext cx="1051560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000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8" grpId="0"/>
      <p:bldP spid="33" grpId="0"/>
      <p:bldP spid="37" grpId="0"/>
      <p:bldP spid="38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1566F4-2DCD-ABB8-3CC4-273BBA89D9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249511E5-AC70-F35F-4796-4F2B59D624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8213" y="630238"/>
            <a:ext cx="1841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900" noProof="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ella 4">
                <a:extLst>
                  <a:ext uri="{FF2B5EF4-FFF2-40B4-BE49-F238E27FC236}">
                    <a16:creationId xmlns:a16="http://schemas.microsoft.com/office/drawing/2014/main" id="{25219478-0BEC-3285-B496-FCB06160304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22917176"/>
                  </p:ext>
                </p:extLst>
              </p:nvPr>
            </p:nvGraphicFramePr>
            <p:xfrm>
              <a:off x="3359697" y="1597684"/>
              <a:ext cx="4318941" cy="3059636"/>
            </p:xfrm>
            <a:graphic>
              <a:graphicData uri="http://schemas.openxmlformats.org/drawingml/2006/table">
                <a:tbl>
                  <a:tblPr firstRow="1" firstCol="1" bandRow="1">
                    <a:tableStyleId>{9D7B26C5-4107-4FEC-AEDC-1716B250A1EF}</a:tableStyleId>
                  </a:tblPr>
                  <a:tblGrid>
                    <a:gridCol w="394527">
                      <a:extLst>
                        <a:ext uri="{9D8B030D-6E8A-4147-A177-3AD203B41FA5}">
                          <a16:colId xmlns:a16="http://schemas.microsoft.com/office/drawing/2014/main" val="2388243698"/>
                        </a:ext>
                      </a:extLst>
                    </a:gridCol>
                    <a:gridCol w="390759">
                      <a:extLst>
                        <a:ext uri="{9D8B030D-6E8A-4147-A177-3AD203B41FA5}">
                          <a16:colId xmlns:a16="http://schemas.microsoft.com/office/drawing/2014/main" val="3494827507"/>
                        </a:ext>
                      </a:extLst>
                    </a:gridCol>
                    <a:gridCol w="391595">
                      <a:extLst>
                        <a:ext uri="{9D8B030D-6E8A-4147-A177-3AD203B41FA5}">
                          <a16:colId xmlns:a16="http://schemas.microsoft.com/office/drawing/2014/main" val="2479079465"/>
                        </a:ext>
                      </a:extLst>
                    </a:gridCol>
                    <a:gridCol w="392432">
                      <a:extLst>
                        <a:ext uri="{9D8B030D-6E8A-4147-A177-3AD203B41FA5}">
                          <a16:colId xmlns:a16="http://schemas.microsoft.com/office/drawing/2014/main" val="995809649"/>
                        </a:ext>
                      </a:extLst>
                    </a:gridCol>
                    <a:gridCol w="391595">
                      <a:extLst>
                        <a:ext uri="{9D8B030D-6E8A-4147-A177-3AD203B41FA5}">
                          <a16:colId xmlns:a16="http://schemas.microsoft.com/office/drawing/2014/main" val="3058348052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3992281557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2088053174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84474508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334544370"/>
                        </a:ext>
                      </a:extLst>
                    </a:gridCol>
                    <a:gridCol w="397968">
                      <a:extLst>
                        <a:ext uri="{9D8B030D-6E8A-4147-A177-3AD203B41FA5}">
                          <a16:colId xmlns:a16="http://schemas.microsoft.com/office/drawing/2014/main" val="16052084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1193696317"/>
                        </a:ext>
                      </a:extLst>
                    </a:gridCol>
                  </a:tblGrid>
                  <a:tr h="296685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	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𝑮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t-IT" sz="1100" b="1" i="1" noProof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𝑻</m:t>
                                </m:r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Y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t-IT" sz="1100" noProof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it-IT" sz="1100" b="1" i="0" noProof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𝐌</m:t>
                                </m:r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t-IT" sz="1100" noProof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∆</m:t>
                                </m:r>
                                <m:sSup>
                                  <m:sSupPr>
                                    <m:ctrlPr>
                                      <a:rPr lang="it-IT" sz="1100" b="1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it-IT" sz="1100" b="1" i="0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𝐁</m:t>
                                    </m:r>
                                  </m:e>
                                  <m:sup>
                                    <m:r>
                                      <a:rPr lang="it-IT" sz="1100" b="1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𝒉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t-IT" sz="1100" noProof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it-IT" sz="1100" b="1" i="0" noProof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𝐒</m:t>
                                </m:r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t-IT" sz="1100" b="1" i="1" noProof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𝑫</m:t>
                                </m:r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it-IT" sz="1100" b="1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it-IT" sz="1100" b="1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∆</m:t>
                                    </m:r>
                                    <m:r>
                                      <a:rPr lang="it-IT" sz="1100" b="1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𝑴</m:t>
                                    </m:r>
                                  </m:e>
                                  <m:sup>
                                    <m:r>
                                      <a:rPr lang="it-IT" sz="1100" b="1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𝒄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it-IT" sz="1100" b="1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it-IT" sz="1100" b="1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∆</m:t>
                                    </m:r>
                                    <m:r>
                                      <a:rPr lang="it-IT" sz="1100" b="1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𝑩</m:t>
                                    </m:r>
                                  </m:e>
                                  <m:sup>
                                    <m:r>
                                      <a:rPr lang="it-IT" sz="1100" b="1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𝑪𝑩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2682300698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40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1361736876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14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24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74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59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35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517810035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𝟑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17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85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23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23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68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32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2343941221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𝟒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18.2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41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91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27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27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31.7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72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31.7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3648291027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b="1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18.7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43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93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29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29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31.2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74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31.2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4125131327"/>
                      </a:ext>
                    </a:extLst>
                  </a:tr>
                  <a:tr h="25479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2393619149"/>
                      </a:ext>
                    </a:extLst>
                  </a:tr>
                  <a:tr h="25479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2723545739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50 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b="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96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77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30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2656748157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50 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96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77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30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3882427737"/>
                      </a:ext>
                    </a:extLst>
                  </a:tr>
                  <a:tr h="25479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….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….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32493334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ella 4">
                <a:extLst>
                  <a:ext uri="{FF2B5EF4-FFF2-40B4-BE49-F238E27FC236}">
                    <a16:creationId xmlns:a16="http://schemas.microsoft.com/office/drawing/2014/main" id="{25219478-0BEC-3285-B496-FCB06160304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22917176"/>
                  </p:ext>
                </p:extLst>
              </p:nvPr>
            </p:nvGraphicFramePr>
            <p:xfrm>
              <a:off x="3359697" y="1597684"/>
              <a:ext cx="4318941" cy="3059636"/>
            </p:xfrm>
            <a:graphic>
              <a:graphicData uri="http://schemas.openxmlformats.org/drawingml/2006/table">
                <a:tbl>
                  <a:tblPr firstRow="1" firstCol="1" bandRow="1">
                    <a:tableStyleId>{9D7B26C5-4107-4FEC-AEDC-1716B250A1EF}</a:tableStyleId>
                  </a:tblPr>
                  <a:tblGrid>
                    <a:gridCol w="394527">
                      <a:extLst>
                        <a:ext uri="{9D8B030D-6E8A-4147-A177-3AD203B41FA5}">
                          <a16:colId xmlns:a16="http://schemas.microsoft.com/office/drawing/2014/main" val="2388243698"/>
                        </a:ext>
                      </a:extLst>
                    </a:gridCol>
                    <a:gridCol w="390759">
                      <a:extLst>
                        <a:ext uri="{9D8B030D-6E8A-4147-A177-3AD203B41FA5}">
                          <a16:colId xmlns:a16="http://schemas.microsoft.com/office/drawing/2014/main" val="3494827507"/>
                        </a:ext>
                      </a:extLst>
                    </a:gridCol>
                    <a:gridCol w="391595">
                      <a:extLst>
                        <a:ext uri="{9D8B030D-6E8A-4147-A177-3AD203B41FA5}">
                          <a16:colId xmlns:a16="http://schemas.microsoft.com/office/drawing/2014/main" val="2479079465"/>
                        </a:ext>
                      </a:extLst>
                    </a:gridCol>
                    <a:gridCol w="392432">
                      <a:extLst>
                        <a:ext uri="{9D8B030D-6E8A-4147-A177-3AD203B41FA5}">
                          <a16:colId xmlns:a16="http://schemas.microsoft.com/office/drawing/2014/main" val="995809649"/>
                        </a:ext>
                      </a:extLst>
                    </a:gridCol>
                    <a:gridCol w="391595">
                      <a:extLst>
                        <a:ext uri="{9D8B030D-6E8A-4147-A177-3AD203B41FA5}">
                          <a16:colId xmlns:a16="http://schemas.microsoft.com/office/drawing/2014/main" val="3058348052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3992281557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2088053174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84474508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334544370"/>
                        </a:ext>
                      </a:extLst>
                    </a:gridCol>
                    <a:gridCol w="397968">
                      <a:extLst>
                        <a:ext uri="{9D8B030D-6E8A-4147-A177-3AD203B41FA5}">
                          <a16:colId xmlns:a16="http://schemas.microsoft.com/office/drawing/2014/main" val="16052084"/>
                        </a:ext>
                      </a:extLst>
                    </a:gridCol>
                    <a:gridCol w="392013">
                      <a:extLst>
                        <a:ext uri="{9D8B030D-6E8A-4147-A177-3AD203B41FA5}">
                          <a16:colId xmlns:a16="http://schemas.microsoft.com/office/drawing/2014/main" val="1193696317"/>
                        </a:ext>
                      </a:extLst>
                    </a:gridCol>
                  </a:tblGrid>
                  <a:tr h="296685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	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101563" t="-2041" r="-907813" b="-948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201563" t="-2041" r="-807813" b="-948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Y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503125" t="-2041" r="-506250" b="-948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593846" t="-2041" r="-398462" b="-948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704688" t="-2041" r="-304688" b="-948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804688" t="-2041" r="-204688" b="-948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877273" t="-2041" r="-98485" b="-948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1007813" t="-2041" r="-1563" b="-94898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82300698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t="-106383" r="-992308" b="-8893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40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1361736876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t="-210870" r="-992308" b="-80869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14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24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74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59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35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517810035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t="-304255" r="-992308" b="-6914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17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85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23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23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68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32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2343941221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t="-404255" r="-992308" b="-5914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18.2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41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91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27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27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31.7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72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31.7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3648291027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t="-504255" r="-992308" b="-4914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18.7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43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93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29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29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31.2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74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31.2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4125131327"/>
                      </a:ext>
                    </a:extLst>
                  </a:tr>
                  <a:tr h="25479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2393619149"/>
                      </a:ext>
                    </a:extLst>
                  </a:tr>
                  <a:tr h="25479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2723545739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t="-800000" r="-992308" b="-2195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50 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b="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96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77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30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2656748157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t="-880851" r="-992308" b="-1148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50 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96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77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30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3882427737"/>
                      </a:ext>
                    </a:extLst>
                  </a:tr>
                  <a:tr h="25479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….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….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324933340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6" name="Connettore 2 5">
            <a:extLst>
              <a:ext uri="{FF2B5EF4-FFF2-40B4-BE49-F238E27FC236}">
                <a16:creationId xmlns:a16="http://schemas.microsoft.com/office/drawing/2014/main" id="{AC2E1257-F435-73CC-7380-9FCBF0D19BCA}"/>
              </a:ext>
            </a:extLst>
          </p:cNvPr>
          <p:cNvCxnSpPr/>
          <p:nvPr/>
        </p:nvCxnSpPr>
        <p:spPr>
          <a:xfrm flipH="1">
            <a:off x="4755162" y="2171677"/>
            <a:ext cx="276225" cy="841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ttangolo 7">
            <a:extLst>
              <a:ext uri="{FF2B5EF4-FFF2-40B4-BE49-F238E27FC236}">
                <a16:creationId xmlns:a16="http://schemas.microsoft.com/office/drawing/2014/main" id="{2D4C7B22-9427-10DF-7AF0-5D2032DF59E6}"/>
              </a:ext>
            </a:extLst>
          </p:cNvPr>
          <p:cNvSpPr/>
          <p:nvPr/>
        </p:nvSpPr>
        <p:spPr bwMode="auto">
          <a:xfrm>
            <a:off x="4794104" y="2228683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0F7813AC-7011-1059-0DCC-EA1A2A332590}"/>
              </a:ext>
            </a:extLst>
          </p:cNvPr>
          <p:cNvSpPr/>
          <p:nvPr/>
        </p:nvSpPr>
        <p:spPr bwMode="auto">
          <a:xfrm>
            <a:off x="4909964" y="1927078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ED9F0771-1211-FD55-2B1B-A493C3AD357C}"/>
              </a:ext>
            </a:extLst>
          </p:cNvPr>
          <p:cNvSpPr/>
          <p:nvPr/>
        </p:nvSpPr>
        <p:spPr bwMode="auto">
          <a:xfrm>
            <a:off x="7059086" y="3087955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rgbClr val="000000"/>
              </a:solidFill>
            </a:endParaRPr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256F4E87-E692-0CDE-7BA4-28F8282D0591}"/>
              </a:ext>
            </a:extLst>
          </p:cNvPr>
          <p:cNvSpPr/>
          <p:nvPr/>
        </p:nvSpPr>
        <p:spPr bwMode="auto">
          <a:xfrm>
            <a:off x="4782605" y="2478498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A196379D-CA05-5804-E41A-7670339E056E}"/>
              </a:ext>
            </a:extLst>
          </p:cNvPr>
          <p:cNvSpPr/>
          <p:nvPr/>
        </p:nvSpPr>
        <p:spPr bwMode="auto">
          <a:xfrm>
            <a:off x="6312024" y="3100589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9" name="Rettangolo 28">
            <a:extLst>
              <a:ext uri="{FF2B5EF4-FFF2-40B4-BE49-F238E27FC236}">
                <a16:creationId xmlns:a16="http://schemas.microsoft.com/office/drawing/2014/main" id="{186A9976-70EB-E82B-596C-8E8F61773CE9}"/>
              </a:ext>
            </a:extLst>
          </p:cNvPr>
          <p:cNvSpPr/>
          <p:nvPr/>
        </p:nvSpPr>
        <p:spPr bwMode="auto">
          <a:xfrm>
            <a:off x="5600070" y="3100589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3" name="Rettangolo 32">
            <a:extLst>
              <a:ext uri="{FF2B5EF4-FFF2-40B4-BE49-F238E27FC236}">
                <a16:creationId xmlns:a16="http://schemas.microsoft.com/office/drawing/2014/main" id="{2BC1E576-3F5E-BA41-3044-0655A1D86754}"/>
              </a:ext>
            </a:extLst>
          </p:cNvPr>
          <p:cNvSpPr/>
          <p:nvPr/>
        </p:nvSpPr>
        <p:spPr bwMode="auto">
          <a:xfrm>
            <a:off x="4782605" y="2779120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4" name="Rettangolo 33">
            <a:extLst>
              <a:ext uri="{FF2B5EF4-FFF2-40B4-BE49-F238E27FC236}">
                <a16:creationId xmlns:a16="http://schemas.microsoft.com/office/drawing/2014/main" id="{1A7626BC-5FCF-76FC-D021-3F9119925D9B}"/>
              </a:ext>
            </a:extLst>
          </p:cNvPr>
          <p:cNvSpPr/>
          <p:nvPr/>
        </p:nvSpPr>
        <p:spPr bwMode="auto">
          <a:xfrm>
            <a:off x="4782605" y="3066823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5" name="Rettangolo 34">
            <a:extLst>
              <a:ext uri="{FF2B5EF4-FFF2-40B4-BE49-F238E27FC236}">
                <a16:creationId xmlns:a16="http://schemas.microsoft.com/office/drawing/2014/main" id="{C5D4593C-03BD-652A-9F30-E6A0930F4DBE}"/>
              </a:ext>
            </a:extLst>
          </p:cNvPr>
          <p:cNvSpPr/>
          <p:nvPr/>
        </p:nvSpPr>
        <p:spPr bwMode="auto">
          <a:xfrm>
            <a:off x="4803633" y="3362589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6" name="Rettangolo 35">
            <a:extLst>
              <a:ext uri="{FF2B5EF4-FFF2-40B4-BE49-F238E27FC236}">
                <a16:creationId xmlns:a16="http://schemas.microsoft.com/office/drawing/2014/main" id="{23FB53D3-5857-A4DD-1F59-D02E2A8D2764}"/>
              </a:ext>
            </a:extLst>
          </p:cNvPr>
          <p:cNvSpPr/>
          <p:nvPr/>
        </p:nvSpPr>
        <p:spPr bwMode="auto">
          <a:xfrm>
            <a:off x="4803633" y="3603205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7" name="Rettangolo 36">
            <a:extLst>
              <a:ext uri="{FF2B5EF4-FFF2-40B4-BE49-F238E27FC236}">
                <a16:creationId xmlns:a16="http://schemas.microsoft.com/office/drawing/2014/main" id="{3022C283-4BD9-5EEC-04AD-6702E10D5D44}"/>
              </a:ext>
            </a:extLst>
          </p:cNvPr>
          <p:cNvSpPr/>
          <p:nvPr/>
        </p:nvSpPr>
        <p:spPr bwMode="auto">
          <a:xfrm>
            <a:off x="4807649" y="3826248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8" name="Rettangolo 37">
            <a:extLst>
              <a:ext uri="{FF2B5EF4-FFF2-40B4-BE49-F238E27FC236}">
                <a16:creationId xmlns:a16="http://schemas.microsoft.com/office/drawing/2014/main" id="{CC89655E-7842-527B-8A3D-67F63A09B513}"/>
              </a:ext>
            </a:extLst>
          </p:cNvPr>
          <p:cNvSpPr/>
          <p:nvPr/>
        </p:nvSpPr>
        <p:spPr bwMode="auto">
          <a:xfrm>
            <a:off x="4794104" y="4131789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cxnSp>
        <p:nvCxnSpPr>
          <p:cNvPr id="45" name="Connettore 2 44">
            <a:extLst>
              <a:ext uri="{FF2B5EF4-FFF2-40B4-BE49-F238E27FC236}">
                <a16:creationId xmlns:a16="http://schemas.microsoft.com/office/drawing/2014/main" id="{0D6665C2-C4B3-22D8-6379-C51C07129129}"/>
              </a:ext>
            </a:extLst>
          </p:cNvPr>
          <p:cNvCxnSpPr/>
          <p:nvPr/>
        </p:nvCxnSpPr>
        <p:spPr>
          <a:xfrm flipH="1">
            <a:off x="4756659" y="2473838"/>
            <a:ext cx="276225" cy="841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ttore 2 45">
            <a:extLst>
              <a:ext uri="{FF2B5EF4-FFF2-40B4-BE49-F238E27FC236}">
                <a16:creationId xmlns:a16="http://schemas.microsoft.com/office/drawing/2014/main" id="{3F3EC400-17FE-3135-B389-9395AEB9EBC2}"/>
              </a:ext>
            </a:extLst>
          </p:cNvPr>
          <p:cNvCxnSpPr/>
          <p:nvPr/>
        </p:nvCxnSpPr>
        <p:spPr>
          <a:xfrm flipH="1">
            <a:off x="4779636" y="2767426"/>
            <a:ext cx="276225" cy="841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ttore 2 46">
            <a:extLst>
              <a:ext uri="{FF2B5EF4-FFF2-40B4-BE49-F238E27FC236}">
                <a16:creationId xmlns:a16="http://schemas.microsoft.com/office/drawing/2014/main" id="{B40E6610-ECC7-A1FF-C008-FC45A25DCD52}"/>
              </a:ext>
            </a:extLst>
          </p:cNvPr>
          <p:cNvCxnSpPr/>
          <p:nvPr/>
        </p:nvCxnSpPr>
        <p:spPr>
          <a:xfrm flipH="1">
            <a:off x="4827616" y="3832825"/>
            <a:ext cx="276225" cy="841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2 47">
            <a:extLst>
              <a:ext uri="{FF2B5EF4-FFF2-40B4-BE49-F238E27FC236}">
                <a16:creationId xmlns:a16="http://schemas.microsoft.com/office/drawing/2014/main" id="{CF959263-B875-7323-0F01-CD94029E3E10}"/>
              </a:ext>
            </a:extLst>
          </p:cNvPr>
          <p:cNvCxnSpPr/>
          <p:nvPr/>
        </p:nvCxnSpPr>
        <p:spPr>
          <a:xfrm flipH="1">
            <a:off x="4813128" y="4108550"/>
            <a:ext cx="276225" cy="841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3">
            <a:extLst>
              <a:ext uri="{FF2B5EF4-FFF2-40B4-BE49-F238E27FC236}">
                <a16:creationId xmlns:a16="http://schemas.microsoft.com/office/drawing/2014/main" id="{C372A2F7-8CDB-3993-703A-2922C75807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005" y="4924563"/>
            <a:ext cx="11023288" cy="61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Char char="•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it-IT" sz="17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Ipotesi: 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  <a:defRPr/>
            </a:pPr>
            <a:r>
              <a:rPr lang="it-IT" sz="17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Aliquota fiscale uguale a zero.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  <a:defRPr/>
            </a:pPr>
            <a:r>
              <a:rPr lang="it-IT" sz="17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Propensione al consumo uguale a 0.5.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  <a:defRPr/>
            </a:pPr>
            <a:r>
              <a:rPr lang="it-IT" sz="17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Spesa pubblica realizzata solo nel primo periodo e uguale a 50 (nei periodi successivi è uguale a zero). 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3349BD7F-722B-F583-A2BC-72DAC94C26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203" y="550456"/>
            <a:ext cx="10036125" cy="68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3800" b="0" noProof="0" dirty="0">
                <a:solidFill>
                  <a:schemeClr val="tx1"/>
                </a:solidFill>
                <a:latin typeface="Garamond" panose="02020404030301010803" pitchFamily="18" charset="0"/>
              </a:rPr>
              <a:t>Il circuito reddito-spesa: spesa pubblica una-tantum</a:t>
            </a: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Connettore 2 2">
            <a:extLst>
              <a:ext uri="{FF2B5EF4-FFF2-40B4-BE49-F238E27FC236}">
                <a16:creationId xmlns:a16="http://schemas.microsoft.com/office/drawing/2014/main" id="{49E5F04B-5633-1AEA-B310-C3C118C0F0E1}"/>
              </a:ext>
            </a:extLst>
          </p:cNvPr>
          <p:cNvCxnSpPr/>
          <p:nvPr/>
        </p:nvCxnSpPr>
        <p:spPr>
          <a:xfrm flipH="1">
            <a:off x="4781273" y="3052590"/>
            <a:ext cx="276225" cy="841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hape 2">
            <a:extLst>
              <a:ext uri="{FF2B5EF4-FFF2-40B4-BE49-F238E27FC236}">
                <a16:creationId xmlns:a16="http://schemas.microsoft.com/office/drawing/2014/main" id="{BF852FC1-3188-4EE1-B612-12F299A0B497}"/>
              </a:ext>
            </a:extLst>
          </p:cNvPr>
          <p:cNvSpPr/>
          <p:nvPr/>
        </p:nvSpPr>
        <p:spPr>
          <a:xfrm>
            <a:off x="502921" y="6350508"/>
            <a:ext cx="11185855" cy="27432"/>
          </a:xfrm>
          <a:prstGeom prst="rect">
            <a:avLst/>
          </a:prstGeom>
          <a:solidFill>
            <a:srgbClr val="155F82"/>
          </a:solidFill>
          <a:ln w="12700">
            <a:solidFill>
              <a:srgbClr val="155F8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7" name="Image 0" descr="/mnt/data/deams_logo.png">
            <a:extLst>
              <a:ext uri="{FF2B5EF4-FFF2-40B4-BE49-F238E27FC236}">
                <a16:creationId xmlns:a16="http://schemas.microsoft.com/office/drawing/2014/main" id="{071E4404-240A-1E51-6EEB-2B82957AB6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31170" y="6446520"/>
            <a:ext cx="1051560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174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8" grpId="0"/>
      <p:bldP spid="33" grpId="0"/>
      <p:bldP spid="37" grpId="0"/>
      <p:bldP spid="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1FB4EF-29BD-8659-44AE-99F3150C27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CE441D6D-0757-1AC0-2B37-9A7FA76B2F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8213" y="630238"/>
            <a:ext cx="1841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900" noProof="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54" name="Rectangle 3">
            <a:extLst>
              <a:ext uri="{FF2B5EF4-FFF2-40B4-BE49-F238E27FC236}">
                <a16:creationId xmlns:a16="http://schemas.microsoft.com/office/drawing/2014/main" id="{D79F37E0-AD32-56B9-3005-97661CFFF7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968" y="1777951"/>
            <a:ext cx="11023288" cy="61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Char char="•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it-IT" sz="1800" noProof="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 imprese producono beni, vendono e distribuiscono i redditi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it-IT" sz="1800" noProof="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 famiglie ricevono reddito (da lavoro, capitale, rendite), consumano e risparmiano.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3EB90A8A-8147-0124-3E99-FB7C237FFD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204" y="550456"/>
            <a:ext cx="10421608" cy="68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3800" b="0" noProof="0" dirty="0">
                <a:solidFill>
                  <a:schemeClr val="tx1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Il circuito reddito-spesa senza rapporti con l’estero e senza investimenti</a:t>
            </a: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Box 6">
            <a:extLst>
              <a:ext uri="{FF2B5EF4-FFF2-40B4-BE49-F238E27FC236}">
                <a16:creationId xmlns:a16="http://schemas.microsoft.com/office/drawing/2014/main" id="{AF62EA14-9F40-C0A2-19C9-0D70BB5E79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4791" y="3922900"/>
            <a:ext cx="117532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sz="24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Imprese</a:t>
            </a:r>
          </a:p>
        </p:txBody>
      </p:sp>
      <p:sp>
        <p:nvSpPr>
          <p:cNvPr id="4" name="Text Box 7">
            <a:extLst>
              <a:ext uri="{FF2B5EF4-FFF2-40B4-BE49-F238E27FC236}">
                <a16:creationId xmlns:a16="http://schemas.microsoft.com/office/drawing/2014/main" id="{26E07E6C-ED09-5D7A-A035-C519BE65EE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3753" y="3794312"/>
            <a:ext cx="127631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sz="24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Famiglie</a:t>
            </a:r>
          </a:p>
        </p:txBody>
      </p:sp>
      <p:sp>
        <p:nvSpPr>
          <p:cNvPr id="5" name="Line 8">
            <a:extLst>
              <a:ext uri="{FF2B5EF4-FFF2-40B4-BE49-F238E27FC236}">
                <a16:creationId xmlns:a16="http://schemas.microsoft.com/office/drawing/2014/main" id="{CE8D4D9D-8B56-E8CD-7267-ED6C8BE57B9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23441" y="3073587"/>
            <a:ext cx="1943100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10">
            <a:extLst>
              <a:ext uri="{FF2B5EF4-FFF2-40B4-BE49-F238E27FC236}">
                <a16:creationId xmlns:a16="http://schemas.microsoft.com/office/drawing/2014/main" id="{F26B6957-F591-E7AA-EA62-096AFD1CFE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2753" y="2844987"/>
            <a:ext cx="115768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sz="24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Reddito</a:t>
            </a:r>
          </a:p>
        </p:txBody>
      </p:sp>
      <p:sp>
        <p:nvSpPr>
          <p:cNvPr id="7" name="Line 11">
            <a:extLst>
              <a:ext uri="{FF2B5EF4-FFF2-40B4-BE49-F238E27FC236}">
                <a16:creationId xmlns:a16="http://schemas.microsoft.com/office/drawing/2014/main" id="{4AA97911-54CB-132D-D76C-0F63FA8340A8}"/>
              </a:ext>
            </a:extLst>
          </p:cNvPr>
          <p:cNvSpPr>
            <a:spLocks noChangeShapeType="1"/>
          </p:cNvSpPr>
          <p:nvPr/>
        </p:nvSpPr>
        <p:spPr bwMode="auto">
          <a:xfrm>
            <a:off x="6379416" y="3062475"/>
            <a:ext cx="1655762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Line 12">
            <a:extLst>
              <a:ext uri="{FF2B5EF4-FFF2-40B4-BE49-F238E27FC236}">
                <a16:creationId xmlns:a16="http://schemas.microsoft.com/office/drawing/2014/main" id="{A32516DD-E288-E077-F4ED-20FE71E4C19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26728" y="4119750"/>
            <a:ext cx="4032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13">
            <a:extLst>
              <a:ext uri="{FF2B5EF4-FFF2-40B4-BE49-F238E27FC236}">
                <a16:creationId xmlns:a16="http://schemas.microsoft.com/office/drawing/2014/main" id="{ABCF62B5-B17B-16CB-9B23-56087990D2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2628" y="4345175"/>
            <a:ext cx="136447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sz="24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Consumo</a:t>
            </a:r>
          </a:p>
        </p:txBody>
      </p:sp>
      <p:sp>
        <p:nvSpPr>
          <p:cNvPr id="10" name="Line 14">
            <a:extLst>
              <a:ext uri="{FF2B5EF4-FFF2-40B4-BE49-F238E27FC236}">
                <a16:creationId xmlns:a16="http://schemas.microsoft.com/office/drawing/2014/main" id="{5B611D12-0EFD-C2BF-069C-691733AB0E16}"/>
              </a:ext>
            </a:extLst>
          </p:cNvPr>
          <p:cNvSpPr>
            <a:spLocks noChangeShapeType="1"/>
          </p:cNvSpPr>
          <p:nvPr/>
        </p:nvSpPr>
        <p:spPr bwMode="auto">
          <a:xfrm>
            <a:off x="8736853" y="4329300"/>
            <a:ext cx="288925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15">
            <a:extLst>
              <a:ext uri="{FF2B5EF4-FFF2-40B4-BE49-F238E27FC236}">
                <a16:creationId xmlns:a16="http://schemas.microsoft.com/office/drawing/2014/main" id="{96934184-5C36-010E-43A7-9D1948F507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4878" y="4715062"/>
            <a:ext cx="1944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sz="24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Risparmio</a:t>
            </a:r>
          </a:p>
        </p:txBody>
      </p:sp>
      <p:sp>
        <p:nvSpPr>
          <p:cNvPr id="12" name="Line 16">
            <a:extLst>
              <a:ext uri="{FF2B5EF4-FFF2-40B4-BE49-F238E27FC236}">
                <a16:creationId xmlns:a16="http://schemas.microsoft.com/office/drawing/2014/main" id="{F9819FA3-87D0-B8EA-FD6C-94E3DF62421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23391" y="4356606"/>
            <a:ext cx="50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18">
            <a:extLst>
              <a:ext uri="{FF2B5EF4-FFF2-40B4-BE49-F238E27FC236}">
                <a16:creationId xmlns:a16="http://schemas.microsoft.com/office/drawing/2014/main" id="{AA725DA7-038C-1205-E2F5-B072464FBD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7441" y="5161150"/>
            <a:ext cx="271115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sz="24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Spesa pubblica</a:t>
            </a:r>
          </a:p>
        </p:txBody>
      </p:sp>
      <p:sp>
        <p:nvSpPr>
          <p:cNvPr id="14" name="Shape 2">
            <a:extLst>
              <a:ext uri="{FF2B5EF4-FFF2-40B4-BE49-F238E27FC236}">
                <a16:creationId xmlns:a16="http://schemas.microsoft.com/office/drawing/2014/main" id="{2113503A-4B16-524E-58BA-97E4179602CB}"/>
              </a:ext>
            </a:extLst>
          </p:cNvPr>
          <p:cNvSpPr/>
          <p:nvPr/>
        </p:nvSpPr>
        <p:spPr>
          <a:xfrm>
            <a:off x="502921" y="6350508"/>
            <a:ext cx="11185855" cy="27432"/>
          </a:xfrm>
          <a:prstGeom prst="rect">
            <a:avLst/>
          </a:prstGeom>
          <a:solidFill>
            <a:srgbClr val="155F82"/>
          </a:solidFill>
          <a:ln w="12700">
            <a:solidFill>
              <a:srgbClr val="155F8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15" name="Image 0" descr="/mnt/data/deams_logo.png">
            <a:extLst>
              <a:ext uri="{FF2B5EF4-FFF2-40B4-BE49-F238E27FC236}">
                <a16:creationId xmlns:a16="http://schemas.microsoft.com/office/drawing/2014/main" id="{28AEFC81-80C3-4A60-32BB-FA927E48F2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31170" y="6446520"/>
            <a:ext cx="1051560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704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169" name="Rectangle 3">
                <a:extLst>
                  <a:ext uri="{FF2B5EF4-FFF2-40B4-BE49-F238E27FC236}">
                    <a16:creationId xmlns:a16="http://schemas.microsoft.com/office/drawing/2014/main" id="{B1975F3F-A407-F99E-6D96-6DCE4DAD783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70975" y="1551086"/>
                <a:ext cx="7886700" cy="6104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822433"/>
                  </a:buClr>
                  <a:buChar char="•"/>
                  <a:defRPr sz="24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16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3pPr>
                <a:lvl4pPr marL="15621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14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4pPr>
                <a:lvl5pPr marL="1981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2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eaLnBrk="1" hangingPunct="1">
                  <a:lnSpc>
                    <a:spcPct val="90000"/>
                  </a:lnSpc>
                  <a:buNone/>
                  <a:defRPr/>
                </a:pPr>
                <a:r>
                  <a:rPr lang="it-IT" sz="1600" noProof="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Ipotesi: le famiglie detengono i loro risparmi solo in forma di depositi.</a:t>
                </a:r>
              </a:p>
              <a:p>
                <a:pPr marL="0" indent="0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eaLnBrk="1" hangingPunct="1">
                  <a:lnSpc>
                    <a:spcPct val="90000"/>
                  </a:lnSpc>
                  <a:buNone/>
                  <a:defRPr/>
                </a:pPr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eaLnBrk="1" hangingPunct="1">
                  <a:lnSpc>
                    <a:spcPct val="90000"/>
                  </a:lnSpc>
                  <a:buNone/>
                  <a:defRPr/>
                </a:pPr>
                <a:r>
                  <a:rPr lang="it-IT" sz="1600" noProof="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 titoli pubblici detenuti dalla Banca Centrale sono uguali ai depositi detenuti dalle famiglie:</a:t>
                </a:r>
                <a:endParaRPr lang="it-IT" sz="1600" i="1" noProof="0" dirty="0">
                  <a:solidFill>
                    <a:schemeClr val="tx1"/>
                  </a:solidFill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 eaLnBrk="1" hangingPunct="1">
                  <a:lnSpc>
                    <a:spcPct val="90000"/>
                  </a:lnSpc>
                  <a:buNone/>
                  <a:defRPr/>
                </a:pPr>
                <a:endParaRPr lang="it-IT" sz="1600" i="1" noProof="0" dirty="0">
                  <a:solidFill>
                    <a:schemeClr val="tx1"/>
                  </a:solidFill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 eaLnBrk="1" hangingPunct="1">
                  <a:lnSpc>
                    <a:spcPct val="90000"/>
                  </a:lnSpc>
                  <a:buNone/>
                  <a:defRPr/>
                </a:pPr>
                <a:endParaRPr lang="it-IT" sz="1600" i="1" noProof="0" dirty="0">
                  <a:solidFill>
                    <a:schemeClr val="tx1"/>
                  </a:solidFill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 eaLnBrk="1" hangingPunct="1">
                  <a:lnSpc>
                    <a:spcPct val="90000"/>
                  </a:lnSpc>
                  <a:buNone/>
                  <a:defRPr/>
                </a:pPr>
                <a:r>
                  <a:rPr lang="it-IT" sz="1600" noProof="0" dirty="0">
                    <a:solidFill>
                      <a:schemeClr val="tx1"/>
                    </a:solidFill>
                    <a:cs typeface="Times New Roman" panose="02020603050405020304" pitchFamily="18" charset="0"/>
                  </a:rPr>
                  <a:t>                                                                                           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1600" i="1" noProof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it-IT" sz="1600" i="1" noProof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𝐵</m:t>
                        </m:r>
                      </m:e>
                      <m:sub>
                        <m:r>
                          <a:rPr lang="it-IT" sz="1600" i="1" noProof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𝑡</m:t>
                        </m:r>
                      </m:sub>
                    </m:sSub>
                    <m:r>
                      <a:rPr lang="it-IT" sz="1600" i="1" noProof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bSup>
                      <m:sSubSupPr>
                        <m:ctrlPr>
                          <a:rPr lang="it-IT" sz="1600" i="1" noProof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it-IT" sz="1600" i="1" noProof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𝐵</m:t>
                        </m:r>
                      </m:e>
                      <m:sub>
                        <m:r>
                          <a:rPr lang="it-IT" sz="1600" i="1" noProof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𝑡</m:t>
                        </m:r>
                      </m:sub>
                      <m:sup>
                        <m:r>
                          <a:rPr lang="it-IT" sz="1600" i="1" noProof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𝐶𝐵</m:t>
                        </m:r>
                      </m:sup>
                    </m:sSubSup>
                    <m:r>
                      <a:rPr lang="it-IT" sz="1600" i="1" noProof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bSup>
                      <m:sSubSupPr>
                        <m:ctrlPr>
                          <a:rPr lang="it-IT" sz="1600" i="1" noProof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it-IT" sz="1600" i="1" noProof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𝑀</m:t>
                        </m:r>
                      </m:e>
                      <m:sub>
                        <m:r>
                          <a:rPr lang="it-IT" sz="1600" i="1" noProof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𝑡</m:t>
                        </m:r>
                      </m:sub>
                      <m:sup>
                        <m:r>
                          <a:rPr lang="it-IT" sz="1600" i="1" noProof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h</m:t>
                        </m:r>
                      </m:sup>
                    </m:sSubSup>
                    <m:r>
                      <a:rPr lang="it-IT" sz="1600" i="1" noProof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it-IT" sz="1600" i="1" noProof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it-IT" sz="1600" i="1" noProof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𝑆</m:t>
                        </m:r>
                      </m:e>
                      <m:sub>
                        <m:r>
                          <a:rPr lang="it-IT" sz="1600" i="1" noProof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𝑡</m:t>
                        </m:r>
                      </m:sub>
                    </m:sSub>
                  </m:oMath>
                </a14:m>
                <a:endParaRPr lang="it-IT" sz="16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169" name="Rectangle 3">
                <a:extLst>
                  <a:ext uri="{FF2B5EF4-FFF2-40B4-BE49-F238E27FC236}">
                    <a16:creationId xmlns:a16="http://schemas.microsoft.com/office/drawing/2014/main" id="{B1975F3F-A407-F99E-6D96-6DCE4DAD78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70975" y="1551086"/>
                <a:ext cx="7886700" cy="610463"/>
              </a:xfrm>
              <a:prstGeom prst="rect">
                <a:avLst/>
              </a:prstGeom>
              <a:blipFill>
                <a:blip r:embed="rId3"/>
                <a:stretch>
                  <a:fillRect l="-386" t="-6931" b="-60594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51" name="Rectangle 8">
            <a:extLst>
              <a:ext uri="{FF2B5EF4-FFF2-40B4-BE49-F238E27FC236}">
                <a16:creationId xmlns:a16="http://schemas.microsoft.com/office/drawing/2014/main" id="{BAA25227-33CA-42D6-9261-7472CCE8E5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8213" y="630238"/>
            <a:ext cx="1841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900" noProof="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Rectangle 8">
            <a:extLst>
              <a:ext uri="{FF2B5EF4-FFF2-40B4-BE49-F238E27FC236}">
                <a16:creationId xmlns:a16="http://schemas.microsoft.com/office/drawing/2014/main" id="{B6C5A0BE-B11E-2DB8-9805-EDD8B32DB5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2783" y="2393935"/>
            <a:ext cx="1841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900" noProof="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2163D755-E59B-6A48-D82C-7F67157CF500}"/>
              </a:ext>
            </a:extLst>
          </p:cNvPr>
          <p:cNvSpPr/>
          <p:nvPr/>
        </p:nvSpPr>
        <p:spPr>
          <a:xfrm>
            <a:off x="2995669" y="2576893"/>
            <a:ext cx="1327868" cy="572494"/>
          </a:xfrm>
          <a:prstGeom prst="rect">
            <a:avLst/>
          </a:prstGeom>
          <a:solidFill>
            <a:srgbClr val="9BBB59">
              <a:lumMod val="20000"/>
              <a:lumOff val="80000"/>
            </a:srgbClr>
          </a:solidFill>
          <a:ln w="25400" cap="flat" cmpd="sng" algn="ctr">
            <a:solidFill>
              <a:srgbClr val="9BBB59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it-IT" kern="0" noProof="0" dirty="0">
                <a:ln w="0"/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/>
              </a:rPr>
              <a:t>Banca Centrale</a:t>
            </a:r>
            <a:endParaRPr lang="it-IT" kern="0" noProof="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31" name="Rettangolo 30">
            <a:extLst>
              <a:ext uri="{FF2B5EF4-FFF2-40B4-BE49-F238E27FC236}">
                <a16:creationId xmlns:a16="http://schemas.microsoft.com/office/drawing/2014/main" id="{BC9E9E21-3142-6916-2982-0B32CE06CB9B}"/>
              </a:ext>
            </a:extLst>
          </p:cNvPr>
          <p:cNvSpPr/>
          <p:nvPr/>
        </p:nvSpPr>
        <p:spPr>
          <a:xfrm>
            <a:off x="2995669" y="3669184"/>
            <a:ext cx="1439186" cy="572494"/>
          </a:xfrm>
          <a:prstGeom prst="rect">
            <a:avLst/>
          </a:prstGeom>
          <a:solidFill>
            <a:srgbClr val="9BBB59">
              <a:lumMod val="20000"/>
              <a:lumOff val="80000"/>
            </a:srgbClr>
          </a:solidFill>
          <a:ln w="25400" cap="flat" cmpd="sng" algn="ctr">
            <a:solidFill>
              <a:srgbClr val="9BBB59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it-IT" kern="0" noProof="0" dirty="0">
                <a:ln w="0"/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/>
              </a:rPr>
              <a:t>Governo</a:t>
            </a:r>
            <a:endParaRPr lang="it-IT" kern="0" noProof="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49" name="Rettangolo 48">
            <a:extLst>
              <a:ext uri="{FF2B5EF4-FFF2-40B4-BE49-F238E27FC236}">
                <a16:creationId xmlns:a16="http://schemas.microsoft.com/office/drawing/2014/main" id="{844E9795-5E41-D608-8C14-EFF9095BC8B5}"/>
              </a:ext>
            </a:extLst>
          </p:cNvPr>
          <p:cNvSpPr/>
          <p:nvPr/>
        </p:nvSpPr>
        <p:spPr>
          <a:xfrm>
            <a:off x="5482108" y="2402681"/>
            <a:ext cx="3417736" cy="2048634"/>
          </a:xfrm>
          <a:prstGeom prst="rect">
            <a:avLst/>
          </a:prstGeom>
          <a:solidFill>
            <a:srgbClr val="4BACC6">
              <a:lumMod val="20000"/>
              <a:lumOff val="80000"/>
            </a:srgbClr>
          </a:solidFill>
          <a:ln w="25400" cap="flat" cmpd="sng" algn="ctr">
            <a:solidFill>
              <a:srgbClr val="4BACC6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it-IT" kern="0" noProof="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50" name="Rettangolo 49">
            <a:extLst>
              <a:ext uri="{FF2B5EF4-FFF2-40B4-BE49-F238E27FC236}">
                <a16:creationId xmlns:a16="http://schemas.microsoft.com/office/drawing/2014/main" id="{8C15BA81-25C5-2AE6-B292-E2D90ACD7A86}"/>
              </a:ext>
            </a:extLst>
          </p:cNvPr>
          <p:cNvSpPr/>
          <p:nvPr/>
        </p:nvSpPr>
        <p:spPr>
          <a:xfrm>
            <a:off x="6471383" y="2623723"/>
            <a:ext cx="1439186" cy="572494"/>
          </a:xfrm>
          <a:prstGeom prst="rect">
            <a:avLst/>
          </a:prstGeom>
          <a:solidFill>
            <a:srgbClr val="4BACC6">
              <a:lumMod val="20000"/>
              <a:lumOff val="80000"/>
            </a:srgbClr>
          </a:solidFill>
          <a:ln w="25400" cap="flat" cmpd="sng" algn="ctr">
            <a:solidFill>
              <a:srgbClr val="4BACC6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it-IT" kern="0" noProof="0" dirty="0">
                <a:ln w="0"/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/>
              </a:rPr>
              <a:t>Famiglie</a:t>
            </a:r>
            <a:endParaRPr lang="it-IT" kern="0" noProof="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51" name="Rettangolo 50">
            <a:extLst>
              <a:ext uri="{FF2B5EF4-FFF2-40B4-BE49-F238E27FC236}">
                <a16:creationId xmlns:a16="http://schemas.microsoft.com/office/drawing/2014/main" id="{409B7F63-2D78-B2B1-7849-9001085DA29A}"/>
              </a:ext>
            </a:extLst>
          </p:cNvPr>
          <p:cNvSpPr/>
          <p:nvPr/>
        </p:nvSpPr>
        <p:spPr>
          <a:xfrm>
            <a:off x="6493250" y="3604633"/>
            <a:ext cx="1439186" cy="572494"/>
          </a:xfrm>
          <a:prstGeom prst="rect">
            <a:avLst/>
          </a:prstGeom>
          <a:solidFill>
            <a:srgbClr val="4BACC6">
              <a:lumMod val="20000"/>
              <a:lumOff val="80000"/>
            </a:srgbClr>
          </a:solidFill>
          <a:ln w="25400" cap="flat" cmpd="sng" algn="ctr">
            <a:solidFill>
              <a:srgbClr val="4BACC6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it-IT" kern="0" noProof="0" dirty="0">
                <a:ln w="0"/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/>
              </a:rPr>
              <a:t>Settore C</a:t>
            </a:r>
            <a:endParaRPr lang="it-IT" kern="0" noProof="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52" name="Connettore 2 51">
            <a:extLst>
              <a:ext uri="{FF2B5EF4-FFF2-40B4-BE49-F238E27FC236}">
                <a16:creationId xmlns:a16="http://schemas.microsoft.com/office/drawing/2014/main" id="{0F15E0D6-FEFF-5B23-3136-A0ED21E3C559}"/>
              </a:ext>
            </a:extLst>
          </p:cNvPr>
          <p:cNvCxnSpPr>
            <a:cxnSpLocks/>
          </p:cNvCxnSpPr>
          <p:nvPr/>
        </p:nvCxnSpPr>
        <p:spPr>
          <a:xfrm>
            <a:off x="3384288" y="3181191"/>
            <a:ext cx="0" cy="455246"/>
          </a:xfrm>
          <a:prstGeom prst="straightConnector1">
            <a:avLst/>
          </a:prstGeom>
          <a:noFill/>
          <a:ln w="12700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53" name="Connettore 2 52">
            <a:extLst>
              <a:ext uri="{FF2B5EF4-FFF2-40B4-BE49-F238E27FC236}">
                <a16:creationId xmlns:a16="http://schemas.microsoft.com/office/drawing/2014/main" id="{39641901-EB4E-57B0-6719-721FB6300618}"/>
              </a:ext>
            </a:extLst>
          </p:cNvPr>
          <p:cNvCxnSpPr>
            <a:cxnSpLocks/>
          </p:cNvCxnSpPr>
          <p:nvPr/>
        </p:nvCxnSpPr>
        <p:spPr>
          <a:xfrm>
            <a:off x="4530601" y="3961744"/>
            <a:ext cx="1940782" cy="0"/>
          </a:xfrm>
          <a:prstGeom prst="straightConnector1">
            <a:avLst/>
          </a:prstGeom>
          <a:noFill/>
          <a:ln w="12700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54" name="Connettore 2 53">
            <a:extLst>
              <a:ext uri="{FF2B5EF4-FFF2-40B4-BE49-F238E27FC236}">
                <a16:creationId xmlns:a16="http://schemas.microsoft.com/office/drawing/2014/main" id="{499B2C36-BC9A-E80D-945C-50CF36F75726}"/>
              </a:ext>
            </a:extLst>
          </p:cNvPr>
          <p:cNvCxnSpPr>
            <a:cxnSpLocks/>
          </p:cNvCxnSpPr>
          <p:nvPr/>
        </p:nvCxnSpPr>
        <p:spPr>
          <a:xfrm flipV="1">
            <a:off x="6923943" y="3235685"/>
            <a:ext cx="0" cy="298610"/>
          </a:xfrm>
          <a:prstGeom prst="straightConnector1">
            <a:avLst/>
          </a:prstGeom>
          <a:noFill/>
          <a:ln w="12700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55" name="Connettore a gomito 54">
            <a:extLst>
              <a:ext uri="{FF2B5EF4-FFF2-40B4-BE49-F238E27FC236}">
                <a16:creationId xmlns:a16="http://schemas.microsoft.com/office/drawing/2014/main" id="{7225E170-7BB2-3D5B-1FD9-E13147D7DA92}"/>
              </a:ext>
            </a:extLst>
          </p:cNvPr>
          <p:cNvCxnSpPr>
            <a:cxnSpLocks/>
          </p:cNvCxnSpPr>
          <p:nvPr/>
        </p:nvCxnSpPr>
        <p:spPr>
          <a:xfrm rot="10800000" flipV="1">
            <a:off x="4530603" y="2898191"/>
            <a:ext cx="1843377" cy="874643"/>
          </a:xfrm>
          <a:prstGeom prst="bentConnector3">
            <a:avLst>
              <a:gd name="adj1" fmla="val 61215"/>
            </a:avLst>
          </a:prstGeom>
          <a:noFill/>
          <a:ln w="12700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56" name="Connettore 2 55">
            <a:extLst>
              <a:ext uri="{FF2B5EF4-FFF2-40B4-BE49-F238E27FC236}">
                <a16:creationId xmlns:a16="http://schemas.microsoft.com/office/drawing/2014/main" id="{9E386D91-A539-A021-D60A-38B751C897A7}"/>
              </a:ext>
            </a:extLst>
          </p:cNvPr>
          <p:cNvCxnSpPr>
            <a:cxnSpLocks/>
          </p:cNvCxnSpPr>
          <p:nvPr/>
        </p:nvCxnSpPr>
        <p:spPr>
          <a:xfrm flipV="1">
            <a:off x="3807032" y="3169233"/>
            <a:ext cx="0" cy="435401"/>
          </a:xfrm>
          <a:prstGeom prst="straightConnector1">
            <a:avLst/>
          </a:prstGeom>
          <a:noFill/>
          <a:ln w="12700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sp>
        <p:nvSpPr>
          <p:cNvPr id="57" name="CasellaDiTesto 56">
            <a:extLst>
              <a:ext uri="{FF2B5EF4-FFF2-40B4-BE49-F238E27FC236}">
                <a16:creationId xmlns:a16="http://schemas.microsoft.com/office/drawing/2014/main" id="{20822DB6-9CEC-3F4B-1DDB-6FED5617AC37}"/>
              </a:ext>
            </a:extLst>
          </p:cNvPr>
          <p:cNvSpPr txBox="1"/>
          <p:nvPr/>
        </p:nvSpPr>
        <p:spPr>
          <a:xfrm>
            <a:off x="3043047" y="3255398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50</a:t>
            </a:r>
          </a:p>
        </p:txBody>
      </p:sp>
      <p:sp>
        <p:nvSpPr>
          <p:cNvPr id="58" name="CasellaDiTesto 57">
            <a:extLst>
              <a:ext uri="{FF2B5EF4-FFF2-40B4-BE49-F238E27FC236}">
                <a16:creationId xmlns:a16="http://schemas.microsoft.com/office/drawing/2014/main" id="{5A2CDB32-4289-9C8A-895C-CFAFC1480741}"/>
              </a:ext>
            </a:extLst>
          </p:cNvPr>
          <p:cNvSpPr txBox="1"/>
          <p:nvPr/>
        </p:nvSpPr>
        <p:spPr>
          <a:xfrm>
            <a:off x="5165384" y="3933902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50</a:t>
            </a:r>
          </a:p>
        </p:txBody>
      </p:sp>
      <p:sp>
        <p:nvSpPr>
          <p:cNvPr id="59" name="CasellaDiTesto 58">
            <a:extLst>
              <a:ext uri="{FF2B5EF4-FFF2-40B4-BE49-F238E27FC236}">
                <a16:creationId xmlns:a16="http://schemas.microsoft.com/office/drawing/2014/main" id="{B3E578FD-E479-8713-23CC-57F83E542F49}"/>
              </a:ext>
            </a:extLst>
          </p:cNvPr>
          <p:cNvSpPr txBox="1"/>
          <p:nvPr/>
        </p:nvSpPr>
        <p:spPr>
          <a:xfrm>
            <a:off x="6933887" y="3251391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50</a:t>
            </a:r>
          </a:p>
        </p:txBody>
      </p:sp>
      <p:sp>
        <p:nvSpPr>
          <p:cNvPr id="60" name="CasellaDiTesto 59">
            <a:extLst>
              <a:ext uri="{FF2B5EF4-FFF2-40B4-BE49-F238E27FC236}">
                <a16:creationId xmlns:a16="http://schemas.microsoft.com/office/drawing/2014/main" id="{A8EFC39A-40D7-83BD-947C-7E7674C4EAA5}"/>
              </a:ext>
            </a:extLst>
          </p:cNvPr>
          <p:cNvSpPr txBox="1"/>
          <p:nvPr/>
        </p:nvSpPr>
        <p:spPr>
          <a:xfrm>
            <a:off x="4922200" y="3243361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25</a:t>
            </a:r>
          </a:p>
        </p:txBody>
      </p:sp>
      <p:sp>
        <p:nvSpPr>
          <p:cNvPr id="61" name="CasellaDiTesto 60">
            <a:extLst>
              <a:ext uri="{FF2B5EF4-FFF2-40B4-BE49-F238E27FC236}">
                <a16:creationId xmlns:a16="http://schemas.microsoft.com/office/drawing/2014/main" id="{267CCD5A-AD65-E4F8-37BF-25AADE7E829A}"/>
              </a:ext>
            </a:extLst>
          </p:cNvPr>
          <p:cNvSpPr txBox="1"/>
          <p:nvPr/>
        </p:nvSpPr>
        <p:spPr>
          <a:xfrm>
            <a:off x="3767940" y="3254372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25</a:t>
            </a:r>
          </a:p>
        </p:txBody>
      </p:sp>
      <p:cxnSp>
        <p:nvCxnSpPr>
          <p:cNvPr id="62" name="Connettore diritto 61">
            <a:extLst>
              <a:ext uri="{FF2B5EF4-FFF2-40B4-BE49-F238E27FC236}">
                <a16:creationId xmlns:a16="http://schemas.microsoft.com/office/drawing/2014/main" id="{8EAFDE47-0B33-9823-EA92-8C2C9EB490F2}"/>
              </a:ext>
            </a:extLst>
          </p:cNvPr>
          <p:cNvCxnSpPr/>
          <p:nvPr/>
        </p:nvCxnSpPr>
        <p:spPr>
          <a:xfrm>
            <a:off x="2174507" y="2522221"/>
            <a:ext cx="739471" cy="0"/>
          </a:xfrm>
          <a:prstGeom prst="line">
            <a:avLst/>
          </a:prstGeom>
          <a:noFill/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</p:cxnSp>
      <p:cxnSp>
        <p:nvCxnSpPr>
          <p:cNvPr id="63" name="Connettore diritto 62">
            <a:extLst>
              <a:ext uri="{FF2B5EF4-FFF2-40B4-BE49-F238E27FC236}">
                <a16:creationId xmlns:a16="http://schemas.microsoft.com/office/drawing/2014/main" id="{55AD410A-3F5C-96D3-CC1A-116C3319BD96}"/>
              </a:ext>
            </a:extLst>
          </p:cNvPr>
          <p:cNvCxnSpPr>
            <a:cxnSpLocks/>
          </p:cNvCxnSpPr>
          <p:nvPr/>
        </p:nvCxnSpPr>
        <p:spPr>
          <a:xfrm flipV="1">
            <a:off x="2541591" y="2326058"/>
            <a:ext cx="0" cy="895878"/>
          </a:xfrm>
          <a:prstGeom prst="line">
            <a:avLst/>
          </a:prstGeom>
          <a:noFill/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</p:cxnSp>
      <p:cxnSp>
        <p:nvCxnSpPr>
          <p:cNvPr id="6144" name="Connettore diritto 6143">
            <a:extLst>
              <a:ext uri="{FF2B5EF4-FFF2-40B4-BE49-F238E27FC236}">
                <a16:creationId xmlns:a16="http://schemas.microsoft.com/office/drawing/2014/main" id="{0D9C40A5-59F5-62BA-C98C-63642B9E86CC}"/>
              </a:ext>
            </a:extLst>
          </p:cNvPr>
          <p:cNvCxnSpPr/>
          <p:nvPr/>
        </p:nvCxnSpPr>
        <p:spPr>
          <a:xfrm>
            <a:off x="2111167" y="3663613"/>
            <a:ext cx="739471" cy="0"/>
          </a:xfrm>
          <a:prstGeom prst="line">
            <a:avLst/>
          </a:prstGeom>
          <a:noFill/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</p:cxnSp>
      <p:cxnSp>
        <p:nvCxnSpPr>
          <p:cNvPr id="6145" name="Connettore diritto 6144">
            <a:extLst>
              <a:ext uri="{FF2B5EF4-FFF2-40B4-BE49-F238E27FC236}">
                <a16:creationId xmlns:a16="http://schemas.microsoft.com/office/drawing/2014/main" id="{DF962575-4648-9126-5DF2-0C80C02BC5F9}"/>
              </a:ext>
            </a:extLst>
          </p:cNvPr>
          <p:cNvCxnSpPr>
            <a:cxnSpLocks/>
          </p:cNvCxnSpPr>
          <p:nvPr/>
        </p:nvCxnSpPr>
        <p:spPr>
          <a:xfrm flipV="1">
            <a:off x="2478251" y="3467450"/>
            <a:ext cx="0" cy="895878"/>
          </a:xfrm>
          <a:prstGeom prst="line">
            <a:avLst/>
          </a:prstGeom>
          <a:noFill/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</p:cxnSp>
      <p:cxnSp>
        <p:nvCxnSpPr>
          <p:cNvPr id="6146" name="Connettore diritto 6145">
            <a:extLst>
              <a:ext uri="{FF2B5EF4-FFF2-40B4-BE49-F238E27FC236}">
                <a16:creationId xmlns:a16="http://schemas.microsoft.com/office/drawing/2014/main" id="{B7A28AF9-EAFD-B50F-E5D9-F4EA6E06903D}"/>
              </a:ext>
            </a:extLst>
          </p:cNvPr>
          <p:cNvCxnSpPr/>
          <p:nvPr/>
        </p:nvCxnSpPr>
        <p:spPr>
          <a:xfrm>
            <a:off x="8111679" y="2653849"/>
            <a:ext cx="739471" cy="0"/>
          </a:xfrm>
          <a:prstGeom prst="line">
            <a:avLst/>
          </a:prstGeom>
          <a:noFill/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</p:cxnSp>
      <p:cxnSp>
        <p:nvCxnSpPr>
          <p:cNvPr id="6147" name="Connettore diritto 6146">
            <a:extLst>
              <a:ext uri="{FF2B5EF4-FFF2-40B4-BE49-F238E27FC236}">
                <a16:creationId xmlns:a16="http://schemas.microsoft.com/office/drawing/2014/main" id="{0C9D64AF-CC9A-251D-2E4C-31E61402DE4B}"/>
              </a:ext>
            </a:extLst>
          </p:cNvPr>
          <p:cNvCxnSpPr>
            <a:cxnSpLocks/>
          </p:cNvCxnSpPr>
          <p:nvPr/>
        </p:nvCxnSpPr>
        <p:spPr>
          <a:xfrm flipV="1">
            <a:off x="8481413" y="2470922"/>
            <a:ext cx="0" cy="895878"/>
          </a:xfrm>
          <a:prstGeom prst="line">
            <a:avLst/>
          </a:prstGeom>
          <a:noFill/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</p:cxnSp>
      <p:sp>
        <p:nvSpPr>
          <p:cNvPr id="6148" name="CasellaDiTesto 6147">
            <a:extLst>
              <a:ext uri="{FF2B5EF4-FFF2-40B4-BE49-F238E27FC236}">
                <a16:creationId xmlns:a16="http://schemas.microsoft.com/office/drawing/2014/main" id="{D7392B8D-6D4C-660B-053E-1A8BE4B1BC57}"/>
              </a:ext>
            </a:extLst>
          </p:cNvPr>
          <p:cNvSpPr txBox="1"/>
          <p:nvPr/>
        </p:nvSpPr>
        <p:spPr>
          <a:xfrm>
            <a:off x="2192767" y="2493412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50</a:t>
            </a:r>
          </a:p>
        </p:txBody>
      </p:sp>
      <p:sp>
        <p:nvSpPr>
          <p:cNvPr id="6149" name="CasellaDiTesto 6148">
            <a:extLst>
              <a:ext uri="{FF2B5EF4-FFF2-40B4-BE49-F238E27FC236}">
                <a16:creationId xmlns:a16="http://schemas.microsoft.com/office/drawing/2014/main" id="{F07C67A4-EF3D-3F9C-0177-5F5188DC5ACB}"/>
              </a:ext>
            </a:extLst>
          </p:cNvPr>
          <p:cNvSpPr txBox="1"/>
          <p:nvPr/>
        </p:nvSpPr>
        <p:spPr>
          <a:xfrm>
            <a:off x="2485936" y="3613006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50</a:t>
            </a:r>
          </a:p>
        </p:txBody>
      </p:sp>
      <p:sp>
        <p:nvSpPr>
          <p:cNvPr id="6150" name="CasellaDiTesto 6149">
            <a:extLst>
              <a:ext uri="{FF2B5EF4-FFF2-40B4-BE49-F238E27FC236}">
                <a16:creationId xmlns:a16="http://schemas.microsoft.com/office/drawing/2014/main" id="{335CDA07-9C89-513F-2914-1FEBF23151AB}"/>
              </a:ext>
            </a:extLst>
          </p:cNvPr>
          <p:cNvSpPr txBox="1"/>
          <p:nvPr/>
        </p:nvSpPr>
        <p:spPr>
          <a:xfrm>
            <a:off x="8119234" y="2617028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50</a:t>
            </a:r>
          </a:p>
        </p:txBody>
      </p:sp>
      <p:sp>
        <p:nvSpPr>
          <p:cNvPr id="6152" name="CasellaDiTesto 6151">
            <a:extLst>
              <a:ext uri="{FF2B5EF4-FFF2-40B4-BE49-F238E27FC236}">
                <a16:creationId xmlns:a16="http://schemas.microsoft.com/office/drawing/2014/main" id="{1CC172AE-1429-B1F3-6D03-B6598EE8B49C}"/>
              </a:ext>
            </a:extLst>
          </p:cNvPr>
          <p:cNvSpPr txBox="1"/>
          <p:nvPr/>
        </p:nvSpPr>
        <p:spPr>
          <a:xfrm>
            <a:off x="8082515" y="2802563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-25</a:t>
            </a:r>
          </a:p>
        </p:txBody>
      </p:sp>
      <p:sp>
        <p:nvSpPr>
          <p:cNvPr id="6153" name="CasellaDiTesto 6152">
            <a:extLst>
              <a:ext uri="{FF2B5EF4-FFF2-40B4-BE49-F238E27FC236}">
                <a16:creationId xmlns:a16="http://schemas.microsoft.com/office/drawing/2014/main" id="{3E68DE67-3158-3894-B208-58F7EC097D8F}"/>
              </a:ext>
            </a:extLst>
          </p:cNvPr>
          <p:cNvSpPr txBox="1"/>
          <p:nvPr/>
        </p:nvSpPr>
        <p:spPr>
          <a:xfrm>
            <a:off x="2144065" y="2660895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-25</a:t>
            </a:r>
          </a:p>
        </p:txBody>
      </p:sp>
      <p:sp>
        <p:nvSpPr>
          <p:cNvPr id="6154" name="CasellaDiTesto 6153">
            <a:extLst>
              <a:ext uri="{FF2B5EF4-FFF2-40B4-BE49-F238E27FC236}">
                <a16:creationId xmlns:a16="http://schemas.microsoft.com/office/drawing/2014/main" id="{E1237C30-3BBC-B219-955C-EA4B9A38F7B3}"/>
              </a:ext>
            </a:extLst>
          </p:cNvPr>
          <p:cNvSpPr txBox="1"/>
          <p:nvPr/>
        </p:nvSpPr>
        <p:spPr>
          <a:xfrm>
            <a:off x="2442328" y="3964489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-25</a:t>
            </a:r>
          </a:p>
        </p:txBody>
      </p:sp>
      <p:cxnSp>
        <p:nvCxnSpPr>
          <p:cNvPr id="6155" name="Connettore diritto 6154">
            <a:extLst>
              <a:ext uri="{FF2B5EF4-FFF2-40B4-BE49-F238E27FC236}">
                <a16:creationId xmlns:a16="http://schemas.microsoft.com/office/drawing/2014/main" id="{3B20DD48-6443-D9BC-FC2D-2F7AA31943C2}"/>
              </a:ext>
            </a:extLst>
          </p:cNvPr>
          <p:cNvCxnSpPr/>
          <p:nvPr/>
        </p:nvCxnSpPr>
        <p:spPr>
          <a:xfrm>
            <a:off x="2171856" y="2987316"/>
            <a:ext cx="739471" cy="0"/>
          </a:xfrm>
          <a:prstGeom prst="line">
            <a:avLst/>
          </a:prstGeom>
          <a:noFill/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dashDot"/>
          </a:ln>
          <a:effectLst/>
        </p:spPr>
      </p:cxnSp>
      <p:cxnSp>
        <p:nvCxnSpPr>
          <p:cNvPr id="6157" name="Connettore diritto 6156">
            <a:extLst>
              <a:ext uri="{FF2B5EF4-FFF2-40B4-BE49-F238E27FC236}">
                <a16:creationId xmlns:a16="http://schemas.microsoft.com/office/drawing/2014/main" id="{FC3ABD9C-CD1C-6291-4935-60BA7893929D}"/>
              </a:ext>
            </a:extLst>
          </p:cNvPr>
          <p:cNvCxnSpPr/>
          <p:nvPr/>
        </p:nvCxnSpPr>
        <p:spPr>
          <a:xfrm>
            <a:off x="2144817" y="4252520"/>
            <a:ext cx="739471" cy="0"/>
          </a:xfrm>
          <a:prstGeom prst="line">
            <a:avLst/>
          </a:prstGeom>
          <a:noFill/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dashDot"/>
          </a:ln>
          <a:effectLst/>
        </p:spPr>
      </p:cxnSp>
      <p:cxnSp>
        <p:nvCxnSpPr>
          <p:cNvPr id="6159" name="Connettore diritto 6158">
            <a:extLst>
              <a:ext uri="{FF2B5EF4-FFF2-40B4-BE49-F238E27FC236}">
                <a16:creationId xmlns:a16="http://schemas.microsoft.com/office/drawing/2014/main" id="{6DF0FADF-DD2E-6C4D-B2E2-F3EEC96840ED}"/>
              </a:ext>
            </a:extLst>
          </p:cNvPr>
          <p:cNvCxnSpPr/>
          <p:nvPr/>
        </p:nvCxnSpPr>
        <p:spPr>
          <a:xfrm>
            <a:off x="8119235" y="3110339"/>
            <a:ext cx="739471" cy="0"/>
          </a:xfrm>
          <a:prstGeom prst="line">
            <a:avLst/>
          </a:prstGeom>
          <a:noFill/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dashDot"/>
          </a:ln>
          <a:effectLst/>
        </p:spPr>
      </p:cxnSp>
      <p:sp>
        <p:nvSpPr>
          <p:cNvPr id="6160" name="Rettangolo 6159">
            <a:extLst>
              <a:ext uri="{FF2B5EF4-FFF2-40B4-BE49-F238E27FC236}">
                <a16:creationId xmlns:a16="http://schemas.microsoft.com/office/drawing/2014/main" id="{064C29A7-5768-1E86-A0A1-C68CC8580266}"/>
              </a:ext>
            </a:extLst>
          </p:cNvPr>
          <p:cNvSpPr/>
          <p:nvPr/>
        </p:nvSpPr>
        <p:spPr>
          <a:xfrm>
            <a:off x="9207726" y="2429240"/>
            <a:ext cx="1439186" cy="572494"/>
          </a:xfrm>
          <a:prstGeom prst="rect">
            <a:avLst/>
          </a:prstGeom>
          <a:solidFill>
            <a:srgbClr val="4BACC6">
              <a:lumMod val="20000"/>
              <a:lumOff val="80000"/>
            </a:srgbClr>
          </a:solidFill>
          <a:ln w="25400" cap="flat" cmpd="sng" algn="ctr">
            <a:solidFill>
              <a:srgbClr val="4BACC6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it-IT" kern="0" noProof="0" dirty="0">
                <a:ln w="0"/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/>
              </a:rPr>
              <a:t>Banca commerciale</a:t>
            </a:r>
            <a:endParaRPr lang="it-IT" kern="0" noProof="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6161" name="CasellaDiTesto 6160">
            <a:extLst>
              <a:ext uri="{FF2B5EF4-FFF2-40B4-BE49-F238E27FC236}">
                <a16:creationId xmlns:a16="http://schemas.microsoft.com/office/drawing/2014/main" id="{DEECED46-E530-F108-7FC9-404773DECB59}"/>
              </a:ext>
            </a:extLst>
          </p:cNvPr>
          <p:cNvSpPr txBox="1"/>
          <p:nvPr/>
        </p:nvSpPr>
        <p:spPr>
          <a:xfrm>
            <a:off x="2143742" y="2953455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 25</a:t>
            </a:r>
          </a:p>
        </p:txBody>
      </p:sp>
      <p:sp>
        <p:nvSpPr>
          <p:cNvPr id="6162" name="CasellaDiTesto 6161">
            <a:extLst>
              <a:ext uri="{FF2B5EF4-FFF2-40B4-BE49-F238E27FC236}">
                <a16:creationId xmlns:a16="http://schemas.microsoft.com/office/drawing/2014/main" id="{231A99BF-A041-544B-0B1B-C06814875857}"/>
              </a:ext>
            </a:extLst>
          </p:cNvPr>
          <p:cNvSpPr txBox="1"/>
          <p:nvPr/>
        </p:nvSpPr>
        <p:spPr>
          <a:xfrm>
            <a:off x="2452904" y="4237586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 25</a:t>
            </a:r>
          </a:p>
        </p:txBody>
      </p:sp>
      <p:sp>
        <p:nvSpPr>
          <p:cNvPr id="6163" name="CasellaDiTesto 6162">
            <a:extLst>
              <a:ext uri="{FF2B5EF4-FFF2-40B4-BE49-F238E27FC236}">
                <a16:creationId xmlns:a16="http://schemas.microsoft.com/office/drawing/2014/main" id="{8DC258A3-8AA6-13CE-FE7C-4AB2151DCD15}"/>
              </a:ext>
            </a:extLst>
          </p:cNvPr>
          <p:cNvSpPr txBox="1"/>
          <p:nvPr/>
        </p:nvSpPr>
        <p:spPr>
          <a:xfrm>
            <a:off x="8094674" y="3067454"/>
            <a:ext cx="428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 25</a:t>
            </a:r>
          </a:p>
        </p:txBody>
      </p:sp>
      <p:sp>
        <p:nvSpPr>
          <p:cNvPr id="6165" name="CasellaDiTesto 6164">
            <a:extLst>
              <a:ext uri="{FF2B5EF4-FFF2-40B4-BE49-F238E27FC236}">
                <a16:creationId xmlns:a16="http://schemas.microsoft.com/office/drawing/2014/main" id="{E2F9BCA6-2D83-1636-AED8-2F184E559CF4}"/>
              </a:ext>
            </a:extLst>
          </p:cNvPr>
          <p:cNvSpPr txBox="1"/>
          <p:nvPr/>
        </p:nvSpPr>
        <p:spPr>
          <a:xfrm>
            <a:off x="2243437" y="2240258"/>
            <a:ext cx="6012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 A   P</a:t>
            </a:r>
          </a:p>
        </p:txBody>
      </p:sp>
      <p:sp>
        <p:nvSpPr>
          <p:cNvPr id="6166" name="CasellaDiTesto 6165">
            <a:extLst>
              <a:ext uri="{FF2B5EF4-FFF2-40B4-BE49-F238E27FC236}">
                <a16:creationId xmlns:a16="http://schemas.microsoft.com/office/drawing/2014/main" id="{D406C595-DFA7-2EC3-A7B5-A032D5DC3C8D}"/>
              </a:ext>
            </a:extLst>
          </p:cNvPr>
          <p:cNvSpPr txBox="1"/>
          <p:nvPr/>
        </p:nvSpPr>
        <p:spPr>
          <a:xfrm>
            <a:off x="8169903" y="2384274"/>
            <a:ext cx="6012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 A   P</a:t>
            </a:r>
          </a:p>
        </p:txBody>
      </p:sp>
      <p:sp>
        <p:nvSpPr>
          <p:cNvPr id="6167" name="CasellaDiTesto 6166">
            <a:extLst>
              <a:ext uri="{FF2B5EF4-FFF2-40B4-BE49-F238E27FC236}">
                <a16:creationId xmlns:a16="http://schemas.microsoft.com/office/drawing/2014/main" id="{21653797-2736-66A1-FC61-3B3171AF561C}"/>
              </a:ext>
            </a:extLst>
          </p:cNvPr>
          <p:cNvSpPr txBox="1"/>
          <p:nvPr/>
        </p:nvSpPr>
        <p:spPr>
          <a:xfrm>
            <a:off x="2176874" y="3399786"/>
            <a:ext cx="5557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 A   P</a:t>
            </a:r>
          </a:p>
        </p:txBody>
      </p:sp>
      <p:sp>
        <p:nvSpPr>
          <p:cNvPr id="6168" name="CasellaDiTesto 6167">
            <a:extLst>
              <a:ext uri="{FF2B5EF4-FFF2-40B4-BE49-F238E27FC236}">
                <a16:creationId xmlns:a16="http://schemas.microsoft.com/office/drawing/2014/main" id="{960FDF7C-B383-A952-EE4E-4E16DD4839E0}"/>
              </a:ext>
            </a:extLst>
          </p:cNvPr>
          <p:cNvSpPr txBox="1"/>
          <p:nvPr/>
        </p:nvSpPr>
        <p:spPr>
          <a:xfrm>
            <a:off x="8101105" y="2110314"/>
            <a:ext cx="927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noProof="0" dirty="0">
                <a:solidFill>
                  <a:prstClr val="black"/>
                </a:solidFill>
                <a:latin typeface="Calibri" panose="020F0502020204030204" pitchFamily="34" charset="0"/>
              </a:rPr>
              <a:t>Depositi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84D1366-B1C9-F448-E88D-685F31982D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204" y="550456"/>
            <a:ext cx="10894496" cy="68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3800" b="0" noProof="0" dirty="0">
                <a:solidFill>
                  <a:schemeClr val="tx1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Finanziamento </a:t>
            </a:r>
            <a:r>
              <a:rPr lang="it-IT" sz="3800" b="0" noProof="0" dirty="0" err="1">
                <a:solidFill>
                  <a:schemeClr val="tx1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dell</a:t>
            </a:r>
            <a:r>
              <a:rPr lang="it-IT" sz="3800" b="0" dirty="0">
                <a:solidFill>
                  <a:schemeClr val="tx1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a spesa pubblica, risparmi e debito pubblico</a:t>
            </a: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sellaDiTesto 5">
                <a:extLst>
                  <a:ext uri="{FF2B5EF4-FFF2-40B4-BE49-F238E27FC236}">
                    <a16:creationId xmlns:a16="http://schemas.microsoft.com/office/drawing/2014/main" id="{5F2A08BB-24AF-2BC3-59A1-96C9CC59391F}"/>
                  </a:ext>
                </a:extLst>
              </p:cNvPr>
              <p:cNvSpPr txBox="1"/>
              <p:nvPr/>
            </p:nvSpPr>
            <p:spPr>
              <a:xfrm>
                <a:off x="-52331" y="5309058"/>
                <a:ext cx="6096000" cy="80881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1500" i="1" noProof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15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it-IT" sz="15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1500" i="1" noProof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it-IT" sz="1500" b="0" i="1" noProof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25</m:t>
                      </m:r>
                    </m:oMath>
                  </m:oMathPara>
                </a14:m>
                <a:endParaRPr lang="it-IT" sz="1500" b="0" noProof="0" dirty="0">
                  <a:solidFill>
                    <a:schemeClr val="tx1"/>
                  </a:solidFill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1500" i="1" noProof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1500" b="0" i="1" noProof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it-IT" sz="15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1500" i="1" noProof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it-IT" sz="1500" b="0" i="1" noProof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25</m:t>
                      </m:r>
                    </m:oMath>
                  </m:oMathPara>
                </a14:m>
                <a:endParaRPr lang="it-IT" sz="1500" b="0" noProof="0" dirty="0">
                  <a:solidFill>
                    <a:schemeClr val="tx1"/>
                  </a:solidFill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1500" i="1" noProof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it-IT" sz="1500" b="0" i="1" noProof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500" i="1" noProof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it-IT" sz="1500" b="0" i="1" noProof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𝐶𝐵</m:t>
                              </m:r>
                            </m:sub>
                          </m:sSub>
                        </m:e>
                        <m:sub>
                          <m:r>
                            <a:rPr lang="it-IT" sz="1500" i="1" noProof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1500" i="1" noProof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it-IT" sz="1500" b="0" i="1" noProof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25</m:t>
                      </m:r>
                    </m:oMath>
                  </m:oMathPara>
                </a14:m>
                <a:endParaRPr lang="it-IT" sz="1500" dirty="0"/>
              </a:p>
            </p:txBody>
          </p:sp>
        </mc:Choice>
        <mc:Fallback xmlns="">
          <p:sp>
            <p:nvSpPr>
              <p:cNvPr id="6" name="CasellaDiTesto 5">
                <a:extLst>
                  <a:ext uri="{FF2B5EF4-FFF2-40B4-BE49-F238E27FC236}">
                    <a16:creationId xmlns:a16="http://schemas.microsoft.com/office/drawing/2014/main" id="{5F2A08BB-24AF-2BC3-59A1-96C9CC5939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52331" y="5309058"/>
                <a:ext cx="6096000" cy="80881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Freccia a destra 6">
            <a:extLst>
              <a:ext uri="{FF2B5EF4-FFF2-40B4-BE49-F238E27FC236}">
                <a16:creationId xmlns:a16="http://schemas.microsoft.com/office/drawing/2014/main" id="{820BC999-D122-E5FF-F1C1-C048B3764B1B}"/>
              </a:ext>
            </a:extLst>
          </p:cNvPr>
          <p:cNvSpPr/>
          <p:nvPr/>
        </p:nvSpPr>
        <p:spPr>
          <a:xfrm>
            <a:off x="4530601" y="5607262"/>
            <a:ext cx="1159741" cy="193480"/>
          </a:xfrm>
          <a:prstGeom prst="rightArrow">
            <a:avLst/>
          </a:prstGeom>
          <a:solidFill>
            <a:schemeClr val="tx2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Shape 2">
            <a:extLst>
              <a:ext uri="{FF2B5EF4-FFF2-40B4-BE49-F238E27FC236}">
                <a16:creationId xmlns:a16="http://schemas.microsoft.com/office/drawing/2014/main" id="{01F8C7E2-72BA-9120-8501-D6D7F6C59021}"/>
              </a:ext>
            </a:extLst>
          </p:cNvPr>
          <p:cNvSpPr/>
          <p:nvPr/>
        </p:nvSpPr>
        <p:spPr>
          <a:xfrm>
            <a:off x="502921" y="6350508"/>
            <a:ext cx="11185855" cy="27432"/>
          </a:xfrm>
          <a:prstGeom prst="rect">
            <a:avLst/>
          </a:prstGeom>
          <a:solidFill>
            <a:srgbClr val="155F82"/>
          </a:solidFill>
          <a:ln w="12700">
            <a:solidFill>
              <a:srgbClr val="155F8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8" name="Image 0" descr="/mnt/data/deams_logo.png">
            <a:extLst>
              <a:ext uri="{FF2B5EF4-FFF2-40B4-BE49-F238E27FC236}">
                <a16:creationId xmlns:a16="http://schemas.microsoft.com/office/drawing/2014/main" id="{BE961D01-6219-1371-6EDF-0B0678E76AD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31170" y="6446520"/>
            <a:ext cx="1051560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561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58" grpId="0"/>
      <p:bldP spid="59" grpId="0"/>
      <p:bldP spid="60" grpId="0"/>
      <p:bldP spid="61" grpId="0"/>
      <p:bldP spid="6148" grpId="0"/>
      <p:bldP spid="6149" grpId="0"/>
      <p:bldP spid="6150" grpId="0"/>
      <p:bldP spid="6152" grpId="0"/>
      <p:bldP spid="6153" grpId="0"/>
      <p:bldP spid="6154" grpId="0"/>
      <p:bldP spid="6161" grpId="0"/>
      <p:bldP spid="6162" grpId="0"/>
      <p:bldP spid="616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6C407F-3CB5-033F-6426-FB52DC2190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A0FF355C-83CA-B0DD-CE37-7A1B88FC21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8213" y="630238"/>
            <a:ext cx="1841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aramond" panose="02020404030301010803" pitchFamily="18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54" name="Rectangle 3">
            <a:extLst>
              <a:ext uri="{FF2B5EF4-FFF2-40B4-BE49-F238E27FC236}">
                <a16:creationId xmlns:a16="http://schemas.microsoft.com/office/drawing/2014/main" id="{E10A1E0E-B878-F67E-A794-8A1A13DEBB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356" y="1482116"/>
            <a:ext cx="11023288" cy="61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Char char="•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914400" rtl="0" eaLnBrk="0" fontAlgn="base" latinLnBrk="0" hangingPunc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822433"/>
              </a:buClr>
              <a:buSzTx/>
              <a:buFontTx/>
              <a:buChar char="•"/>
              <a:tabLst/>
              <a:defRPr/>
            </a:pP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Ogni creazione monetaria corrisponde alla contabilizzazione di un debito. 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822433"/>
              </a:buClr>
              <a:buSzTx/>
              <a:buFontTx/>
              <a:buChar char="•"/>
              <a:tabLst/>
              <a:defRPr/>
            </a:pP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L’accumulazione di risparmi privati si realizza simmetricamente all’accumulazione di debito pubblico.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822433"/>
              </a:buClr>
              <a:buSzTx/>
              <a:buFontTx/>
              <a:buChar char="•"/>
              <a:tabLst/>
              <a:defRPr/>
            </a:pP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spesa pubblica finanziata dalla Banca Centrale rappresenta l’iniezione iniziale di potere d’acquisto nel sistema 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822433"/>
              </a:buClr>
              <a:buSzTx/>
              <a:buFontTx/>
              <a:buChar char="•"/>
              <a:tabLst/>
              <a:defRPr/>
            </a:pP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spesa pubblica (</a:t>
            </a:r>
            <a:r>
              <a:rPr lang="it-IT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initial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finance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genera ex-post le entrate fiscali (</a:t>
            </a:r>
            <a:r>
              <a:rPr lang="it-IT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final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finance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822433"/>
              </a:buClr>
              <a:buSzTx/>
              <a:buFontTx/>
              <a:buChar char="•"/>
              <a:tabLst/>
              <a:defRPr/>
            </a:pP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 le famiglie detengono tutti i loro risparmi sottoforma di depositi, questi corrispondono all’ammontare di titoli pubblici detenuti dalla Banca Centrale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822433"/>
              </a:buClr>
              <a:buSzTx/>
              <a:buFontTx/>
              <a:buChar char="•"/>
              <a:tabLst/>
              <a:defRPr/>
            </a:pP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questa rappresentazione senza credito bancario, la moneta esistente (depositi delle famiglie) corrisponde a quella creata dalla banca Centrale tramite il finanziamento del deficit pubblico. Ne segue che i depositi delle famiglie corrispondono ai titoli pubblici detenuti dalla Banca Centrale.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822433"/>
              </a:buClr>
              <a:buSzTx/>
              <a:buFontTx/>
              <a:buChar char="•"/>
              <a:tabLst/>
              <a:defRPr/>
            </a:pPr>
            <a:r>
              <a:rPr lang="it-IT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aggregato, la ricchezza netta è zero. Ossia, l’ammontare totale di debiti è uguale all’ammontare totale di risparmi monetari.  </a:t>
            </a:r>
            <a:endParaRPr kumimoji="0" lang="it-IT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822433"/>
              </a:buClr>
              <a:buSzTx/>
              <a:buFontTx/>
              <a:buNone/>
              <a:tabLst/>
              <a:defRPr/>
            </a:pP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822433"/>
              </a:buClr>
              <a:buSzTx/>
              <a:buFontTx/>
              <a:buNone/>
              <a:tabLst/>
              <a:defRPr/>
            </a:pP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822433"/>
              </a:buClr>
              <a:buSzTx/>
              <a:buFontTx/>
              <a:buChar char="-"/>
              <a:tabLst/>
              <a:defRPr/>
            </a:pP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it-IT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it-IT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it-IT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it-IT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it-IT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it-IT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it-IT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it-IT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it-IT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it-IT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it-IT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it-IT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it-IT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it-IT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it-IT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it-IT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it-IT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it-IT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it-IT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385D7C2-BF6D-D2A1-7A92-688E1595CA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204" y="630238"/>
            <a:ext cx="10708478" cy="68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Times New Roman" panose="02020603050405020304" pitchFamily="18" charset="0"/>
              </a:rPr>
              <a:t>Highlights</a:t>
            </a:r>
            <a:endParaRPr kumimoji="0" lang="it-IT" sz="3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3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3" name="Shape 2">
            <a:extLst>
              <a:ext uri="{FF2B5EF4-FFF2-40B4-BE49-F238E27FC236}">
                <a16:creationId xmlns:a16="http://schemas.microsoft.com/office/drawing/2014/main" id="{5C99FF3C-8AF1-3893-A7B6-4B13BBA6C61D}"/>
              </a:ext>
            </a:extLst>
          </p:cNvPr>
          <p:cNvSpPr/>
          <p:nvPr/>
        </p:nvSpPr>
        <p:spPr>
          <a:xfrm>
            <a:off x="502921" y="6350508"/>
            <a:ext cx="11185855" cy="27432"/>
          </a:xfrm>
          <a:prstGeom prst="rect">
            <a:avLst/>
          </a:prstGeom>
          <a:solidFill>
            <a:srgbClr val="155F82"/>
          </a:solidFill>
          <a:ln w="12700">
            <a:solidFill>
              <a:srgbClr val="155F82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4" name="Image 0" descr="/mnt/data/deams_logo.png">
            <a:extLst>
              <a:ext uri="{FF2B5EF4-FFF2-40B4-BE49-F238E27FC236}">
                <a16:creationId xmlns:a16="http://schemas.microsoft.com/office/drawing/2014/main" id="{828ADAF5-9324-E194-71D6-B7B791DE99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31170" y="6446520"/>
            <a:ext cx="1051560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4897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4CD390-D3B7-BED7-06D9-015EC24EFC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9CC64901-41EB-1826-4A70-219610405A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8213" y="630238"/>
            <a:ext cx="1841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900" noProof="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3">
                <a:extLst>
                  <a:ext uri="{FF2B5EF4-FFF2-40B4-BE49-F238E27FC236}">
                    <a16:creationId xmlns:a16="http://schemas.microsoft.com/office/drawing/2014/main" id="{93D6B1A8-98BD-C5AF-BF7C-3B14E38AFCD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4356" y="1482116"/>
                <a:ext cx="11023288" cy="6104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822433"/>
                  </a:buClr>
                  <a:buChar char="•"/>
                  <a:defRPr sz="24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16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3pPr>
                <a:lvl4pPr marL="15621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14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4pPr>
                <a:lvl5pPr marL="1981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2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it-IT" sz="1600" noProof="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Reddito e produzione in economia chiusa (senza investimenti):  </a:t>
                </a:r>
              </a:p>
              <a:p>
                <a:pPr marL="0" indent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200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200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200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200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200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it-IT" sz="2000" b="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200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𝑌</m:t>
                          </m:r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200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000" i="1" noProof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2000" i="1" noProof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it-IT" sz="2000" i="1" noProof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2000" b="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(1−</m:t>
                      </m:r>
                      <m:r>
                        <a:rPr lang="it-IT" sz="2000" b="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𝜃</m:t>
                      </m:r>
                      <m:r>
                        <a:rPr lang="it-IT" sz="2000" b="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lang="it-IT" sz="2000" b="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200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it-IT" sz="2000" b="0" i="0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Y</m:t>
                          </m:r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𝐷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it-IT" sz="2000" b="0" i="0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t</m:t>
                          </m:r>
                          <m:r>
                            <a:rPr lang="it-IT" sz="2000" b="0" i="0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−1</m:t>
                          </m:r>
                        </m:sub>
                      </m:sSub>
                      <m:sSub>
                        <m:sSubPr>
                          <m:ctrlP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it-IT" sz="2000" b="0" i="0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c</m:t>
                          </m:r>
                        </m:e>
                        <m:sub>
                          <m:r>
                            <a:rPr lang="it-IT" sz="2000" b="0" i="0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it-IT" sz="2000" b="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FontTx/>
                  <a:buChar char="-"/>
                </a:pPr>
                <a:endParaRPr lang="it-IT" sz="160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FontTx/>
                  <a:buChar char="-"/>
                </a:pPr>
                <a:r>
                  <a:rPr lang="it-IT" sz="1600" noProof="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G è la spesa pubblica, </a:t>
                </a:r>
                <a14:m>
                  <m:oMath xmlns:m="http://schemas.openxmlformats.org/officeDocument/2006/math">
                    <m:r>
                      <a:rPr lang="it-IT" sz="1600" b="0" i="1" noProof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𝜃</m:t>
                    </m:r>
                  </m:oMath>
                </a14:m>
                <a:r>
                  <a:rPr lang="it-IT" sz="1600" noProof="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è l’aliquota fiscale,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1600" i="1" noProof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it-IT" sz="1600" noProof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c</m:t>
                        </m:r>
                      </m:e>
                      <m:sub>
                        <m:r>
                          <a:rPr lang="it-IT" sz="1600" noProof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it-IT" sz="1600" noProof="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è la propensione al consumo; </a:t>
                </a:r>
              </a:p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FontTx/>
                  <a:buChar char="-"/>
                </a:pPr>
                <a:r>
                  <a:rPr lang="it-IT" sz="1600" noProof="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 è il consumo delle famiglie e dipende dal reddito distribuito alla dine del periodo precedente;</a:t>
                </a:r>
              </a:p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FontTx/>
                  <a:buChar char="-"/>
                </a:pPr>
                <a:r>
                  <a:rPr lang="it-IT" sz="1600" noProof="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Le famiglie spendono una frazione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1600" b="0" i="1" noProof="0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it-IT" sz="1600" b="0" i="0" noProof="0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c</m:t>
                        </m:r>
                      </m:e>
                      <m:sub>
                        <m:r>
                          <a:rPr lang="it-IT" sz="1600" b="0" i="0" noProof="0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it-IT" sz="1600" noProof="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(propensione al consumo) del reddito disponibile; </a:t>
                </a:r>
              </a:p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FontTx/>
                  <a:buChar char="-"/>
                </a:pPr>
                <a:r>
                  <a:rPr lang="it-IT" sz="1600" noProof="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Ogni periodo corrisponde ad un ciclo produttivo. Salari e profitti sono pagati a fine periodo;</a:t>
                </a:r>
              </a:p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FontTx/>
                  <a:buChar char="-"/>
                </a:pPr>
                <a:r>
                  <a:rPr lang="it-IT" sz="1600" noProof="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La moneta entra in circolazione in corrispondenza del finanziamento della spesa pubblica (iniezioni di potere d’acquisto nel sistema).</a:t>
                </a: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endParaRPr lang="it-IT" sz="160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endParaRPr lang="it-IT" sz="160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endParaRPr lang="it-IT" sz="160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FontTx/>
                  <a:buChar char="-"/>
                </a:pPr>
                <a:endParaRPr lang="it-IT" sz="160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4" name="Rectangle 3">
                <a:extLst>
                  <a:ext uri="{FF2B5EF4-FFF2-40B4-BE49-F238E27FC236}">
                    <a16:creationId xmlns:a16="http://schemas.microsoft.com/office/drawing/2014/main" id="{93D6B1A8-98BD-C5AF-BF7C-3B14E38AFC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84356" y="1482116"/>
                <a:ext cx="11023288" cy="610463"/>
              </a:xfrm>
              <a:prstGeom prst="rect">
                <a:avLst/>
              </a:prstGeom>
              <a:blipFill>
                <a:blip r:embed="rId3"/>
                <a:stretch>
                  <a:fillRect l="-221" t="-3000" r="-277" b="-5780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2">
            <a:extLst>
              <a:ext uri="{FF2B5EF4-FFF2-40B4-BE49-F238E27FC236}">
                <a16:creationId xmlns:a16="http://schemas.microsoft.com/office/drawing/2014/main" id="{3A198947-7A75-3469-FF1B-2F65A14FB9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204" y="630238"/>
            <a:ext cx="10708478" cy="68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3800" b="0" noProof="0" dirty="0">
                <a:solidFill>
                  <a:schemeClr val="tx1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Il circuito reddito-spesa senza rapporti con l’estero e senza investimenti</a:t>
            </a: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hape 2">
            <a:extLst>
              <a:ext uri="{FF2B5EF4-FFF2-40B4-BE49-F238E27FC236}">
                <a16:creationId xmlns:a16="http://schemas.microsoft.com/office/drawing/2014/main" id="{63B6951D-FB98-DC68-A10C-D56079F40B6B}"/>
              </a:ext>
            </a:extLst>
          </p:cNvPr>
          <p:cNvSpPr/>
          <p:nvPr/>
        </p:nvSpPr>
        <p:spPr>
          <a:xfrm>
            <a:off x="502921" y="6350508"/>
            <a:ext cx="11185855" cy="27432"/>
          </a:xfrm>
          <a:prstGeom prst="rect">
            <a:avLst/>
          </a:prstGeom>
          <a:solidFill>
            <a:srgbClr val="155F82"/>
          </a:solidFill>
          <a:ln w="12700">
            <a:solidFill>
              <a:srgbClr val="155F8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4" name="Image 0" descr="/mnt/data/deams_logo.png">
            <a:extLst>
              <a:ext uri="{FF2B5EF4-FFF2-40B4-BE49-F238E27FC236}">
                <a16:creationId xmlns:a16="http://schemas.microsoft.com/office/drawing/2014/main" id="{C810533A-552B-0EA5-CE59-C2A8385450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31170" y="6446520"/>
            <a:ext cx="1051560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5681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B87737-4E55-8ABF-8B92-4501FD67E6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8A289D99-6D51-A018-7A26-15F069659D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8213" y="630238"/>
            <a:ext cx="1841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900" noProof="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3">
                <a:extLst>
                  <a:ext uri="{FF2B5EF4-FFF2-40B4-BE49-F238E27FC236}">
                    <a16:creationId xmlns:a16="http://schemas.microsoft.com/office/drawing/2014/main" id="{58750ABE-CB73-5A9A-9F22-79719B64DDF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4356" y="1482116"/>
                <a:ext cx="11023288" cy="6104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822433"/>
                  </a:buClr>
                  <a:buChar char="•"/>
                  <a:defRPr sz="24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16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3pPr>
                <a:lvl4pPr marL="15621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14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4pPr>
                <a:lvl5pPr marL="1981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2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it-IT" sz="1600" noProof="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Reddito e produzione in economia chiusa (senza investimenti):  </a:t>
                </a:r>
              </a:p>
              <a:p>
                <a:pPr marL="0" indent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200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200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200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200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200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it-IT" sz="2000" b="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200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𝑌</m:t>
                          </m:r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200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000" i="1" noProof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2000" i="1" noProof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it-IT" sz="2000" i="1" noProof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2000" b="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(1−</m:t>
                      </m:r>
                      <m:r>
                        <a:rPr lang="it-IT" sz="2000" b="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𝜃</m:t>
                      </m:r>
                      <m:r>
                        <a:rPr lang="it-IT" sz="2000" b="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lang="it-IT" sz="2000" b="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200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it-IT" sz="2000" b="0" i="0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Y</m:t>
                          </m:r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𝐷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it-IT" sz="2000" b="0" i="0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t</m:t>
                          </m:r>
                          <m:r>
                            <a:rPr lang="it-IT" sz="2000" b="0" i="0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−1</m:t>
                          </m:r>
                        </m:sub>
                      </m:sSub>
                      <m:sSub>
                        <m:sSubPr>
                          <m:ctrlP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it-IT" sz="2000" b="0" i="0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c</m:t>
                          </m:r>
                        </m:e>
                        <m:sub>
                          <m:r>
                            <a:rPr lang="it-IT" sz="2000" b="0" i="0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it-IT" sz="200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it-IT" sz="1800" b="0" noProof="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Equazioni contabili:</a:t>
                </a:r>
              </a:p>
              <a:p>
                <a:pPr marL="0" indent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200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2000" b="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it-IT" sz="2000" b="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2000" b="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−1</m:t>
                          </m:r>
                        </m:sub>
                      </m:sSub>
                      <m:r>
                        <a:rPr lang="it-IT" sz="2000" b="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it-IT" sz="20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20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it-IT" sz="20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it-IT" sz="2000" b="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2000" b="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2000" b="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𝜃</m:t>
                      </m:r>
                    </m:oMath>
                  </m:oMathPara>
                </a14:m>
                <a:endParaRPr lang="it-IT" sz="2000" b="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∆</m:t>
                          </m:r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200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it-IT" sz="2000" b="0" i="0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Y</m:t>
                          </m:r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𝐷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it-IT" sz="2000" b="0" i="0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t</m:t>
                          </m:r>
                          <m:r>
                            <a:rPr lang="it-IT" sz="2000" b="0" i="0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−1</m:t>
                          </m:r>
                        </m:sub>
                      </m:sSub>
                      <m:r>
                        <a:rPr lang="it-IT" sz="2000" b="0" i="0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it-IT" sz="2000" b="0" i="0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C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it-IT" sz="2000" b="0" i="0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t</m:t>
                          </m:r>
                        </m:sub>
                      </m:sSub>
                      <m:r>
                        <a:rPr lang="it-IT" sz="2000" b="0" i="0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000" i="1" noProof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2000" i="1" noProof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it-IT" sz="2000" i="1" noProof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−1</m:t>
                          </m:r>
                        </m:sub>
                      </m:sSub>
                      <m:r>
                        <a:rPr lang="it-IT" sz="2000" i="1" noProof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(1−</m:t>
                      </m:r>
                      <m:r>
                        <a:rPr lang="it-IT" sz="2000" i="1" noProof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𝜃</m:t>
                      </m:r>
                      <m:r>
                        <a:rPr lang="it-IT" sz="2000" i="1" noProof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)(1−</m:t>
                      </m:r>
                      <m:sSub>
                        <m:sSubPr>
                          <m:ctrlP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it-IT" sz="2000" b="0" i="1" noProof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r>
                        <a:rPr lang="it-IT" sz="2000" b="0" i="1" noProof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lang="it-IT" sz="160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endParaRPr lang="it-IT" sz="160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it-IT" sz="1800" noProof="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1800" b="0" i="1" noProof="0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it-IT" sz="1800" b="0" i="1" noProof="0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𝐷</m:t>
                        </m:r>
                      </m:e>
                      <m:sub>
                        <m:r>
                          <a:rPr lang="it-IT" sz="1800" b="0" i="1" noProof="0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it-IT" sz="1800" noProof="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è il deficit pubblico,</a:t>
                </a:r>
                <a:r>
                  <a:rPr lang="it-IT" sz="18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1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it-IT" sz="1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𝐵</m:t>
                        </m:r>
                      </m:e>
                      <m:sub>
                        <m:r>
                          <a:rPr lang="it-IT" sz="1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it-IT" sz="1800" noProof="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è il debito pubblico,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1800" i="1" noProof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it-IT" sz="1800" i="1" noProof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𝑇</m:t>
                        </m:r>
                      </m:e>
                      <m:sub>
                        <m:r>
                          <a:rPr lang="it-IT" sz="1800" i="1" noProof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it-IT" sz="1800" noProof="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sono le entrate fiscali,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1800" i="1" noProof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it-IT" sz="1800" i="1" noProof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∆</m:t>
                        </m:r>
                        <m:r>
                          <a:rPr lang="it-IT" sz="1800" i="1" noProof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𝑆</m:t>
                        </m:r>
                      </m:e>
                      <m:sub>
                        <m:r>
                          <a:rPr lang="it-IT" sz="1800" i="1" noProof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it-IT" sz="1800" noProof="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sono i risparmi accantonati in ogni periodo dalle famiglie.</a:t>
                </a:r>
              </a:p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FontTx/>
                  <a:buChar char="-"/>
                </a:pPr>
                <a:endParaRPr lang="it-IT" sz="160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endParaRPr lang="it-IT" sz="160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endParaRPr lang="it-IT" sz="160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endParaRPr lang="it-IT" sz="160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FontTx/>
                  <a:buChar char="-"/>
                </a:pPr>
                <a:endParaRPr lang="it-IT" sz="1600" noProof="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Char char="Ø"/>
                  <a:defRPr/>
                </a:pPr>
                <a:endParaRPr lang="it-IT" sz="1700" noProof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4" name="Rectangle 3">
                <a:extLst>
                  <a:ext uri="{FF2B5EF4-FFF2-40B4-BE49-F238E27FC236}">
                    <a16:creationId xmlns:a16="http://schemas.microsoft.com/office/drawing/2014/main" id="{58750ABE-CB73-5A9A-9F22-79719B64DD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84356" y="1482116"/>
                <a:ext cx="11023288" cy="610463"/>
              </a:xfrm>
              <a:prstGeom prst="rect">
                <a:avLst/>
              </a:prstGeom>
              <a:blipFill>
                <a:blip r:embed="rId3"/>
                <a:stretch>
                  <a:fillRect l="-498" t="-3000" r="-442" b="-6990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2">
            <a:extLst>
              <a:ext uri="{FF2B5EF4-FFF2-40B4-BE49-F238E27FC236}">
                <a16:creationId xmlns:a16="http://schemas.microsoft.com/office/drawing/2014/main" id="{8BEE055A-7A9B-43E0-F52C-60CCFE81A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204" y="630238"/>
            <a:ext cx="10708478" cy="68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3800" b="0" noProof="0" dirty="0">
                <a:solidFill>
                  <a:schemeClr val="tx1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Il circuito reddito-spesa senza rapporti con l’estero e senza investimenti</a:t>
            </a: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hape 2">
            <a:extLst>
              <a:ext uri="{FF2B5EF4-FFF2-40B4-BE49-F238E27FC236}">
                <a16:creationId xmlns:a16="http://schemas.microsoft.com/office/drawing/2014/main" id="{1744A53E-EDED-D94E-0F0C-473FD03B7DD5}"/>
              </a:ext>
            </a:extLst>
          </p:cNvPr>
          <p:cNvSpPr/>
          <p:nvPr/>
        </p:nvSpPr>
        <p:spPr>
          <a:xfrm>
            <a:off x="502921" y="6350508"/>
            <a:ext cx="11185855" cy="27432"/>
          </a:xfrm>
          <a:prstGeom prst="rect">
            <a:avLst/>
          </a:prstGeom>
          <a:solidFill>
            <a:srgbClr val="155F82"/>
          </a:solidFill>
          <a:ln w="12700">
            <a:solidFill>
              <a:srgbClr val="155F8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4" name="Image 0" descr="/mnt/data/deams_logo.png">
            <a:extLst>
              <a:ext uri="{FF2B5EF4-FFF2-40B4-BE49-F238E27FC236}">
                <a16:creationId xmlns:a16="http://schemas.microsoft.com/office/drawing/2014/main" id="{FAEA7F9D-0794-62C5-1D8A-AA51F48315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31170" y="6446520"/>
            <a:ext cx="1051560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901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BAA25227-33CA-42D6-9261-7472CCE8E5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8213" y="630238"/>
            <a:ext cx="1841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900" noProof="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ella 4">
                <a:extLst>
                  <a:ext uri="{FF2B5EF4-FFF2-40B4-BE49-F238E27FC236}">
                    <a16:creationId xmlns:a16="http://schemas.microsoft.com/office/drawing/2014/main" id="{61E8E6F8-F97C-9F64-E7C7-A2F3A9923B1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98868982"/>
                  </p:ext>
                </p:extLst>
              </p:nvPr>
            </p:nvGraphicFramePr>
            <p:xfrm>
              <a:off x="3359697" y="1597684"/>
              <a:ext cx="4912799" cy="3059636"/>
            </p:xfrm>
            <a:graphic>
              <a:graphicData uri="http://schemas.openxmlformats.org/drawingml/2006/table">
                <a:tbl>
                  <a:tblPr firstRow="1" firstCol="1" bandRow="1">
                    <a:tableStyleId>{9D7B26C5-4107-4FEC-AEDC-1716B250A1EF}</a:tableStyleId>
                  </a:tblPr>
                  <a:tblGrid>
                    <a:gridCol w="706113">
                      <a:extLst>
                        <a:ext uri="{9D8B030D-6E8A-4147-A177-3AD203B41FA5}">
                          <a16:colId xmlns:a16="http://schemas.microsoft.com/office/drawing/2014/main" val="2388243698"/>
                        </a:ext>
                      </a:extLst>
                    </a:gridCol>
                    <a:gridCol w="699367">
                      <a:extLst>
                        <a:ext uri="{9D8B030D-6E8A-4147-A177-3AD203B41FA5}">
                          <a16:colId xmlns:a16="http://schemas.microsoft.com/office/drawing/2014/main" val="3494827507"/>
                        </a:ext>
                      </a:extLst>
                    </a:gridCol>
                    <a:gridCol w="700864">
                      <a:extLst>
                        <a:ext uri="{9D8B030D-6E8A-4147-A177-3AD203B41FA5}">
                          <a16:colId xmlns:a16="http://schemas.microsoft.com/office/drawing/2014/main" val="2479079465"/>
                        </a:ext>
                      </a:extLst>
                    </a:gridCol>
                    <a:gridCol w="702363">
                      <a:extLst>
                        <a:ext uri="{9D8B030D-6E8A-4147-A177-3AD203B41FA5}">
                          <a16:colId xmlns:a16="http://schemas.microsoft.com/office/drawing/2014/main" val="995809649"/>
                        </a:ext>
                      </a:extLst>
                    </a:gridCol>
                    <a:gridCol w="700864">
                      <a:extLst>
                        <a:ext uri="{9D8B030D-6E8A-4147-A177-3AD203B41FA5}">
                          <a16:colId xmlns:a16="http://schemas.microsoft.com/office/drawing/2014/main" val="3058348052"/>
                        </a:ext>
                      </a:extLst>
                    </a:gridCol>
                    <a:gridCol w="701614">
                      <a:extLst>
                        <a:ext uri="{9D8B030D-6E8A-4147-A177-3AD203B41FA5}">
                          <a16:colId xmlns:a16="http://schemas.microsoft.com/office/drawing/2014/main" val="3992281557"/>
                        </a:ext>
                      </a:extLst>
                    </a:gridCol>
                    <a:gridCol w="701614">
                      <a:extLst>
                        <a:ext uri="{9D8B030D-6E8A-4147-A177-3AD203B41FA5}">
                          <a16:colId xmlns:a16="http://schemas.microsoft.com/office/drawing/2014/main" val="334544370"/>
                        </a:ext>
                      </a:extLst>
                    </a:gridCol>
                  </a:tblGrid>
                  <a:tr h="296685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	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𝑮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t-IT" sz="1100" b="1" i="1" noProof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𝑻</m:t>
                                </m:r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C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Y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t-IT" sz="1100" noProof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it-IT" sz="1100" noProof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𝑺</m:t>
                                </m:r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t-IT" sz="1100" noProof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∆</m:t>
                                </m:r>
                                <m:sSup>
                                  <m:sSup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𝑫</m:t>
                                    </m:r>
                                  </m:e>
                                  <m:sup>
                                    <m:r>
                                      <a:rPr lang="it-IT" sz="1100" b="1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𝑮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682300698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50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 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1361736876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517810035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𝟑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2343941221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𝟒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3648291027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b="1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4125131327"/>
                      </a:ext>
                    </a:extLst>
                  </a:tr>
                  <a:tr h="25479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393619149"/>
                      </a:ext>
                    </a:extLst>
                  </a:tr>
                  <a:tr h="25479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723545739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0 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656748157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t-IT" sz="1100" i="1" noProof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it-IT" sz="1100" noProof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0 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882427737"/>
                      </a:ext>
                    </a:extLst>
                  </a:tr>
                  <a:tr h="25479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….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….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32493334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ella 4">
                <a:extLst>
                  <a:ext uri="{FF2B5EF4-FFF2-40B4-BE49-F238E27FC236}">
                    <a16:creationId xmlns:a16="http://schemas.microsoft.com/office/drawing/2014/main" id="{61E8E6F8-F97C-9F64-E7C7-A2F3A9923B1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98868982"/>
                  </p:ext>
                </p:extLst>
              </p:nvPr>
            </p:nvGraphicFramePr>
            <p:xfrm>
              <a:off x="3359697" y="1597684"/>
              <a:ext cx="4912799" cy="3059636"/>
            </p:xfrm>
            <a:graphic>
              <a:graphicData uri="http://schemas.openxmlformats.org/drawingml/2006/table">
                <a:tbl>
                  <a:tblPr firstRow="1" firstCol="1" bandRow="1">
                    <a:tableStyleId>{9D7B26C5-4107-4FEC-AEDC-1716B250A1EF}</a:tableStyleId>
                  </a:tblPr>
                  <a:tblGrid>
                    <a:gridCol w="706113">
                      <a:extLst>
                        <a:ext uri="{9D8B030D-6E8A-4147-A177-3AD203B41FA5}">
                          <a16:colId xmlns:a16="http://schemas.microsoft.com/office/drawing/2014/main" val="2388243698"/>
                        </a:ext>
                      </a:extLst>
                    </a:gridCol>
                    <a:gridCol w="699367">
                      <a:extLst>
                        <a:ext uri="{9D8B030D-6E8A-4147-A177-3AD203B41FA5}">
                          <a16:colId xmlns:a16="http://schemas.microsoft.com/office/drawing/2014/main" val="3494827507"/>
                        </a:ext>
                      </a:extLst>
                    </a:gridCol>
                    <a:gridCol w="700864">
                      <a:extLst>
                        <a:ext uri="{9D8B030D-6E8A-4147-A177-3AD203B41FA5}">
                          <a16:colId xmlns:a16="http://schemas.microsoft.com/office/drawing/2014/main" val="2479079465"/>
                        </a:ext>
                      </a:extLst>
                    </a:gridCol>
                    <a:gridCol w="702363">
                      <a:extLst>
                        <a:ext uri="{9D8B030D-6E8A-4147-A177-3AD203B41FA5}">
                          <a16:colId xmlns:a16="http://schemas.microsoft.com/office/drawing/2014/main" val="995809649"/>
                        </a:ext>
                      </a:extLst>
                    </a:gridCol>
                    <a:gridCol w="700864">
                      <a:extLst>
                        <a:ext uri="{9D8B030D-6E8A-4147-A177-3AD203B41FA5}">
                          <a16:colId xmlns:a16="http://schemas.microsoft.com/office/drawing/2014/main" val="3058348052"/>
                        </a:ext>
                      </a:extLst>
                    </a:gridCol>
                    <a:gridCol w="701614">
                      <a:extLst>
                        <a:ext uri="{9D8B030D-6E8A-4147-A177-3AD203B41FA5}">
                          <a16:colId xmlns:a16="http://schemas.microsoft.com/office/drawing/2014/main" val="3992281557"/>
                        </a:ext>
                      </a:extLst>
                    </a:gridCol>
                    <a:gridCol w="701614">
                      <a:extLst>
                        <a:ext uri="{9D8B030D-6E8A-4147-A177-3AD203B41FA5}">
                          <a16:colId xmlns:a16="http://schemas.microsoft.com/office/drawing/2014/main" val="334544370"/>
                        </a:ext>
                      </a:extLst>
                    </a:gridCol>
                  </a:tblGrid>
                  <a:tr h="296685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	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100870" t="-2041" r="-501739" b="-948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200870" t="-2041" r="-401739" b="-948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C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Y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496552" t="-2041" r="-100000" b="-948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601739" t="-2041" r="-870" b="-94898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82300698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t="-106383" r="-596552" b="-8893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50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 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1361736876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t="-210870" r="-596552" b="-80869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517810035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t="-304255" r="-596552" b="-6914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2343941221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t="-404255" r="-596552" b="-5914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3648291027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t="-504255" r="-596552" b="-4914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4125131327"/>
                      </a:ext>
                    </a:extLst>
                  </a:tr>
                  <a:tr h="25479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393619149"/>
                      </a:ext>
                    </a:extLst>
                  </a:tr>
                  <a:tr h="25479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723545739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t="-800000" r="-596552" b="-2195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0 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656748157"/>
                      </a:ext>
                    </a:extLst>
                  </a:tr>
                  <a:tr h="285509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t="-880851" r="-596552" b="-1148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0 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882427737"/>
                      </a:ext>
                    </a:extLst>
                  </a:tr>
                  <a:tr h="25479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….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….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t-IT" sz="1100" noProof="0" dirty="0">
                              <a:solidFill>
                                <a:srgbClr val="000000"/>
                              </a:solidFill>
                              <a:effectLst/>
                            </a:rPr>
                            <a:t>…</a:t>
                          </a:r>
                          <a:endParaRPr lang="it-IT" sz="1100" noProof="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324933340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6" name="Connettore 2 5">
            <a:extLst>
              <a:ext uri="{FF2B5EF4-FFF2-40B4-BE49-F238E27FC236}">
                <a16:creationId xmlns:a16="http://schemas.microsoft.com/office/drawing/2014/main" id="{4C002C11-CE38-CEB9-B4E9-340995D14C88}"/>
              </a:ext>
            </a:extLst>
          </p:cNvPr>
          <p:cNvCxnSpPr/>
          <p:nvPr/>
        </p:nvCxnSpPr>
        <p:spPr>
          <a:xfrm flipH="1">
            <a:off x="6023547" y="2198016"/>
            <a:ext cx="276225" cy="841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ttangolo 6">
            <a:extLst>
              <a:ext uri="{FF2B5EF4-FFF2-40B4-BE49-F238E27FC236}">
                <a16:creationId xmlns:a16="http://schemas.microsoft.com/office/drawing/2014/main" id="{91AD1804-120B-BB3B-B55B-AE4E40295AB0}"/>
              </a:ext>
            </a:extLst>
          </p:cNvPr>
          <p:cNvSpPr/>
          <p:nvPr/>
        </p:nvSpPr>
        <p:spPr bwMode="auto">
          <a:xfrm>
            <a:off x="6312024" y="1927078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50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9086BC26-2038-CD2D-4D60-A92DE57182DA}"/>
              </a:ext>
            </a:extLst>
          </p:cNvPr>
          <p:cNvSpPr/>
          <p:nvPr/>
        </p:nvSpPr>
        <p:spPr bwMode="auto">
          <a:xfrm>
            <a:off x="4871864" y="2255022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20F84642-B922-C2F0-1E05-83A32A4C058C}"/>
              </a:ext>
            </a:extLst>
          </p:cNvPr>
          <p:cNvSpPr/>
          <p:nvPr/>
        </p:nvSpPr>
        <p:spPr bwMode="auto">
          <a:xfrm>
            <a:off x="7709129" y="2229742"/>
            <a:ext cx="563364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0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03360A96-8C84-0743-5739-85ECB9657C24}"/>
              </a:ext>
            </a:extLst>
          </p:cNvPr>
          <p:cNvSpPr/>
          <p:nvPr/>
        </p:nvSpPr>
        <p:spPr bwMode="auto">
          <a:xfrm>
            <a:off x="5663952" y="2255022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25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E13E5AF3-3B90-ADA3-DB54-165015AB0B5D}"/>
              </a:ext>
            </a:extLst>
          </p:cNvPr>
          <p:cNvSpPr/>
          <p:nvPr/>
        </p:nvSpPr>
        <p:spPr bwMode="auto">
          <a:xfrm>
            <a:off x="7700621" y="1927078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50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D082CC9C-77B6-B7FF-C8DC-3FE898F64E73}"/>
              </a:ext>
            </a:extLst>
          </p:cNvPr>
          <p:cNvSpPr/>
          <p:nvPr/>
        </p:nvSpPr>
        <p:spPr bwMode="auto">
          <a:xfrm>
            <a:off x="4871864" y="1927078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9A683D99-55AB-239E-FE6F-773319646D9C}"/>
              </a:ext>
            </a:extLst>
          </p:cNvPr>
          <p:cNvSpPr/>
          <p:nvPr/>
        </p:nvSpPr>
        <p:spPr bwMode="auto">
          <a:xfrm>
            <a:off x="7059086" y="3087955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rgbClr val="000000"/>
              </a:solidFill>
            </a:endParaRP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6F328CFC-6E24-3318-ECFB-FC203D15B26A}"/>
              </a:ext>
            </a:extLst>
          </p:cNvPr>
          <p:cNvSpPr/>
          <p:nvPr/>
        </p:nvSpPr>
        <p:spPr bwMode="auto">
          <a:xfrm>
            <a:off x="5614118" y="2542173"/>
            <a:ext cx="513939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12.5</a:t>
            </a:r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0C76C440-526C-21A6-6A72-4E0276485EDD}"/>
              </a:ext>
            </a:extLst>
          </p:cNvPr>
          <p:cNvSpPr/>
          <p:nvPr/>
        </p:nvSpPr>
        <p:spPr bwMode="auto">
          <a:xfrm>
            <a:off x="7071143" y="2229742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25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6" name="Rettangolo 15">
            <a:extLst>
              <a:ext uri="{FF2B5EF4-FFF2-40B4-BE49-F238E27FC236}">
                <a16:creationId xmlns:a16="http://schemas.microsoft.com/office/drawing/2014/main" id="{6A34E93B-4605-E2FA-FF15-312F3872C0CE}"/>
              </a:ext>
            </a:extLst>
          </p:cNvPr>
          <p:cNvSpPr/>
          <p:nvPr/>
        </p:nvSpPr>
        <p:spPr bwMode="auto">
          <a:xfrm>
            <a:off x="6312024" y="2229742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25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7" name="Rettangolo 16">
            <a:extLst>
              <a:ext uri="{FF2B5EF4-FFF2-40B4-BE49-F238E27FC236}">
                <a16:creationId xmlns:a16="http://schemas.microsoft.com/office/drawing/2014/main" id="{374C9966-194A-0407-49A6-FDD1D79255FB}"/>
              </a:ext>
            </a:extLst>
          </p:cNvPr>
          <p:cNvSpPr/>
          <p:nvPr/>
        </p:nvSpPr>
        <p:spPr bwMode="auto">
          <a:xfrm>
            <a:off x="6318921" y="2518729"/>
            <a:ext cx="51393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12.5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DEF26C0A-3D73-F611-062E-77E5E7829053}"/>
              </a:ext>
            </a:extLst>
          </p:cNvPr>
          <p:cNvSpPr/>
          <p:nvPr/>
        </p:nvSpPr>
        <p:spPr bwMode="auto">
          <a:xfrm>
            <a:off x="4860365" y="2504837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0D618C8A-4577-5A77-84FE-6940EC00E89F}"/>
              </a:ext>
            </a:extLst>
          </p:cNvPr>
          <p:cNvSpPr/>
          <p:nvPr/>
        </p:nvSpPr>
        <p:spPr bwMode="auto">
          <a:xfrm>
            <a:off x="7726195" y="2518729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id="{F9BE1E5A-19EC-FC9F-5693-DBB8468D486E}"/>
              </a:ext>
            </a:extLst>
          </p:cNvPr>
          <p:cNvSpPr/>
          <p:nvPr/>
        </p:nvSpPr>
        <p:spPr bwMode="auto">
          <a:xfrm>
            <a:off x="7072674" y="2527234"/>
            <a:ext cx="517155" cy="1904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12.5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1" name="Rettangolo 20">
            <a:extLst>
              <a:ext uri="{FF2B5EF4-FFF2-40B4-BE49-F238E27FC236}">
                <a16:creationId xmlns:a16="http://schemas.microsoft.com/office/drawing/2014/main" id="{7E8ABC48-041D-0F88-AAB2-F05D7D56C5A9}"/>
              </a:ext>
            </a:extLst>
          </p:cNvPr>
          <p:cNvSpPr/>
          <p:nvPr/>
        </p:nvSpPr>
        <p:spPr bwMode="auto">
          <a:xfrm>
            <a:off x="5625013" y="2798968"/>
            <a:ext cx="456499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6.25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2" name="Rettangolo 21">
            <a:extLst>
              <a:ext uri="{FF2B5EF4-FFF2-40B4-BE49-F238E27FC236}">
                <a16:creationId xmlns:a16="http://schemas.microsoft.com/office/drawing/2014/main" id="{B820950A-9243-0EB3-0654-0AFCD241DD36}"/>
              </a:ext>
            </a:extLst>
          </p:cNvPr>
          <p:cNvSpPr/>
          <p:nvPr/>
        </p:nvSpPr>
        <p:spPr bwMode="auto">
          <a:xfrm>
            <a:off x="6294625" y="2805459"/>
            <a:ext cx="456499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6.25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C83B3D0B-F7A8-CFA5-3E0A-4462E60080CD}"/>
              </a:ext>
            </a:extLst>
          </p:cNvPr>
          <p:cNvSpPr/>
          <p:nvPr/>
        </p:nvSpPr>
        <p:spPr bwMode="auto">
          <a:xfrm>
            <a:off x="6312024" y="3100589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4" name="Rettangolo 23">
            <a:extLst>
              <a:ext uri="{FF2B5EF4-FFF2-40B4-BE49-F238E27FC236}">
                <a16:creationId xmlns:a16="http://schemas.microsoft.com/office/drawing/2014/main" id="{769E90FD-30BF-80E7-B0C9-A5EDDDFC60FA}"/>
              </a:ext>
            </a:extLst>
          </p:cNvPr>
          <p:cNvSpPr/>
          <p:nvPr/>
        </p:nvSpPr>
        <p:spPr bwMode="auto">
          <a:xfrm>
            <a:off x="7726195" y="2788579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0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5" name="Rettangolo 24">
            <a:extLst>
              <a:ext uri="{FF2B5EF4-FFF2-40B4-BE49-F238E27FC236}">
                <a16:creationId xmlns:a16="http://schemas.microsoft.com/office/drawing/2014/main" id="{64962136-EC16-970A-20BF-8CBC6A26FFF8}"/>
              </a:ext>
            </a:extLst>
          </p:cNvPr>
          <p:cNvSpPr/>
          <p:nvPr/>
        </p:nvSpPr>
        <p:spPr bwMode="auto">
          <a:xfrm>
            <a:off x="7726195" y="3093162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it-IT" sz="1100" noProof="0" dirty="0">
                <a:solidFill>
                  <a:srgbClr val="000000"/>
                </a:solidFill>
              </a:rPr>
              <a:t>0</a:t>
            </a:r>
            <a:endParaRPr lang="it-IT" sz="1100" noProof="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6" name="Rettangolo 25">
            <a:extLst>
              <a:ext uri="{FF2B5EF4-FFF2-40B4-BE49-F238E27FC236}">
                <a16:creationId xmlns:a16="http://schemas.microsoft.com/office/drawing/2014/main" id="{1737FDF9-0899-723A-3EE2-DDF7259C04A7}"/>
              </a:ext>
            </a:extLst>
          </p:cNvPr>
          <p:cNvSpPr/>
          <p:nvPr/>
        </p:nvSpPr>
        <p:spPr bwMode="auto">
          <a:xfrm>
            <a:off x="7072673" y="2798968"/>
            <a:ext cx="485056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6.25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7" name="Rettangolo 26">
            <a:extLst>
              <a:ext uri="{FF2B5EF4-FFF2-40B4-BE49-F238E27FC236}">
                <a16:creationId xmlns:a16="http://schemas.microsoft.com/office/drawing/2014/main" id="{6A957A37-52B3-EC09-40AF-E802A28443DB}"/>
              </a:ext>
            </a:extLst>
          </p:cNvPr>
          <p:cNvSpPr/>
          <p:nvPr/>
        </p:nvSpPr>
        <p:spPr bwMode="auto">
          <a:xfrm>
            <a:off x="7734998" y="3373956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it-IT" sz="1100" noProof="0" dirty="0">
                <a:solidFill>
                  <a:srgbClr val="000000"/>
                </a:solidFill>
              </a:rPr>
              <a:t>…</a:t>
            </a:r>
            <a:endParaRPr lang="it-IT" sz="1100" noProof="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8" name="Rettangolo 27">
            <a:extLst>
              <a:ext uri="{FF2B5EF4-FFF2-40B4-BE49-F238E27FC236}">
                <a16:creationId xmlns:a16="http://schemas.microsoft.com/office/drawing/2014/main" id="{E6AC6FC6-9C90-A493-2512-A16C17B916B4}"/>
              </a:ext>
            </a:extLst>
          </p:cNvPr>
          <p:cNvSpPr/>
          <p:nvPr/>
        </p:nvSpPr>
        <p:spPr bwMode="auto">
          <a:xfrm>
            <a:off x="7738031" y="3629544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it-IT" sz="1100" noProof="0" dirty="0">
                <a:solidFill>
                  <a:srgbClr val="000000"/>
                </a:solidFill>
              </a:rPr>
              <a:t>…</a:t>
            </a:r>
            <a:endParaRPr lang="it-IT" sz="1100" noProof="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9" name="Rettangolo 28">
            <a:extLst>
              <a:ext uri="{FF2B5EF4-FFF2-40B4-BE49-F238E27FC236}">
                <a16:creationId xmlns:a16="http://schemas.microsoft.com/office/drawing/2014/main" id="{46AAEB50-F7C9-9412-EBB1-8F90FE39DF16}"/>
              </a:ext>
            </a:extLst>
          </p:cNvPr>
          <p:cNvSpPr/>
          <p:nvPr/>
        </p:nvSpPr>
        <p:spPr bwMode="auto">
          <a:xfrm>
            <a:off x="5600070" y="3100589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0" name="Rettangolo 29">
            <a:extLst>
              <a:ext uri="{FF2B5EF4-FFF2-40B4-BE49-F238E27FC236}">
                <a16:creationId xmlns:a16="http://schemas.microsoft.com/office/drawing/2014/main" id="{8F90DF67-56B8-48FD-3588-A72AD4E13CE6}"/>
              </a:ext>
            </a:extLst>
          </p:cNvPr>
          <p:cNvSpPr/>
          <p:nvPr/>
        </p:nvSpPr>
        <p:spPr bwMode="auto">
          <a:xfrm>
            <a:off x="7753906" y="3908525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0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2" name="Rettangolo 31">
            <a:extLst>
              <a:ext uri="{FF2B5EF4-FFF2-40B4-BE49-F238E27FC236}">
                <a16:creationId xmlns:a16="http://schemas.microsoft.com/office/drawing/2014/main" id="{C6F46358-D418-F21B-A9A5-55598BDCC84A}"/>
              </a:ext>
            </a:extLst>
          </p:cNvPr>
          <p:cNvSpPr/>
          <p:nvPr/>
        </p:nvSpPr>
        <p:spPr bwMode="auto">
          <a:xfrm>
            <a:off x="7751343" y="4180676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0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3" name="Rettangolo 32">
            <a:extLst>
              <a:ext uri="{FF2B5EF4-FFF2-40B4-BE49-F238E27FC236}">
                <a16:creationId xmlns:a16="http://schemas.microsoft.com/office/drawing/2014/main" id="{F2597F08-CF73-DD42-0994-2F7A40EEE8C3}"/>
              </a:ext>
            </a:extLst>
          </p:cNvPr>
          <p:cNvSpPr/>
          <p:nvPr/>
        </p:nvSpPr>
        <p:spPr bwMode="auto">
          <a:xfrm>
            <a:off x="4860365" y="2805459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4" name="Rettangolo 33">
            <a:extLst>
              <a:ext uri="{FF2B5EF4-FFF2-40B4-BE49-F238E27FC236}">
                <a16:creationId xmlns:a16="http://schemas.microsoft.com/office/drawing/2014/main" id="{9A8453BD-0BE3-1738-B1C9-76A5BAF5F029}"/>
              </a:ext>
            </a:extLst>
          </p:cNvPr>
          <p:cNvSpPr/>
          <p:nvPr/>
        </p:nvSpPr>
        <p:spPr bwMode="auto">
          <a:xfrm>
            <a:off x="4860365" y="3093162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5" name="Rettangolo 34">
            <a:extLst>
              <a:ext uri="{FF2B5EF4-FFF2-40B4-BE49-F238E27FC236}">
                <a16:creationId xmlns:a16="http://schemas.microsoft.com/office/drawing/2014/main" id="{1F14C908-D39C-A083-A14F-7F23A83C8235}"/>
              </a:ext>
            </a:extLst>
          </p:cNvPr>
          <p:cNvSpPr/>
          <p:nvPr/>
        </p:nvSpPr>
        <p:spPr bwMode="auto">
          <a:xfrm>
            <a:off x="4881393" y="3388928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6" name="Rettangolo 35">
            <a:extLst>
              <a:ext uri="{FF2B5EF4-FFF2-40B4-BE49-F238E27FC236}">
                <a16:creationId xmlns:a16="http://schemas.microsoft.com/office/drawing/2014/main" id="{10B276B7-4F5C-344C-81C0-13565E27AEB4}"/>
              </a:ext>
            </a:extLst>
          </p:cNvPr>
          <p:cNvSpPr/>
          <p:nvPr/>
        </p:nvSpPr>
        <p:spPr bwMode="auto">
          <a:xfrm>
            <a:off x="4881393" y="3629544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7" name="Rettangolo 36">
            <a:extLst>
              <a:ext uri="{FF2B5EF4-FFF2-40B4-BE49-F238E27FC236}">
                <a16:creationId xmlns:a16="http://schemas.microsoft.com/office/drawing/2014/main" id="{913A65E8-2E8B-7639-69BE-3E3800391009}"/>
              </a:ext>
            </a:extLst>
          </p:cNvPr>
          <p:cNvSpPr/>
          <p:nvPr/>
        </p:nvSpPr>
        <p:spPr bwMode="auto">
          <a:xfrm>
            <a:off x="4885409" y="3852587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8" name="Rettangolo 37">
            <a:extLst>
              <a:ext uri="{FF2B5EF4-FFF2-40B4-BE49-F238E27FC236}">
                <a16:creationId xmlns:a16="http://schemas.microsoft.com/office/drawing/2014/main" id="{F9EB9ABE-7CCC-C62F-0EF9-0499FBA9E493}"/>
              </a:ext>
            </a:extLst>
          </p:cNvPr>
          <p:cNvSpPr/>
          <p:nvPr/>
        </p:nvSpPr>
        <p:spPr bwMode="auto">
          <a:xfrm>
            <a:off x="4871864" y="4158128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9" name="Rettangolo 38">
            <a:extLst>
              <a:ext uri="{FF2B5EF4-FFF2-40B4-BE49-F238E27FC236}">
                <a16:creationId xmlns:a16="http://schemas.microsoft.com/office/drawing/2014/main" id="{06669622-05A3-2AAC-F255-BD01963E0E25}"/>
              </a:ext>
            </a:extLst>
          </p:cNvPr>
          <p:cNvSpPr/>
          <p:nvPr/>
        </p:nvSpPr>
        <p:spPr bwMode="auto">
          <a:xfrm>
            <a:off x="6329086" y="3880845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40" name="Rettangolo 39">
            <a:extLst>
              <a:ext uri="{FF2B5EF4-FFF2-40B4-BE49-F238E27FC236}">
                <a16:creationId xmlns:a16="http://schemas.microsoft.com/office/drawing/2014/main" id="{310CCCD2-F909-1B20-58D6-A865D3BA7EE6}"/>
              </a:ext>
            </a:extLst>
          </p:cNvPr>
          <p:cNvSpPr/>
          <p:nvPr/>
        </p:nvSpPr>
        <p:spPr bwMode="auto">
          <a:xfrm>
            <a:off x="5729611" y="3854303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41" name="Rettangolo 40">
            <a:extLst>
              <a:ext uri="{FF2B5EF4-FFF2-40B4-BE49-F238E27FC236}">
                <a16:creationId xmlns:a16="http://schemas.microsoft.com/office/drawing/2014/main" id="{3948D733-C19B-D81E-2D15-FE14FA0F27A4}"/>
              </a:ext>
            </a:extLst>
          </p:cNvPr>
          <p:cNvSpPr/>
          <p:nvPr/>
        </p:nvSpPr>
        <p:spPr bwMode="auto">
          <a:xfrm>
            <a:off x="7143854" y="3862709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0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42" name="Rettangolo 41">
            <a:extLst>
              <a:ext uri="{FF2B5EF4-FFF2-40B4-BE49-F238E27FC236}">
                <a16:creationId xmlns:a16="http://schemas.microsoft.com/office/drawing/2014/main" id="{600063AF-F330-FE02-69A3-4C5E449424EF}"/>
              </a:ext>
            </a:extLst>
          </p:cNvPr>
          <p:cNvSpPr/>
          <p:nvPr/>
        </p:nvSpPr>
        <p:spPr bwMode="auto">
          <a:xfrm>
            <a:off x="7157858" y="4158128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0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43" name="Rettangolo 42">
            <a:extLst>
              <a:ext uri="{FF2B5EF4-FFF2-40B4-BE49-F238E27FC236}">
                <a16:creationId xmlns:a16="http://schemas.microsoft.com/office/drawing/2014/main" id="{9F977EBF-FC2C-0E5C-BD79-7BA8F26119E8}"/>
              </a:ext>
            </a:extLst>
          </p:cNvPr>
          <p:cNvSpPr/>
          <p:nvPr/>
        </p:nvSpPr>
        <p:spPr bwMode="auto">
          <a:xfrm>
            <a:off x="6329086" y="4158128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0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44" name="Rettangolo 43">
            <a:extLst>
              <a:ext uri="{FF2B5EF4-FFF2-40B4-BE49-F238E27FC236}">
                <a16:creationId xmlns:a16="http://schemas.microsoft.com/office/drawing/2014/main" id="{06961AD7-B830-C3B1-09ED-7315A8254182}"/>
              </a:ext>
            </a:extLst>
          </p:cNvPr>
          <p:cNvSpPr/>
          <p:nvPr/>
        </p:nvSpPr>
        <p:spPr bwMode="auto">
          <a:xfrm>
            <a:off x="5729611" y="4147799"/>
            <a:ext cx="43204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0</a:t>
            </a:r>
          </a:p>
        </p:txBody>
      </p:sp>
      <p:cxnSp>
        <p:nvCxnSpPr>
          <p:cNvPr id="45" name="Connettore 2 44">
            <a:extLst>
              <a:ext uri="{FF2B5EF4-FFF2-40B4-BE49-F238E27FC236}">
                <a16:creationId xmlns:a16="http://schemas.microsoft.com/office/drawing/2014/main" id="{DE2173AB-CFB2-6A96-4EA4-13EB83EFB0F9}"/>
              </a:ext>
            </a:extLst>
          </p:cNvPr>
          <p:cNvCxnSpPr/>
          <p:nvPr/>
        </p:nvCxnSpPr>
        <p:spPr>
          <a:xfrm flipH="1">
            <a:off x="6025044" y="2500177"/>
            <a:ext cx="276225" cy="841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ttore 2 45">
            <a:extLst>
              <a:ext uri="{FF2B5EF4-FFF2-40B4-BE49-F238E27FC236}">
                <a16:creationId xmlns:a16="http://schemas.microsoft.com/office/drawing/2014/main" id="{C1788A65-100D-1C80-394B-49BCF63C062D}"/>
              </a:ext>
            </a:extLst>
          </p:cNvPr>
          <p:cNvCxnSpPr/>
          <p:nvPr/>
        </p:nvCxnSpPr>
        <p:spPr>
          <a:xfrm flipH="1">
            <a:off x="6057546" y="2793765"/>
            <a:ext cx="276225" cy="841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ttore 2 46">
            <a:extLst>
              <a:ext uri="{FF2B5EF4-FFF2-40B4-BE49-F238E27FC236}">
                <a16:creationId xmlns:a16="http://schemas.microsoft.com/office/drawing/2014/main" id="{57C3AEA8-F45A-66BB-B67E-7244BC2B8242}"/>
              </a:ext>
            </a:extLst>
          </p:cNvPr>
          <p:cNvCxnSpPr/>
          <p:nvPr/>
        </p:nvCxnSpPr>
        <p:spPr>
          <a:xfrm flipH="1">
            <a:off x="6096001" y="3859164"/>
            <a:ext cx="276225" cy="841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2 47">
            <a:extLst>
              <a:ext uri="{FF2B5EF4-FFF2-40B4-BE49-F238E27FC236}">
                <a16:creationId xmlns:a16="http://schemas.microsoft.com/office/drawing/2014/main" id="{1DD65338-E322-2393-1C5C-E8AB7F8ADFF9}"/>
              </a:ext>
            </a:extLst>
          </p:cNvPr>
          <p:cNvCxnSpPr/>
          <p:nvPr/>
        </p:nvCxnSpPr>
        <p:spPr>
          <a:xfrm flipH="1">
            <a:off x="6081513" y="4134889"/>
            <a:ext cx="276225" cy="841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3">
            <a:extLst>
              <a:ext uri="{FF2B5EF4-FFF2-40B4-BE49-F238E27FC236}">
                <a16:creationId xmlns:a16="http://schemas.microsoft.com/office/drawing/2014/main" id="{655BDDC7-3817-CC79-3695-393A190136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005" y="4924563"/>
            <a:ext cx="11023288" cy="61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Char char="•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it-IT" sz="17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Ipotesi: 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  <a:defRPr/>
            </a:pPr>
            <a:r>
              <a:rPr lang="it-IT" sz="17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Aliquota fiscale uguale a zero.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  <a:defRPr/>
            </a:pPr>
            <a:r>
              <a:rPr lang="it-IT" sz="17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Propensione al consumo uguale a 0.5.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  <a:defRPr/>
            </a:pPr>
            <a:r>
              <a:rPr lang="it-IT" sz="17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Spesa pubblica realizzata solo nel primo periodo e uguale a 50 (nei periodi successivi è uguale a zero). 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it-IT" sz="17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35E1AB69-5567-6098-D3DD-C039944AED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203" y="550456"/>
            <a:ext cx="10036125" cy="68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3800" b="0" noProof="0" dirty="0">
                <a:solidFill>
                  <a:schemeClr val="tx1"/>
                </a:solidFill>
                <a:latin typeface="Garamond" panose="02020404030301010803" pitchFamily="18" charset="0"/>
              </a:rPr>
              <a:t>Il circuito reddito-spesa: spesa pubblica una-tantum</a:t>
            </a:r>
            <a:endParaRPr lang="it-IT" sz="3800" b="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Connettore 2 2">
            <a:extLst>
              <a:ext uri="{FF2B5EF4-FFF2-40B4-BE49-F238E27FC236}">
                <a16:creationId xmlns:a16="http://schemas.microsoft.com/office/drawing/2014/main" id="{BF0B9CB7-FFE8-D929-7662-4746DAD5904B}"/>
              </a:ext>
            </a:extLst>
          </p:cNvPr>
          <p:cNvCxnSpPr/>
          <p:nvPr/>
        </p:nvCxnSpPr>
        <p:spPr>
          <a:xfrm flipH="1">
            <a:off x="6059183" y="3078929"/>
            <a:ext cx="276225" cy="841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ttangolo 3">
            <a:extLst>
              <a:ext uri="{FF2B5EF4-FFF2-40B4-BE49-F238E27FC236}">
                <a16:creationId xmlns:a16="http://schemas.microsoft.com/office/drawing/2014/main" id="{2A604545-20B7-CB48-BEB6-A88D3744E8F0}"/>
              </a:ext>
            </a:extLst>
          </p:cNvPr>
          <p:cNvSpPr/>
          <p:nvPr/>
        </p:nvSpPr>
        <p:spPr bwMode="auto">
          <a:xfrm>
            <a:off x="5635918" y="3071833"/>
            <a:ext cx="514046" cy="19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3.12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1" name="Rettangolo 30">
            <a:extLst>
              <a:ext uri="{FF2B5EF4-FFF2-40B4-BE49-F238E27FC236}">
                <a16:creationId xmlns:a16="http://schemas.microsoft.com/office/drawing/2014/main" id="{75991182-273A-D949-5985-FA47B84D1617}"/>
              </a:ext>
            </a:extLst>
          </p:cNvPr>
          <p:cNvSpPr/>
          <p:nvPr/>
        </p:nvSpPr>
        <p:spPr bwMode="auto">
          <a:xfrm>
            <a:off x="6300788" y="3061615"/>
            <a:ext cx="514046" cy="19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3.12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49" name="Rettangolo 48">
            <a:extLst>
              <a:ext uri="{FF2B5EF4-FFF2-40B4-BE49-F238E27FC236}">
                <a16:creationId xmlns:a16="http://schemas.microsoft.com/office/drawing/2014/main" id="{9FF519D3-9937-C051-E77A-4920002B0EF2}"/>
              </a:ext>
            </a:extLst>
          </p:cNvPr>
          <p:cNvSpPr/>
          <p:nvPr/>
        </p:nvSpPr>
        <p:spPr bwMode="auto">
          <a:xfrm>
            <a:off x="7075783" y="3037646"/>
            <a:ext cx="514046" cy="19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100" noProof="0" dirty="0">
                <a:solidFill>
                  <a:srgbClr val="000000"/>
                </a:solidFill>
              </a:rPr>
              <a:t>3.12</a:t>
            </a:r>
            <a:endParaRPr lang="it-IT" sz="1100" noProof="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50" name="Shape 2">
            <a:extLst>
              <a:ext uri="{FF2B5EF4-FFF2-40B4-BE49-F238E27FC236}">
                <a16:creationId xmlns:a16="http://schemas.microsoft.com/office/drawing/2014/main" id="{B6503E08-0090-A7EC-38FB-9795F5B5A4CA}"/>
              </a:ext>
            </a:extLst>
          </p:cNvPr>
          <p:cNvSpPr/>
          <p:nvPr/>
        </p:nvSpPr>
        <p:spPr>
          <a:xfrm>
            <a:off x="502921" y="6350508"/>
            <a:ext cx="11185855" cy="27432"/>
          </a:xfrm>
          <a:prstGeom prst="rect">
            <a:avLst/>
          </a:prstGeom>
          <a:solidFill>
            <a:srgbClr val="155F82"/>
          </a:solidFill>
          <a:ln w="12700">
            <a:solidFill>
              <a:srgbClr val="155F8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51" name="Image 0" descr="/mnt/data/deams_logo.png">
            <a:extLst>
              <a:ext uri="{FF2B5EF4-FFF2-40B4-BE49-F238E27FC236}">
                <a16:creationId xmlns:a16="http://schemas.microsoft.com/office/drawing/2014/main" id="{D7C965A0-9F14-F3CC-15B2-F6CEC7A98D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31170" y="6446520"/>
            <a:ext cx="1051560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599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4" grpId="0"/>
      <p:bldP spid="25" grpId="0"/>
      <p:bldP spid="26" grpId="0"/>
      <p:bldP spid="30" grpId="0"/>
      <p:bldP spid="32" grpId="0"/>
      <p:bldP spid="33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" grpId="0"/>
      <p:bldP spid="31" grpId="0"/>
      <p:bldP spid="49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3344</Words>
  <Application>Microsoft Office PowerPoint</Application>
  <PresentationFormat>Widescreen</PresentationFormat>
  <Paragraphs>1600</Paragraphs>
  <Slides>36</Slides>
  <Notes>36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36</vt:i4>
      </vt:variant>
    </vt:vector>
  </HeadingPairs>
  <TitlesOfParts>
    <vt:vector size="46" baseType="lpstr">
      <vt:lpstr>ＭＳ Ｐゴシック</vt:lpstr>
      <vt:lpstr>Aptos</vt:lpstr>
      <vt:lpstr>Aptos Display</vt:lpstr>
      <vt:lpstr>Arial</vt:lpstr>
      <vt:lpstr>Calibri</vt:lpstr>
      <vt:lpstr>Cambria Math</vt:lpstr>
      <vt:lpstr>Garamond</vt:lpstr>
      <vt:lpstr>Times New Roman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Lorenzo Di Domenico</dc:creator>
  <cp:lastModifiedBy>Lorenzo Di Domenico</cp:lastModifiedBy>
  <cp:revision>1</cp:revision>
  <dcterms:created xsi:type="dcterms:W3CDTF">2025-03-20T13:30:01Z</dcterms:created>
  <dcterms:modified xsi:type="dcterms:W3CDTF">2026-03-19T07:19:24Z</dcterms:modified>
</cp:coreProperties>
</file>