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8" r:id="rId4"/>
    <p:sldId id="279" r:id="rId5"/>
    <p:sldId id="282" r:id="rId6"/>
    <p:sldId id="281" r:id="rId7"/>
    <p:sldId id="305" r:id="rId8"/>
    <p:sldId id="306" r:id="rId9"/>
    <p:sldId id="307" r:id="rId10"/>
    <p:sldId id="308" r:id="rId11"/>
    <p:sldId id="309" r:id="rId12"/>
    <p:sldId id="310" r:id="rId13"/>
    <p:sldId id="311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08194-87F0-4EDA-9330-9913DE11EE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BF08CFC-B635-49C8-8515-D3C9C7D8FFE8}">
      <dgm:prSet phldrT="[Testo]"/>
      <dgm:spPr/>
      <dgm:t>
        <a:bodyPr/>
        <a:lstStyle/>
        <a:p>
          <a:r>
            <a:rPr lang="it-IT" dirty="0" smtClean="0"/>
            <a:t>Struttura della parete del diverticolo</a:t>
          </a:r>
          <a:endParaRPr lang="it-IT" dirty="0"/>
        </a:p>
      </dgm:t>
    </dgm:pt>
    <dgm:pt modelId="{67F05DA0-2847-4819-A529-506AF9C7A8AA}" type="parTrans" cxnId="{0F25849F-78F2-47AB-91F0-4898281F4C95}">
      <dgm:prSet/>
      <dgm:spPr/>
      <dgm:t>
        <a:bodyPr/>
        <a:lstStyle/>
        <a:p>
          <a:endParaRPr lang="it-IT"/>
        </a:p>
      </dgm:t>
    </dgm:pt>
    <dgm:pt modelId="{950F8F5A-206C-49AF-9D17-945A1BAFBABB}" type="sibTrans" cxnId="{0F25849F-78F2-47AB-91F0-4898281F4C95}">
      <dgm:prSet/>
      <dgm:spPr/>
      <dgm:t>
        <a:bodyPr/>
        <a:lstStyle/>
        <a:p>
          <a:endParaRPr lang="it-IT"/>
        </a:p>
      </dgm:t>
    </dgm:pt>
    <dgm:pt modelId="{824CE892-AFE0-4EAF-974F-2D0754AD2D01}">
      <dgm:prSet phldrT="[Testo]" custT="1"/>
      <dgm:spPr/>
      <dgm:t>
        <a:bodyPr/>
        <a:lstStyle/>
        <a:p>
          <a:r>
            <a:rPr lang="it-IT" sz="1200" b="1" dirty="0" smtClean="0"/>
            <a:t>Diverticoli veri</a:t>
          </a:r>
          <a:r>
            <a:rPr lang="it-IT" sz="1200" dirty="0" smtClean="0"/>
            <a:t>: coinvolgono tutti gli strati della parete  </a:t>
          </a:r>
          <a:endParaRPr lang="it-IT" sz="1200" dirty="0"/>
        </a:p>
      </dgm:t>
    </dgm:pt>
    <dgm:pt modelId="{634EDB6E-FBD1-4528-BE3D-FF2FD1969151}" type="parTrans" cxnId="{F524191D-DE44-4F5B-BAD3-42F99AA5E32E}">
      <dgm:prSet/>
      <dgm:spPr/>
      <dgm:t>
        <a:bodyPr/>
        <a:lstStyle/>
        <a:p>
          <a:endParaRPr lang="it-IT"/>
        </a:p>
      </dgm:t>
    </dgm:pt>
    <dgm:pt modelId="{CE07406F-F68D-4D16-8875-35FEA2F29858}" type="sibTrans" cxnId="{F524191D-DE44-4F5B-BAD3-42F99AA5E32E}">
      <dgm:prSet/>
      <dgm:spPr/>
      <dgm:t>
        <a:bodyPr/>
        <a:lstStyle/>
        <a:p>
          <a:endParaRPr lang="it-IT"/>
        </a:p>
      </dgm:t>
    </dgm:pt>
    <dgm:pt modelId="{0A56BBE2-4BDE-4DED-BD1D-63BE8A61DDBC}">
      <dgm:prSet phldrT="[Testo]" custT="1"/>
      <dgm:spPr/>
      <dgm:t>
        <a:bodyPr/>
        <a:lstStyle/>
        <a:p>
          <a:r>
            <a:rPr lang="it-IT" sz="1200" b="1" dirty="0" smtClean="0"/>
            <a:t>Pseudo diverticoli: </a:t>
          </a:r>
          <a:r>
            <a:rPr lang="it-IT" sz="1200" dirty="0" smtClean="0"/>
            <a:t>mancanti dello strato muscolare</a:t>
          </a:r>
          <a:endParaRPr lang="it-IT" sz="1200" dirty="0"/>
        </a:p>
      </dgm:t>
    </dgm:pt>
    <dgm:pt modelId="{6CA04920-BD3A-438E-8EF7-1CB083155606}" type="parTrans" cxnId="{08EDF42C-627F-49CA-8E95-21110E0F89B4}">
      <dgm:prSet/>
      <dgm:spPr/>
      <dgm:t>
        <a:bodyPr/>
        <a:lstStyle/>
        <a:p>
          <a:endParaRPr lang="it-IT"/>
        </a:p>
      </dgm:t>
    </dgm:pt>
    <dgm:pt modelId="{1248B0F1-8480-415C-9004-8093DAD4C59C}" type="sibTrans" cxnId="{08EDF42C-627F-49CA-8E95-21110E0F89B4}">
      <dgm:prSet/>
      <dgm:spPr/>
      <dgm:t>
        <a:bodyPr/>
        <a:lstStyle/>
        <a:p>
          <a:endParaRPr lang="it-IT"/>
        </a:p>
      </dgm:t>
    </dgm:pt>
    <dgm:pt modelId="{2CD0D0AA-19D2-44CE-B411-3DC1EDE25CCF}" type="pres">
      <dgm:prSet presAssocID="{04F08194-87F0-4EDA-9330-9913DE11EE4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7CF588AF-29DE-4FC1-8D20-517B489B3287}" type="pres">
      <dgm:prSet presAssocID="{0BF08CFC-B635-49C8-8515-D3C9C7D8FFE8}" presName="thickLine" presStyleLbl="alignNode1" presStyleIdx="0" presStyleCnt="1" custLinFactNeighborX="22173"/>
      <dgm:spPr/>
    </dgm:pt>
    <dgm:pt modelId="{A8246A25-7B1A-4A11-B0A5-F66BFADECCC9}" type="pres">
      <dgm:prSet presAssocID="{0BF08CFC-B635-49C8-8515-D3C9C7D8FFE8}" presName="horz1" presStyleCnt="0"/>
      <dgm:spPr/>
    </dgm:pt>
    <dgm:pt modelId="{51B45767-3CC9-4DCE-A6F8-B84B9FE75658}" type="pres">
      <dgm:prSet presAssocID="{0BF08CFC-B635-49C8-8515-D3C9C7D8FFE8}" presName="tx1" presStyleLbl="revTx" presStyleIdx="0" presStyleCnt="3"/>
      <dgm:spPr/>
      <dgm:t>
        <a:bodyPr/>
        <a:lstStyle/>
        <a:p>
          <a:endParaRPr lang="it-IT"/>
        </a:p>
      </dgm:t>
    </dgm:pt>
    <dgm:pt modelId="{1B94856B-F7BB-42CB-8651-B433C599C09B}" type="pres">
      <dgm:prSet presAssocID="{0BF08CFC-B635-49C8-8515-D3C9C7D8FFE8}" presName="vert1" presStyleCnt="0"/>
      <dgm:spPr/>
    </dgm:pt>
    <dgm:pt modelId="{FD84BD73-BB74-420D-8441-FC2FC8D75784}" type="pres">
      <dgm:prSet presAssocID="{824CE892-AFE0-4EAF-974F-2D0754AD2D01}" presName="vertSpace2a" presStyleCnt="0"/>
      <dgm:spPr/>
    </dgm:pt>
    <dgm:pt modelId="{ED626737-9F5A-4B46-A844-A0E0BE026027}" type="pres">
      <dgm:prSet presAssocID="{824CE892-AFE0-4EAF-974F-2D0754AD2D01}" presName="horz2" presStyleCnt="0"/>
      <dgm:spPr/>
    </dgm:pt>
    <dgm:pt modelId="{13668D96-4A21-459E-946F-2D74BC9C9B8D}" type="pres">
      <dgm:prSet presAssocID="{824CE892-AFE0-4EAF-974F-2D0754AD2D01}" presName="horzSpace2" presStyleCnt="0"/>
      <dgm:spPr/>
    </dgm:pt>
    <dgm:pt modelId="{C0A4AA13-5D78-4D34-ACC3-0E6C629153E6}" type="pres">
      <dgm:prSet presAssocID="{824CE892-AFE0-4EAF-974F-2D0754AD2D01}" presName="tx2" presStyleLbl="revTx" presStyleIdx="1" presStyleCnt="3"/>
      <dgm:spPr/>
      <dgm:t>
        <a:bodyPr/>
        <a:lstStyle/>
        <a:p>
          <a:endParaRPr lang="it-IT"/>
        </a:p>
      </dgm:t>
    </dgm:pt>
    <dgm:pt modelId="{D69F2C25-7617-4E1A-88B7-6595C28B54A6}" type="pres">
      <dgm:prSet presAssocID="{824CE892-AFE0-4EAF-974F-2D0754AD2D01}" presName="vert2" presStyleCnt="0"/>
      <dgm:spPr/>
    </dgm:pt>
    <dgm:pt modelId="{880C9534-01BB-4C10-88ED-6A2430350797}" type="pres">
      <dgm:prSet presAssocID="{824CE892-AFE0-4EAF-974F-2D0754AD2D01}" presName="thinLine2b" presStyleLbl="callout" presStyleIdx="0" presStyleCnt="2"/>
      <dgm:spPr/>
    </dgm:pt>
    <dgm:pt modelId="{AC6D9189-B7A7-46EE-A094-743DB9746E56}" type="pres">
      <dgm:prSet presAssocID="{824CE892-AFE0-4EAF-974F-2D0754AD2D01}" presName="vertSpace2b" presStyleCnt="0"/>
      <dgm:spPr/>
    </dgm:pt>
    <dgm:pt modelId="{42A75E35-552A-4D01-80BE-C5849E5995E6}" type="pres">
      <dgm:prSet presAssocID="{0A56BBE2-4BDE-4DED-BD1D-63BE8A61DDBC}" presName="horz2" presStyleCnt="0"/>
      <dgm:spPr/>
    </dgm:pt>
    <dgm:pt modelId="{567132B1-207A-41CD-8943-03C2A46D6A01}" type="pres">
      <dgm:prSet presAssocID="{0A56BBE2-4BDE-4DED-BD1D-63BE8A61DDBC}" presName="horzSpace2" presStyleCnt="0"/>
      <dgm:spPr/>
    </dgm:pt>
    <dgm:pt modelId="{D23E9DCF-EF43-4D03-B1E7-6DAF7E34952B}" type="pres">
      <dgm:prSet presAssocID="{0A56BBE2-4BDE-4DED-BD1D-63BE8A61DDBC}" presName="tx2" presStyleLbl="revTx" presStyleIdx="2" presStyleCnt="3"/>
      <dgm:spPr/>
      <dgm:t>
        <a:bodyPr/>
        <a:lstStyle/>
        <a:p>
          <a:endParaRPr lang="it-IT"/>
        </a:p>
      </dgm:t>
    </dgm:pt>
    <dgm:pt modelId="{2CCB4D2C-0B33-4E8D-949F-0F51924F2A37}" type="pres">
      <dgm:prSet presAssocID="{0A56BBE2-4BDE-4DED-BD1D-63BE8A61DDBC}" presName="vert2" presStyleCnt="0"/>
      <dgm:spPr/>
    </dgm:pt>
    <dgm:pt modelId="{0ACE5FD6-0C5C-470F-98A3-3BC5ACA74791}" type="pres">
      <dgm:prSet presAssocID="{0A56BBE2-4BDE-4DED-BD1D-63BE8A61DDBC}" presName="thinLine2b" presStyleLbl="callout" presStyleIdx="1" presStyleCnt="2"/>
      <dgm:spPr/>
    </dgm:pt>
    <dgm:pt modelId="{B746CBB3-A3CA-4D1C-BB27-6DB539464658}" type="pres">
      <dgm:prSet presAssocID="{0A56BBE2-4BDE-4DED-BD1D-63BE8A61DDBC}" presName="vertSpace2b" presStyleCnt="0"/>
      <dgm:spPr/>
    </dgm:pt>
  </dgm:ptLst>
  <dgm:cxnLst>
    <dgm:cxn modelId="{0F25849F-78F2-47AB-91F0-4898281F4C95}" srcId="{04F08194-87F0-4EDA-9330-9913DE11EE4E}" destId="{0BF08CFC-B635-49C8-8515-D3C9C7D8FFE8}" srcOrd="0" destOrd="0" parTransId="{67F05DA0-2847-4819-A529-506AF9C7A8AA}" sibTransId="{950F8F5A-206C-49AF-9D17-945A1BAFBABB}"/>
    <dgm:cxn modelId="{08EDF42C-627F-49CA-8E95-21110E0F89B4}" srcId="{0BF08CFC-B635-49C8-8515-D3C9C7D8FFE8}" destId="{0A56BBE2-4BDE-4DED-BD1D-63BE8A61DDBC}" srcOrd="1" destOrd="0" parTransId="{6CA04920-BD3A-438E-8EF7-1CB083155606}" sibTransId="{1248B0F1-8480-415C-9004-8093DAD4C59C}"/>
    <dgm:cxn modelId="{F524191D-DE44-4F5B-BAD3-42F99AA5E32E}" srcId="{0BF08CFC-B635-49C8-8515-D3C9C7D8FFE8}" destId="{824CE892-AFE0-4EAF-974F-2D0754AD2D01}" srcOrd="0" destOrd="0" parTransId="{634EDB6E-FBD1-4528-BE3D-FF2FD1969151}" sibTransId="{CE07406F-F68D-4D16-8875-35FEA2F29858}"/>
    <dgm:cxn modelId="{4C9B244A-78AB-47DC-A692-F8C3519B015D}" type="presOf" srcId="{824CE892-AFE0-4EAF-974F-2D0754AD2D01}" destId="{C0A4AA13-5D78-4D34-ACC3-0E6C629153E6}" srcOrd="0" destOrd="0" presId="urn:microsoft.com/office/officeart/2008/layout/LinedList"/>
    <dgm:cxn modelId="{0155D59C-2D27-4AB4-97D9-FE922FE45A26}" type="presOf" srcId="{0A56BBE2-4BDE-4DED-BD1D-63BE8A61DDBC}" destId="{D23E9DCF-EF43-4D03-B1E7-6DAF7E34952B}" srcOrd="0" destOrd="0" presId="urn:microsoft.com/office/officeart/2008/layout/LinedList"/>
    <dgm:cxn modelId="{88504F03-B3B0-4E80-B627-90EF95883310}" type="presOf" srcId="{04F08194-87F0-4EDA-9330-9913DE11EE4E}" destId="{2CD0D0AA-19D2-44CE-B411-3DC1EDE25CCF}" srcOrd="0" destOrd="0" presId="urn:microsoft.com/office/officeart/2008/layout/LinedList"/>
    <dgm:cxn modelId="{60A05AA0-A275-4D78-8CEA-A8FAF53F77A2}" type="presOf" srcId="{0BF08CFC-B635-49C8-8515-D3C9C7D8FFE8}" destId="{51B45767-3CC9-4DCE-A6F8-B84B9FE75658}" srcOrd="0" destOrd="0" presId="urn:microsoft.com/office/officeart/2008/layout/LinedList"/>
    <dgm:cxn modelId="{2C1A1378-1FBD-4718-83F6-8A5BB5C9AE59}" type="presParOf" srcId="{2CD0D0AA-19D2-44CE-B411-3DC1EDE25CCF}" destId="{7CF588AF-29DE-4FC1-8D20-517B489B3287}" srcOrd="0" destOrd="0" presId="urn:microsoft.com/office/officeart/2008/layout/LinedList"/>
    <dgm:cxn modelId="{239B04EB-BFC6-423E-8D66-8769A8E0A1F0}" type="presParOf" srcId="{2CD0D0AA-19D2-44CE-B411-3DC1EDE25CCF}" destId="{A8246A25-7B1A-4A11-B0A5-F66BFADECCC9}" srcOrd="1" destOrd="0" presId="urn:microsoft.com/office/officeart/2008/layout/LinedList"/>
    <dgm:cxn modelId="{53A5CC49-C51E-400D-A7D1-2423A3D55F99}" type="presParOf" srcId="{A8246A25-7B1A-4A11-B0A5-F66BFADECCC9}" destId="{51B45767-3CC9-4DCE-A6F8-B84B9FE75658}" srcOrd="0" destOrd="0" presId="urn:microsoft.com/office/officeart/2008/layout/LinedList"/>
    <dgm:cxn modelId="{43AB6142-D241-45D1-9B09-F3A2FEA5D8D1}" type="presParOf" srcId="{A8246A25-7B1A-4A11-B0A5-F66BFADECCC9}" destId="{1B94856B-F7BB-42CB-8651-B433C599C09B}" srcOrd="1" destOrd="0" presId="urn:microsoft.com/office/officeart/2008/layout/LinedList"/>
    <dgm:cxn modelId="{404CCE66-9315-4579-AE8B-4A5938E4F521}" type="presParOf" srcId="{1B94856B-F7BB-42CB-8651-B433C599C09B}" destId="{FD84BD73-BB74-420D-8441-FC2FC8D75784}" srcOrd="0" destOrd="0" presId="urn:microsoft.com/office/officeart/2008/layout/LinedList"/>
    <dgm:cxn modelId="{50220F3E-8912-4137-ADF2-67233F03CEF5}" type="presParOf" srcId="{1B94856B-F7BB-42CB-8651-B433C599C09B}" destId="{ED626737-9F5A-4B46-A844-A0E0BE026027}" srcOrd="1" destOrd="0" presId="urn:microsoft.com/office/officeart/2008/layout/LinedList"/>
    <dgm:cxn modelId="{552E8832-6039-4B18-91F0-34EC48617EFB}" type="presParOf" srcId="{ED626737-9F5A-4B46-A844-A0E0BE026027}" destId="{13668D96-4A21-459E-946F-2D74BC9C9B8D}" srcOrd="0" destOrd="0" presId="urn:microsoft.com/office/officeart/2008/layout/LinedList"/>
    <dgm:cxn modelId="{78E4D0A2-4673-4746-A8F0-64F9ABB3BB79}" type="presParOf" srcId="{ED626737-9F5A-4B46-A844-A0E0BE026027}" destId="{C0A4AA13-5D78-4D34-ACC3-0E6C629153E6}" srcOrd="1" destOrd="0" presId="urn:microsoft.com/office/officeart/2008/layout/LinedList"/>
    <dgm:cxn modelId="{B5AF3235-90E2-4706-BBF4-B4D17F62B416}" type="presParOf" srcId="{ED626737-9F5A-4B46-A844-A0E0BE026027}" destId="{D69F2C25-7617-4E1A-88B7-6595C28B54A6}" srcOrd="2" destOrd="0" presId="urn:microsoft.com/office/officeart/2008/layout/LinedList"/>
    <dgm:cxn modelId="{13CD8AA5-5323-46CB-976F-0B017A48A173}" type="presParOf" srcId="{1B94856B-F7BB-42CB-8651-B433C599C09B}" destId="{880C9534-01BB-4C10-88ED-6A2430350797}" srcOrd="2" destOrd="0" presId="urn:microsoft.com/office/officeart/2008/layout/LinedList"/>
    <dgm:cxn modelId="{0CD78285-D7D5-4A5C-9352-8D08FE7F2559}" type="presParOf" srcId="{1B94856B-F7BB-42CB-8651-B433C599C09B}" destId="{AC6D9189-B7A7-46EE-A094-743DB9746E56}" srcOrd="3" destOrd="0" presId="urn:microsoft.com/office/officeart/2008/layout/LinedList"/>
    <dgm:cxn modelId="{F970B9E7-79AC-4FD5-BF10-E098B075AADA}" type="presParOf" srcId="{1B94856B-F7BB-42CB-8651-B433C599C09B}" destId="{42A75E35-552A-4D01-80BE-C5849E5995E6}" srcOrd="4" destOrd="0" presId="urn:microsoft.com/office/officeart/2008/layout/LinedList"/>
    <dgm:cxn modelId="{1F3DE9A4-3149-46CC-A7B4-CCD024044D7A}" type="presParOf" srcId="{42A75E35-552A-4D01-80BE-C5849E5995E6}" destId="{567132B1-207A-41CD-8943-03C2A46D6A01}" srcOrd="0" destOrd="0" presId="urn:microsoft.com/office/officeart/2008/layout/LinedList"/>
    <dgm:cxn modelId="{95FA48F7-E73B-4DA7-B774-43AA1AA92FC7}" type="presParOf" srcId="{42A75E35-552A-4D01-80BE-C5849E5995E6}" destId="{D23E9DCF-EF43-4D03-B1E7-6DAF7E34952B}" srcOrd="1" destOrd="0" presId="urn:microsoft.com/office/officeart/2008/layout/LinedList"/>
    <dgm:cxn modelId="{3F4F9DB9-DE7C-41A5-ABD1-AF613BF244AE}" type="presParOf" srcId="{42A75E35-552A-4D01-80BE-C5849E5995E6}" destId="{2CCB4D2C-0B33-4E8D-949F-0F51924F2A37}" srcOrd="2" destOrd="0" presId="urn:microsoft.com/office/officeart/2008/layout/LinedList"/>
    <dgm:cxn modelId="{85CB5CED-89CC-48D5-9F44-38DFA8DCF4A9}" type="presParOf" srcId="{1B94856B-F7BB-42CB-8651-B433C599C09B}" destId="{0ACE5FD6-0C5C-470F-98A3-3BC5ACA74791}" srcOrd="5" destOrd="0" presId="urn:microsoft.com/office/officeart/2008/layout/LinedList"/>
    <dgm:cxn modelId="{54E7A975-79AD-4609-9240-A8EAAD379C35}" type="presParOf" srcId="{1B94856B-F7BB-42CB-8651-B433C599C09B}" destId="{B746CBB3-A3CA-4D1C-BB27-6DB539464658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08194-87F0-4EDA-9330-9913DE11EE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BF08CFC-B635-49C8-8515-D3C9C7D8FFE8}">
      <dgm:prSet phldrT="[Testo]" custT="1"/>
      <dgm:spPr/>
      <dgm:t>
        <a:bodyPr/>
        <a:lstStyle/>
        <a:p>
          <a:r>
            <a:rPr lang="it-IT" sz="1000" dirty="0" smtClean="0"/>
            <a:t>Meccanismo patogenetico di formazione</a:t>
          </a:r>
          <a:endParaRPr lang="it-IT" sz="1000" dirty="0"/>
        </a:p>
      </dgm:t>
    </dgm:pt>
    <dgm:pt modelId="{67F05DA0-2847-4819-A529-506AF9C7A8AA}" type="parTrans" cxnId="{0F25849F-78F2-47AB-91F0-4898281F4C95}">
      <dgm:prSet/>
      <dgm:spPr/>
      <dgm:t>
        <a:bodyPr/>
        <a:lstStyle/>
        <a:p>
          <a:endParaRPr lang="it-IT"/>
        </a:p>
      </dgm:t>
    </dgm:pt>
    <dgm:pt modelId="{950F8F5A-206C-49AF-9D17-945A1BAFBABB}" type="sibTrans" cxnId="{0F25849F-78F2-47AB-91F0-4898281F4C95}">
      <dgm:prSet/>
      <dgm:spPr/>
      <dgm:t>
        <a:bodyPr/>
        <a:lstStyle/>
        <a:p>
          <a:endParaRPr lang="it-IT"/>
        </a:p>
      </dgm:t>
    </dgm:pt>
    <dgm:pt modelId="{824CE892-AFE0-4EAF-974F-2D0754AD2D01}">
      <dgm:prSet phldrT="[Testo]"/>
      <dgm:spPr/>
      <dgm:t>
        <a:bodyPr/>
        <a:lstStyle/>
        <a:p>
          <a:r>
            <a:rPr lang="it-IT" b="1" dirty="0" smtClean="0"/>
            <a:t>Da pulsione: </a:t>
          </a:r>
          <a:r>
            <a:rPr lang="it-IT" dirty="0" smtClean="0"/>
            <a:t>l’aumento della pressione </a:t>
          </a:r>
          <a:r>
            <a:rPr lang="it-IT" dirty="0" err="1" smtClean="0"/>
            <a:t>endoluminale</a:t>
          </a:r>
          <a:r>
            <a:rPr lang="it-IT" dirty="0" smtClean="0"/>
            <a:t> causa erniazione mucosa attraverso un punto di minor resistenza ; sono pseudo diverticoli tipicamente associati a disordini motori </a:t>
          </a:r>
          <a:endParaRPr lang="it-IT" dirty="0"/>
        </a:p>
      </dgm:t>
    </dgm:pt>
    <dgm:pt modelId="{634EDB6E-FBD1-4528-BE3D-FF2FD1969151}" type="parTrans" cxnId="{F524191D-DE44-4F5B-BAD3-42F99AA5E32E}">
      <dgm:prSet/>
      <dgm:spPr/>
      <dgm:t>
        <a:bodyPr/>
        <a:lstStyle/>
        <a:p>
          <a:endParaRPr lang="it-IT"/>
        </a:p>
      </dgm:t>
    </dgm:pt>
    <dgm:pt modelId="{CE07406F-F68D-4D16-8875-35FEA2F29858}" type="sibTrans" cxnId="{F524191D-DE44-4F5B-BAD3-42F99AA5E32E}">
      <dgm:prSet/>
      <dgm:spPr/>
      <dgm:t>
        <a:bodyPr/>
        <a:lstStyle/>
        <a:p>
          <a:endParaRPr lang="it-IT"/>
        </a:p>
      </dgm:t>
    </dgm:pt>
    <dgm:pt modelId="{0A56BBE2-4BDE-4DED-BD1D-63BE8A61DDBC}">
      <dgm:prSet phldrT="[Testo]"/>
      <dgm:spPr/>
      <dgm:t>
        <a:bodyPr/>
        <a:lstStyle/>
        <a:p>
          <a:r>
            <a:rPr lang="it-IT" b="1" dirty="0" smtClean="0"/>
            <a:t>Da trazione</a:t>
          </a:r>
          <a:r>
            <a:rPr lang="it-IT" dirty="0" smtClean="0"/>
            <a:t>: sono secondari a processi infiammatori mediastinici che creano aderenze che “tirano” la parete esofagea; sono diverticoli veri</a:t>
          </a:r>
        </a:p>
      </dgm:t>
    </dgm:pt>
    <dgm:pt modelId="{6CA04920-BD3A-438E-8EF7-1CB083155606}" type="parTrans" cxnId="{08EDF42C-627F-49CA-8E95-21110E0F89B4}">
      <dgm:prSet/>
      <dgm:spPr/>
      <dgm:t>
        <a:bodyPr/>
        <a:lstStyle/>
        <a:p>
          <a:endParaRPr lang="it-IT"/>
        </a:p>
      </dgm:t>
    </dgm:pt>
    <dgm:pt modelId="{1248B0F1-8480-415C-9004-8093DAD4C59C}" type="sibTrans" cxnId="{08EDF42C-627F-49CA-8E95-21110E0F89B4}">
      <dgm:prSet/>
      <dgm:spPr/>
      <dgm:t>
        <a:bodyPr/>
        <a:lstStyle/>
        <a:p>
          <a:endParaRPr lang="it-IT"/>
        </a:p>
      </dgm:t>
    </dgm:pt>
    <dgm:pt modelId="{2CD0D0AA-19D2-44CE-B411-3DC1EDE25CCF}" type="pres">
      <dgm:prSet presAssocID="{04F08194-87F0-4EDA-9330-9913DE11EE4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7CF588AF-29DE-4FC1-8D20-517B489B3287}" type="pres">
      <dgm:prSet presAssocID="{0BF08CFC-B635-49C8-8515-D3C9C7D8FFE8}" presName="thickLine" presStyleLbl="alignNode1" presStyleIdx="0" presStyleCnt="1" custLinFactNeighborX="-22127" custLinFactNeighborY="235"/>
      <dgm:spPr/>
    </dgm:pt>
    <dgm:pt modelId="{A8246A25-7B1A-4A11-B0A5-F66BFADECCC9}" type="pres">
      <dgm:prSet presAssocID="{0BF08CFC-B635-49C8-8515-D3C9C7D8FFE8}" presName="horz1" presStyleCnt="0"/>
      <dgm:spPr/>
    </dgm:pt>
    <dgm:pt modelId="{51B45767-3CC9-4DCE-A6F8-B84B9FE75658}" type="pres">
      <dgm:prSet presAssocID="{0BF08CFC-B635-49C8-8515-D3C9C7D8FFE8}" presName="tx1" presStyleLbl="revTx" presStyleIdx="0" presStyleCnt="3"/>
      <dgm:spPr/>
      <dgm:t>
        <a:bodyPr/>
        <a:lstStyle/>
        <a:p>
          <a:endParaRPr lang="it-IT"/>
        </a:p>
      </dgm:t>
    </dgm:pt>
    <dgm:pt modelId="{1B94856B-F7BB-42CB-8651-B433C599C09B}" type="pres">
      <dgm:prSet presAssocID="{0BF08CFC-B635-49C8-8515-D3C9C7D8FFE8}" presName="vert1" presStyleCnt="0"/>
      <dgm:spPr/>
    </dgm:pt>
    <dgm:pt modelId="{FD84BD73-BB74-420D-8441-FC2FC8D75784}" type="pres">
      <dgm:prSet presAssocID="{824CE892-AFE0-4EAF-974F-2D0754AD2D01}" presName="vertSpace2a" presStyleCnt="0"/>
      <dgm:spPr/>
    </dgm:pt>
    <dgm:pt modelId="{ED626737-9F5A-4B46-A844-A0E0BE026027}" type="pres">
      <dgm:prSet presAssocID="{824CE892-AFE0-4EAF-974F-2D0754AD2D01}" presName="horz2" presStyleCnt="0"/>
      <dgm:spPr/>
    </dgm:pt>
    <dgm:pt modelId="{13668D96-4A21-459E-946F-2D74BC9C9B8D}" type="pres">
      <dgm:prSet presAssocID="{824CE892-AFE0-4EAF-974F-2D0754AD2D01}" presName="horzSpace2" presStyleCnt="0"/>
      <dgm:spPr/>
    </dgm:pt>
    <dgm:pt modelId="{C0A4AA13-5D78-4D34-ACC3-0E6C629153E6}" type="pres">
      <dgm:prSet presAssocID="{824CE892-AFE0-4EAF-974F-2D0754AD2D01}" presName="tx2" presStyleLbl="revTx" presStyleIdx="1" presStyleCnt="3"/>
      <dgm:spPr/>
      <dgm:t>
        <a:bodyPr/>
        <a:lstStyle/>
        <a:p>
          <a:endParaRPr lang="it-IT"/>
        </a:p>
      </dgm:t>
    </dgm:pt>
    <dgm:pt modelId="{D69F2C25-7617-4E1A-88B7-6595C28B54A6}" type="pres">
      <dgm:prSet presAssocID="{824CE892-AFE0-4EAF-974F-2D0754AD2D01}" presName="vert2" presStyleCnt="0"/>
      <dgm:spPr/>
    </dgm:pt>
    <dgm:pt modelId="{880C9534-01BB-4C10-88ED-6A2430350797}" type="pres">
      <dgm:prSet presAssocID="{824CE892-AFE0-4EAF-974F-2D0754AD2D01}" presName="thinLine2b" presStyleLbl="callout" presStyleIdx="0" presStyleCnt="2"/>
      <dgm:spPr/>
    </dgm:pt>
    <dgm:pt modelId="{AC6D9189-B7A7-46EE-A094-743DB9746E56}" type="pres">
      <dgm:prSet presAssocID="{824CE892-AFE0-4EAF-974F-2D0754AD2D01}" presName="vertSpace2b" presStyleCnt="0"/>
      <dgm:spPr/>
    </dgm:pt>
    <dgm:pt modelId="{42A75E35-552A-4D01-80BE-C5849E5995E6}" type="pres">
      <dgm:prSet presAssocID="{0A56BBE2-4BDE-4DED-BD1D-63BE8A61DDBC}" presName="horz2" presStyleCnt="0"/>
      <dgm:spPr/>
    </dgm:pt>
    <dgm:pt modelId="{567132B1-207A-41CD-8943-03C2A46D6A01}" type="pres">
      <dgm:prSet presAssocID="{0A56BBE2-4BDE-4DED-BD1D-63BE8A61DDBC}" presName="horzSpace2" presStyleCnt="0"/>
      <dgm:spPr/>
    </dgm:pt>
    <dgm:pt modelId="{D23E9DCF-EF43-4D03-B1E7-6DAF7E34952B}" type="pres">
      <dgm:prSet presAssocID="{0A56BBE2-4BDE-4DED-BD1D-63BE8A61DDBC}" presName="tx2" presStyleLbl="revTx" presStyleIdx="2" presStyleCnt="3"/>
      <dgm:spPr/>
      <dgm:t>
        <a:bodyPr/>
        <a:lstStyle/>
        <a:p>
          <a:endParaRPr lang="it-IT"/>
        </a:p>
      </dgm:t>
    </dgm:pt>
    <dgm:pt modelId="{2CCB4D2C-0B33-4E8D-949F-0F51924F2A37}" type="pres">
      <dgm:prSet presAssocID="{0A56BBE2-4BDE-4DED-BD1D-63BE8A61DDBC}" presName="vert2" presStyleCnt="0"/>
      <dgm:spPr/>
    </dgm:pt>
    <dgm:pt modelId="{0ACE5FD6-0C5C-470F-98A3-3BC5ACA74791}" type="pres">
      <dgm:prSet presAssocID="{0A56BBE2-4BDE-4DED-BD1D-63BE8A61DDBC}" presName="thinLine2b" presStyleLbl="callout" presStyleIdx="1" presStyleCnt="2"/>
      <dgm:spPr/>
    </dgm:pt>
    <dgm:pt modelId="{B746CBB3-A3CA-4D1C-BB27-6DB539464658}" type="pres">
      <dgm:prSet presAssocID="{0A56BBE2-4BDE-4DED-BD1D-63BE8A61DDBC}" presName="vertSpace2b" presStyleCnt="0"/>
      <dgm:spPr/>
    </dgm:pt>
  </dgm:ptLst>
  <dgm:cxnLst>
    <dgm:cxn modelId="{0F25849F-78F2-47AB-91F0-4898281F4C95}" srcId="{04F08194-87F0-4EDA-9330-9913DE11EE4E}" destId="{0BF08CFC-B635-49C8-8515-D3C9C7D8FFE8}" srcOrd="0" destOrd="0" parTransId="{67F05DA0-2847-4819-A529-506AF9C7A8AA}" sibTransId="{950F8F5A-206C-49AF-9D17-945A1BAFBABB}"/>
    <dgm:cxn modelId="{08EDF42C-627F-49CA-8E95-21110E0F89B4}" srcId="{0BF08CFC-B635-49C8-8515-D3C9C7D8FFE8}" destId="{0A56BBE2-4BDE-4DED-BD1D-63BE8A61DDBC}" srcOrd="1" destOrd="0" parTransId="{6CA04920-BD3A-438E-8EF7-1CB083155606}" sibTransId="{1248B0F1-8480-415C-9004-8093DAD4C59C}"/>
    <dgm:cxn modelId="{F524191D-DE44-4F5B-BAD3-42F99AA5E32E}" srcId="{0BF08CFC-B635-49C8-8515-D3C9C7D8FFE8}" destId="{824CE892-AFE0-4EAF-974F-2D0754AD2D01}" srcOrd="0" destOrd="0" parTransId="{634EDB6E-FBD1-4528-BE3D-FF2FD1969151}" sibTransId="{CE07406F-F68D-4D16-8875-35FEA2F29858}"/>
    <dgm:cxn modelId="{4C9B244A-78AB-47DC-A692-F8C3519B015D}" type="presOf" srcId="{824CE892-AFE0-4EAF-974F-2D0754AD2D01}" destId="{C0A4AA13-5D78-4D34-ACC3-0E6C629153E6}" srcOrd="0" destOrd="0" presId="urn:microsoft.com/office/officeart/2008/layout/LinedList"/>
    <dgm:cxn modelId="{0155D59C-2D27-4AB4-97D9-FE922FE45A26}" type="presOf" srcId="{0A56BBE2-4BDE-4DED-BD1D-63BE8A61DDBC}" destId="{D23E9DCF-EF43-4D03-B1E7-6DAF7E34952B}" srcOrd="0" destOrd="0" presId="urn:microsoft.com/office/officeart/2008/layout/LinedList"/>
    <dgm:cxn modelId="{88504F03-B3B0-4E80-B627-90EF95883310}" type="presOf" srcId="{04F08194-87F0-4EDA-9330-9913DE11EE4E}" destId="{2CD0D0AA-19D2-44CE-B411-3DC1EDE25CCF}" srcOrd="0" destOrd="0" presId="urn:microsoft.com/office/officeart/2008/layout/LinedList"/>
    <dgm:cxn modelId="{60A05AA0-A275-4D78-8CEA-A8FAF53F77A2}" type="presOf" srcId="{0BF08CFC-B635-49C8-8515-D3C9C7D8FFE8}" destId="{51B45767-3CC9-4DCE-A6F8-B84B9FE75658}" srcOrd="0" destOrd="0" presId="urn:microsoft.com/office/officeart/2008/layout/LinedList"/>
    <dgm:cxn modelId="{2C1A1378-1FBD-4718-83F6-8A5BB5C9AE59}" type="presParOf" srcId="{2CD0D0AA-19D2-44CE-B411-3DC1EDE25CCF}" destId="{7CF588AF-29DE-4FC1-8D20-517B489B3287}" srcOrd="0" destOrd="0" presId="urn:microsoft.com/office/officeart/2008/layout/LinedList"/>
    <dgm:cxn modelId="{239B04EB-BFC6-423E-8D66-8769A8E0A1F0}" type="presParOf" srcId="{2CD0D0AA-19D2-44CE-B411-3DC1EDE25CCF}" destId="{A8246A25-7B1A-4A11-B0A5-F66BFADECCC9}" srcOrd="1" destOrd="0" presId="urn:microsoft.com/office/officeart/2008/layout/LinedList"/>
    <dgm:cxn modelId="{53A5CC49-C51E-400D-A7D1-2423A3D55F99}" type="presParOf" srcId="{A8246A25-7B1A-4A11-B0A5-F66BFADECCC9}" destId="{51B45767-3CC9-4DCE-A6F8-B84B9FE75658}" srcOrd="0" destOrd="0" presId="urn:microsoft.com/office/officeart/2008/layout/LinedList"/>
    <dgm:cxn modelId="{43AB6142-D241-45D1-9B09-F3A2FEA5D8D1}" type="presParOf" srcId="{A8246A25-7B1A-4A11-B0A5-F66BFADECCC9}" destId="{1B94856B-F7BB-42CB-8651-B433C599C09B}" srcOrd="1" destOrd="0" presId="urn:microsoft.com/office/officeart/2008/layout/LinedList"/>
    <dgm:cxn modelId="{404CCE66-9315-4579-AE8B-4A5938E4F521}" type="presParOf" srcId="{1B94856B-F7BB-42CB-8651-B433C599C09B}" destId="{FD84BD73-BB74-420D-8441-FC2FC8D75784}" srcOrd="0" destOrd="0" presId="urn:microsoft.com/office/officeart/2008/layout/LinedList"/>
    <dgm:cxn modelId="{50220F3E-8912-4137-ADF2-67233F03CEF5}" type="presParOf" srcId="{1B94856B-F7BB-42CB-8651-B433C599C09B}" destId="{ED626737-9F5A-4B46-A844-A0E0BE026027}" srcOrd="1" destOrd="0" presId="urn:microsoft.com/office/officeart/2008/layout/LinedList"/>
    <dgm:cxn modelId="{552E8832-6039-4B18-91F0-34EC48617EFB}" type="presParOf" srcId="{ED626737-9F5A-4B46-A844-A0E0BE026027}" destId="{13668D96-4A21-459E-946F-2D74BC9C9B8D}" srcOrd="0" destOrd="0" presId="urn:microsoft.com/office/officeart/2008/layout/LinedList"/>
    <dgm:cxn modelId="{78E4D0A2-4673-4746-A8F0-64F9ABB3BB79}" type="presParOf" srcId="{ED626737-9F5A-4B46-A844-A0E0BE026027}" destId="{C0A4AA13-5D78-4D34-ACC3-0E6C629153E6}" srcOrd="1" destOrd="0" presId="urn:microsoft.com/office/officeart/2008/layout/LinedList"/>
    <dgm:cxn modelId="{B5AF3235-90E2-4706-BBF4-B4D17F62B416}" type="presParOf" srcId="{ED626737-9F5A-4B46-A844-A0E0BE026027}" destId="{D69F2C25-7617-4E1A-88B7-6595C28B54A6}" srcOrd="2" destOrd="0" presId="urn:microsoft.com/office/officeart/2008/layout/LinedList"/>
    <dgm:cxn modelId="{13CD8AA5-5323-46CB-976F-0B017A48A173}" type="presParOf" srcId="{1B94856B-F7BB-42CB-8651-B433C599C09B}" destId="{880C9534-01BB-4C10-88ED-6A2430350797}" srcOrd="2" destOrd="0" presId="urn:microsoft.com/office/officeart/2008/layout/LinedList"/>
    <dgm:cxn modelId="{0CD78285-D7D5-4A5C-9352-8D08FE7F2559}" type="presParOf" srcId="{1B94856B-F7BB-42CB-8651-B433C599C09B}" destId="{AC6D9189-B7A7-46EE-A094-743DB9746E56}" srcOrd="3" destOrd="0" presId="urn:microsoft.com/office/officeart/2008/layout/LinedList"/>
    <dgm:cxn modelId="{F970B9E7-79AC-4FD5-BF10-E098B075AADA}" type="presParOf" srcId="{1B94856B-F7BB-42CB-8651-B433C599C09B}" destId="{42A75E35-552A-4D01-80BE-C5849E5995E6}" srcOrd="4" destOrd="0" presId="urn:microsoft.com/office/officeart/2008/layout/LinedList"/>
    <dgm:cxn modelId="{1F3DE9A4-3149-46CC-A7B4-CCD024044D7A}" type="presParOf" srcId="{42A75E35-552A-4D01-80BE-C5849E5995E6}" destId="{567132B1-207A-41CD-8943-03C2A46D6A01}" srcOrd="0" destOrd="0" presId="urn:microsoft.com/office/officeart/2008/layout/LinedList"/>
    <dgm:cxn modelId="{95FA48F7-E73B-4DA7-B774-43AA1AA92FC7}" type="presParOf" srcId="{42A75E35-552A-4D01-80BE-C5849E5995E6}" destId="{D23E9DCF-EF43-4D03-B1E7-6DAF7E34952B}" srcOrd="1" destOrd="0" presId="urn:microsoft.com/office/officeart/2008/layout/LinedList"/>
    <dgm:cxn modelId="{3F4F9DB9-DE7C-41A5-ABD1-AF613BF244AE}" type="presParOf" srcId="{42A75E35-552A-4D01-80BE-C5849E5995E6}" destId="{2CCB4D2C-0B33-4E8D-949F-0F51924F2A37}" srcOrd="2" destOrd="0" presId="urn:microsoft.com/office/officeart/2008/layout/LinedList"/>
    <dgm:cxn modelId="{85CB5CED-89CC-48D5-9F44-38DFA8DCF4A9}" type="presParOf" srcId="{1B94856B-F7BB-42CB-8651-B433C599C09B}" destId="{0ACE5FD6-0C5C-470F-98A3-3BC5ACA74791}" srcOrd="5" destOrd="0" presId="urn:microsoft.com/office/officeart/2008/layout/LinedList"/>
    <dgm:cxn modelId="{54E7A975-79AD-4609-9240-A8EAAD379C35}" type="presParOf" srcId="{1B94856B-F7BB-42CB-8651-B433C599C09B}" destId="{B746CBB3-A3CA-4D1C-BB27-6DB539464658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F08194-87F0-4EDA-9330-9913DE11EE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BF08CFC-B635-49C8-8515-D3C9C7D8FFE8}">
      <dgm:prSet phldrT="[Testo]" custT="1"/>
      <dgm:spPr/>
      <dgm:t>
        <a:bodyPr/>
        <a:lstStyle/>
        <a:p>
          <a:r>
            <a:rPr lang="it-IT" sz="1000" dirty="0" smtClean="0"/>
            <a:t>Sede</a:t>
          </a:r>
          <a:endParaRPr lang="it-IT" sz="1000" dirty="0"/>
        </a:p>
      </dgm:t>
    </dgm:pt>
    <dgm:pt modelId="{67F05DA0-2847-4819-A529-506AF9C7A8AA}" type="parTrans" cxnId="{0F25849F-78F2-47AB-91F0-4898281F4C95}">
      <dgm:prSet/>
      <dgm:spPr/>
      <dgm:t>
        <a:bodyPr/>
        <a:lstStyle/>
        <a:p>
          <a:endParaRPr lang="it-IT" sz="1200"/>
        </a:p>
      </dgm:t>
    </dgm:pt>
    <dgm:pt modelId="{950F8F5A-206C-49AF-9D17-945A1BAFBABB}" type="sibTrans" cxnId="{0F25849F-78F2-47AB-91F0-4898281F4C95}">
      <dgm:prSet/>
      <dgm:spPr/>
      <dgm:t>
        <a:bodyPr/>
        <a:lstStyle/>
        <a:p>
          <a:endParaRPr lang="it-IT" sz="1200"/>
        </a:p>
      </dgm:t>
    </dgm:pt>
    <dgm:pt modelId="{824CE892-AFE0-4EAF-974F-2D0754AD2D01}">
      <dgm:prSet phldrT="[Testo]" custT="1"/>
      <dgm:spPr/>
      <dgm:t>
        <a:bodyPr/>
        <a:lstStyle/>
        <a:p>
          <a:r>
            <a:rPr lang="it-IT" sz="1400" dirty="0" smtClean="0"/>
            <a:t>Diverticolo </a:t>
          </a:r>
          <a:r>
            <a:rPr lang="it-IT" sz="1400" dirty="0" err="1" smtClean="0"/>
            <a:t>faringo</a:t>
          </a:r>
          <a:r>
            <a:rPr lang="it-IT" sz="1400" dirty="0" smtClean="0"/>
            <a:t>-esofageo (Diverticolo di </a:t>
          </a:r>
          <a:r>
            <a:rPr lang="it-IT" sz="1400" dirty="0" err="1" smtClean="0"/>
            <a:t>Zenker</a:t>
          </a:r>
          <a:r>
            <a:rPr lang="it-IT" sz="1400" dirty="0" smtClean="0"/>
            <a:t>)</a:t>
          </a:r>
          <a:endParaRPr lang="it-IT" sz="1400" dirty="0"/>
        </a:p>
      </dgm:t>
    </dgm:pt>
    <dgm:pt modelId="{634EDB6E-FBD1-4528-BE3D-FF2FD1969151}" type="parTrans" cxnId="{F524191D-DE44-4F5B-BAD3-42F99AA5E32E}">
      <dgm:prSet/>
      <dgm:spPr/>
      <dgm:t>
        <a:bodyPr/>
        <a:lstStyle/>
        <a:p>
          <a:endParaRPr lang="it-IT" sz="1200"/>
        </a:p>
      </dgm:t>
    </dgm:pt>
    <dgm:pt modelId="{CE07406F-F68D-4D16-8875-35FEA2F29858}" type="sibTrans" cxnId="{F524191D-DE44-4F5B-BAD3-42F99AA5E32E}">
      <dgm:prSet/>
      <dgm:spPr/>
      <dgm:t>
        <a:bodyPr/>
        <a:lstStyle/>
        <a:p>
          <a:endParaRPr lang="it-IT" sz="1200"/>
        </a:p>
      </dgm:t>
    </dgm:pt>
    <dgm:pt modelId="{0A56BBE2-4BDE-4DED-BD1D-63BE8A61DDBC}">
      <dgm:prSet phldrT="[Testo]" custT="1"/>
      <dgm:spPr/>
      <dgm:t>
        <a:bodyPr/>
        <a:lstStyle/>
        <a:p>
          <a:r>
            <a:rPr lang="it-IT" sz="1400" dirty="0" smtClean="0"/>
            <a:t>Diverticolo medio-toracico</a:t>
          </a:r>
        </a:p>
      </dgm:t>
    </dgm:pt>
    <dgm:pt modelId="{6CA04920-BD3A-438E-8EF7-1CB083155606}" type="parTrans" cxnId="{08EDF42C-627F-49CA-8E95-21110E0F89B4}">
      <dgm:prSet/>
      <dgm:spPr/>
      <dgm:t>
        <a:bodyPr/>
        <a:lstStyle/>
        <a:p>
          <a:endParaRPr lang="it-IT" sz="1200"/>
        </a:p>
      </dgm:t>
    </dgm:pt>
    <dgm:pt modelId="{1248B0F1-8480-415C-9004-8093DAD4C59C}" type="sibTrans" cxnId="{08EDF42C-627F-49CA-8E95-21110E0F89B4}">
      <dgm:prSet/>
      <dgm:spPr/>
      <dgm:t>
        <a:bodyPr/>
        <a:lstStyle/>
        <a:p>
          <a:endParaRPr lang="it-IT" sz="1200"/>
        </a:p>
      </dgm:t>
    </dgm:pt>
    <dgm:pt modelId="{23116BC3-D923-42DE-9CC6-6CB5D57AE1FA}">
      <dgm:prSet phldrT="[Testo]" custT="1"/>
      <dgm:spPr/>
      <dgm:t>
        <a:bodyPr/>
        <a:lstStyle/>
        <a:p>
          <a:r>
            <a:rPr lang="it-IT" sz="1400" dirty="0" smtClean="0"/>
            <a:t>Diverticolo </a:t>
          </a:r>
          <a:r>
            <a:rPr lang="it-IT" sz="1400" dirty="0" err="1" smtClean="0"/>
            <a:t>epifrenico</a:t>
          </a:r>
          <a:endParaRPr lang="it-IT" sz="1400" dirty="0"/>
        </a:p>
      </dgm:t>
    </dgm:pt>
    <dgm:pt modelId="{CEAE0179-2C47-4C72-8ED5-A19B83639021}" type="parTrans" cxnId="{780448A1-36A2-4C11-A878-18A98ECD242A}">
      <dgm:prSet/>
      <dgm:spPr/>
      <dgm:t>
        <a:bodyPr/>
        <a:lstStyle/>
        <a:p>
          <a:endParaRPr lang="it-IT" sz="1200"/>
        </a:p>
      </dgm:t>
    </dgm:pt>
    <dgm:pt modelId="{B52D86A9-63C5-4EE0-9051-FB6DD24629D1}" type="sibTrans" cxnId="{780448A1-36A2-4C11-A878-18A98ECD242A}">
      <dgm:prSet/>
      <dgm:spPr/>
      <dgm:t>
        <a:bodyPr/>
        <a:lstStyle/>
        <a:p>
          <a:endParaRPr lang="it-IT" sz="1200"/>
        </a:p>
      </dgm:t>
    </dgm:pt>
    <dgm:pt modelId="{2CD0D0AA-19D2-44CE-B411-3DC1EDE25CCF}" type="pres">
      <dgm:prSet presAssocID="{04F08194-87F0-4EDA-9330-9913DE11EE4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7CF588AF-29DE-4FC1-8D20-517B489B3287}" type="pres">
      <dgm:prSet presAssocID="{0BF08CFC-B635-49C8-8515-D3C9C7D8FFE8}" presName="thickLine" presStyleLbl="alignNode1" presStyleIdx="0" presStyleCnt="1" custLinFactNeighborX="1311" custLinFactNeighborY="-23864"/>
      <dgm:spPr/>
    </dgm:pt>
    <dgm:pt modelId="{A8246A25-7B1A-4A11-B0A5-F66BFADECCC9}" type="pres">
      <dgm:prSet presAssocID="{0BF08CFC-B635-49C8-8515-D3C9C7D8FFE8}" presName="horz1" presStyleCnt="0"/>
      <dgm:spPr/>
    </dgm:pt>
    <dgm:pt modelId="{51B45767-3CC9-4DCE-A6F8-B84B9FE75658}" type="pres">
      <dgm:prSet presAssocID="{0BF08CFC-B635-49C8-8515-D3C9C7D8FFE8}" presName="tx1" presStyleLbl="revTx" presStyleIdx="0" presStyleCnt="4"/>
      <dgm:spPr/>
      <dgm:t>
        <a:bodyPr/>
        <a:lstStyle/>
        <a:p>
          <a:endParaRPr lang="it-IT"/>
        </a:p>
      </dgm:t>
    </dgm:pt>
    <dgm:pt modelId="{1B94856B-F7BB-42CB-8651-B433C599C09B}" type="pres">
      <dgm:prSet presAssocID="{0BF08CFC-B635-49C8-8515-D3C9C7D8FFE8}" presName="vert1" presStyleCnt="0"/>
      <dgm:spPr/>
    </dgm:pt>
    <dgm:pt modelId="{FD84BD73-BB74-420D-8441-FC2FC8D75784}" type="pres">
      <dgm:prSet presAssocID="{824CE892-AFE0-4EAF-974F-2D0754AD2D01}" presName="vertSpace2a" presStyleCnt="0"/>
      <dgm:spPr/>
    </dgm:pt>
    <dgm:pt modelId="{ED626737-9F5A-4B46-A844-A0E0BE026027}" type="pres">
      <dgm:prSet presAssocID="{824CE892-AFE0-4EAF-974F-2D0754AD2D01}" presName="horz2" presStyleCnt="0"/>
      <dgm:spPr/>
    </dgm:pt>
    <dgm:pt modelId="{13668D96-4A21-459E-946F-2D74BC9C9B8D}" type="pres">
      <dgm:prSet presAssocID="{824CE892-AFE0-4EAF-974F-2D0754AD2D01}" presName="horzSpace2" presStyleCnt="0"/>
      <dgm:spPr/>
    </dgm:pt>
    <dgm:pt modelId="{C0A4AA13-5D78-4D34-ACC3-0E6C629153E6}" type="pres">
      <dgm:prSet presAssocID="{824CE892-AFE0-4EAF-974F-2D0754AD2D01}" presName="tx2" presStyleLbl="revTx" presStyleIdx="1" presStyleCnt="4"/>
      <dgm:spPr/>
      <dgm:t>
        <a:bodyPr/>
        <a:lstStyle/>
        <a:p>
          <a:endParaRPr lang="it-IT"/>
        </a:p>
      </dgm:t>
    </dgm:pt>
    <dgm:pt modelId="{D69F2C25-7617-4E1A-88B7-6595C28B54A6}" type="pres">
      <dgm:prSet presAssocID="{824CE892-AFE0-4EAF-974F-2D0754AD2D01}" presName="vert2" presStyleCnt="0"/>
      <dgm:spPr/>
    </dgm:pt>
    <dgm:pt modelId="{880C9534-01BB-4C10-88ED-6A2430350797}" type="pres">
      <dgm:prSet presAssocID="{824CE892-AFE0-4EAF-974F-2D0754AD2D01}" presName="thinLine2b" presStyleLbl="callout" presStyleIdx="0" presStyleCnt="3"/>
      <dgm:spPr/>
    </dgm:pt>
    <dgm:pt modelId="{AC6D9189-B7A7-46EE-A094-743DB9746E56}" type="pres">
      <dgm:prSet presAssocID="{824CE892-AFE0-4EAF-974F-2D0754AD2D01}" presName="vertSpace2b" presStyleCnt="0"/>
      <dgm:spPr/>
    </dgm:pt>
    <dgm:pt modelId="{42A75E35-552A-4D01-80BE-C5849E5995E6}" type="pres">
      <dgm:prSet presAssocID="{0A56BBE2-4BDE-4DED-BD1D-63BE8A61DDBC}" presName="horz2" presStyleCnt="0"/>
      <dgm:spPr/>
    </dgm:pt>
    <dgm:pt modelId="{567132B1-207A-41CD-8943-03C2A46D6A01}" type="pres">
      <dgm:prSet presAssocID="{0A56BBE2-4BDE-4DED-BD1D-63BE8A61DDBC}" presName="horzSpace2" presStyleCnt="0"/>
      <dgm:spPr/>
    </dgm:pt>
    <dgm:pt modelId="{D23E9DCF-EF43-4D03-B1E7-6DAF7E34952B}" type="pres">
      <dgm:prSet presAssocID="{0A56BBE2-4BDE-4DED-BD1D-63BE8A61DDBC}" presName="tx2" presStyleLbl="revTx" presStyleIdx="2" presStyleCnt="4"/>
      <dgm:spPr/>
      <dgm:t>
        <a:bodyPr/>
        <a:lstStyle/>
        <a:p>
          <a:endParaRPr lang="it-IT"/>
        </a:p>
      </dgm:t>
    </dgm:pt>
    <dgm:pt modelId="{2CCB4D2C-0B33-4E8D-949F-0F51924F2A37}" type="pres">
      <dgm:prSet presAssocID="{0A56BBE2-4BDE-4DED-BD1D-63BE8A61DDBC}" presName="vert2" presStyleCnt="0"/>
      <dgm:spPr/>
    </dgm:pt>
    <dgm:pt modelId="{0ACE5FD6-0C5C-470F-98A3-3BC5ACA74791}" type="pres">
      <dgm:prSet presAssocID="{0A56BBE2-4BDE-4DED-BD1D-63BE8A61DDBC}" presName="thinLine2b" presStyleLbl="callout" presStyleIdx="1" presStyleCnt="3"/>
      <dgm:spPr/>
    </dgm:pt>
    <dgm:pt modelId="{B746CBB3-A3CA-4D1C-BB27-6DB539464658}" type="pres">
      <dgm:prSet presAssocID="{0A56BBE2-4BDE-4DED-BD1D-63BE8A61DDBC}" presName="vertSpace2b" presStyleCnt="0"/>
      <dgm:spPr/>
    </dgm:pt>
    <dgm:pt modelId="{310A7829-94E3-4C8F-AC30-6156192B0C56}" type="pres">
      <dgm:prSet presAssocID="{23116BC3-D923-42DE-9CC6-6CB5D57AE1FA}" presName="horz2" presStyleCnt="0"/>
      <dgm:spPr/>
    </dgm:pt>
    <dgm:pt modelId="{2CF8ABC2-4774-4854-8F26-A58009CC3ED1}" type="pres">
      <dgm:prSet presAssocID="{23116BC3-D923-42DE-9CC6-6CB5D57AE1FA}" presName="horzSpace2" presStyleCnt="0"/>
      <dgm:spPr/>
    </dgm:pt>
    <dgm:pt modelId="{74F7E4F2-E448-49DD-9080-4C4715B7D2B8}" type="pres">
      <dgm:prSet presAssocID="{23116BC3-D923-42DE-9CC6-6CB5D57AE1FA}" presName="tx2" presStyleLbl="revTx" presStyleIdx="3" presStyleCnt="4"/>
      <dgm:spPr/>
      <dgm:t>
        <a:bodyPr/>
        <a:lstStyle/>
        <a:p>
          <a:endParaRPr lang="it-IT"/>
        </a:p>
      </dgm:t>
    </dgm:pt>
    <dgm:pt modelId="{42049CAE-86BB-491A-906B-A2D6138A6A90}" type="pres">
      <dgm:prSet presAssocID="{23116BC3-D923-42DE-9CC6-6CB5D57AE1FA}" presName="vert2" presStyleCnt="0"/>
      <dgm:spPr/>
    </dgm:pt>
    <dgm:pt modelId="{D900D0FF-3A39-46BE-931E-55609F7AC745}" type="pres">
      <dgm:prSet presAssocID="{23116BC3-D923-42DE-9CC6-6CB5D57AE1FA}" presName="thinLine2b" presStyleLbl="callout" presStyleIdx="2" presStyleCnt="3"/>
      <dgm:spPr/>
    </dgm:pt>
    <dgm:pt modelId="{AE15F19A-CD6A-4860-AD87-E941D323B648}" type="pres">
      <dgm:prSet presAssocID="{23116BC3-D923-42DE-9CC6-6CB5D57AE1FA}" presName="vertSpace2b" presStyleCnt="0"/>
      <dgm:spPr/>
    </dgm:pt>
  </dgm:ptLst>
  <dgm:cxnLst>
    <dgm:cxn modelId="{0F25849F-78F2-47AB-91F0-4898281F4C95}" srcId="{04F08194-87F0-4EDA-9330-9913DE11EE4E}" destId="{0BF08CFC-B635-49C8-8515-D3C9C7D8FFE8}" srcOrd="0" destOrd="0" parTransId="{67F05DA0-2847-4819-A529-506AF9C7A8AA}" sibTransId="{950F8F5A-206C-49AF-9D17-945A1BAFBABB}"/>
    <dgm:cxn modelId="{08EDF42C-627F-49CA-8E95-21110E0F89B4}" srcId="{0BF08CFC-B635-49C8-8515-D3C9C7D8FFE8}" destId="{0A56BBE2-4BDE-4DED-BD1D-63BE8A61DDBC}" srcOrd="1" destOrd="0" parTransId="{6CA04920-BD3A-438E-8EF7-1CB083155606}" sibTransId="{1248B0F1-8480-415C-9004-8093DAD4C59C}"/>
    <dgm:cxn modelId="{F524191D-DE44-4F5B-BAD3-42F99AA5E32E}" srcId="{0BF08CFC-B635-49C8-8515-D3C9C7D8FFE8}" destId="{824CE892-AFE0-4EAF-974F-2D0754AD2D01}" srcOrd="0" destOrd="0" parTransId="{634EDB6E-FBD1-4528-BE3D-FF2FD1969151}" sibTransId="{CE07406F-F68D-4D16-8875-35FEA2F29858}"/>
    <dgm:cxn modelId="{4C9B244A-78AB-47DC-A692-F8C3519B015D}" type="presOf" srcId="{824CE892-AFE0-4EAF-974F-2D0754AD2D01}" destId="{C0A4AA13-5D78-4D34-ACC3-0E6C629153E6}" srcOrd="0" destOrd="0" presId="urn:microsoft.com/office/officeart/2008/layout/LinedList"/>
    <dgm:cxn modelId="{780448A1-36A2-4C11-A878-18A98ECD242A}" srcId="{0BF08CFC-B635-49C8-8515-D3C9C7D8FFE8}" destId="{23116BC3-D923-42DE-9CC6-6CB5D57AE1FA}" srcOrd="2" destOrd="0" parTransId="{CEAE0179-2C47-4C72-8ED5-A19B83639021}" sibTransId="{B52D86A9-63C5-4EE0-9051-FB6DD24629D1}"/>
    <dgm:cxn modelId="{0155D59C-2D27-4AB4-97D9-FE922FE45A26}" type="presOf" srcId="{0A56BBE2-4BDE-4DED-BD1D-63BE8A61DDBC}" destId="{D23E9DCF-EF43-4D03-B1E7-6DAF7E34952B}" srcOrd="0" destOrd="0" presId="urn:microsoft.com/office/officeart/2008/layout/LinedList"/>
    <dgm:cxn modelId="{88504F03-B3B0-4E80-B627-90EF95883310}" type="presOf" srcId="{04F08194-87F0-4EDA-9330-9913DE11EE4E}" destId="{2CD0D0AA-19D2-44CE-B411-3DC1EDE25CCF}" srcOrd="0" destOrd="0" presId="urn:microsoft.com/office/officeart/2008/layout/LinedList"/>
    <dgm:cxn modelId="{60A05AA0-A275-4D78-8CEA-A8FAF53F77A2}" type="presOf" srcId="{0BF08CFC-B635-49C8-8515-D3C9C7D8FFE8}" destId="{51B45767-3CC9-4DCE-A6F8-B84B9FE75658}" srcOrd="0" destOrd="0" presId="urn:microsoft.com/office/officeart/2008/layout/LinedList"/>
    <dgm:cxn modelId="{84D8D02D-8DC1-4D82-BED6-770FDBB19981}" type="presOf" srcId="{23116BC3-D923-42DE-9CC6-6CB5D57AE1FA}" destId="{74F7E4F2-E448-49DD-9080-4C4715B7D2B8}" srcOrd="0" destOrd="0" presId="urn:microsoft.com/office/officeart/2008/layout/LinedList"/>
    <dgm:cxn modelId="{2C1A1378-1FBD-4718-83F6-8A5BB5C9AE59}" type="presParOf" srcId="{2CD0D0AA-19D2-44CE-B411-3DC1EDE25CCF}" destId="{7CF588AF-29DE-4FC1-8D20-517B489B3287}" srcOrd="0" destOrd="0" presId="urn:microsoft.com/office/officeart/2008/layout/LinedList"/>
    <dgm:cxn modelId="{239B04EB-BFC6-423E-8D66-8769A8E0A1F0}" type="presParOf" srcId="{2CD0D0AA-19D2-44CE-B411-3DC1EDE25CCF}" destId="{A8246A25-7B1A-4A11-B0A5-F66BFADECCC9}" srcOrd="1" destOrd="0" presId="urn:microsoft.com/office/officeart/2008/layout/LinedList"/>
    <dgm:cxn modelId="{53A5CC49-C51E-400D-A7D1-2423A3D55F99}" type="presParOf" srcId="{A8246A25-7B1A-4A11-B0A5-F66BFADECCC9}" destId="{51B45767-3CC9-4DCE-A6F8-B84B9FE75658}" srcOrd="0" destOrd="0" presId="urn:microsoft.com/office/officeart/2008/layout/LinedList"/>
    <dgm:cxn modelId="{43AB6142-D241-45D1-9B09-F3A2FEA5D8D1}" type="presParOf" srcId="{A8246A25-7B1A-4A11-B0A5-F66BFADECCC9}" destId="{1B94856B-F7BB-42CB-8651-B433C599C09B}" srcOrd="1" destOrd="0" presId="urn:microsoft.com/office/officeart/2008/layout/LinedList"/>
    <dgm:cxn modelId="{404CCE66-9315-4579-AE8B-4A5938E4F521}" type="presParOf" srcId="{1B94856B-F7BB-42CB-8651-B433C599C09B}" destId="{FD84BD73-BB74-420D-8441-FC2FC8D75784}" srcOrd="0" destOrd="0" presId="urn:microsoft.com/office/officeart/2008/layout/LinedList"/>
    <dgm:cxn modelId="{50220F3E-8912-4137-ADF2-67233F03CEF5}" type="presParOf" srcId="{1B94856B-F7BB-42CB-8651-B433C599C09B}" destId="{ED626737-9F5A-4B46-A844-A0E0BE026027}" srcOrd="1" destOrd="0" presId="urn:microsoft.com/office/officeart/2008/layout/LinedList"/>
    <dgm:cxn modelId="{552E8832-6039-4B18-91F0-34EC48617EFB}" type="presParOf" srcId="{ED626737-9F5A-4B46-A844-A0E0BE026027}" destId="{13668D96-4A21-459E-946F-2D74BC9C9B8D}" srcOrd="0" destOrd="0" presId="urn:microsoft.com/office/officeart/2008/layout/LinedList"/>
    <dgm:cxn modelId="{78E4D0A2-4673-4746-A8F0-64F9ABB3BB79}" type="presParOf" srcId="{ED626737-9F5A-4B46-A844-A0E0BE026027}" destId="{C0A4AA13-5D78-4D34-ACC3-0E6C629153E6}" srcOrd="1" destOrd="0" presId="urn:microsoft.com/office/officeart/2008/layout/LinedList"/>
    <dgm:cxn modelId="{B5AF3235-90E2-4706-BBF4-B4D17F62B416}" type="presParOf" srcId="{ED626737-9F5A-4B46-A844-A0E0BE026027}" destId="{D69F2C25-7617-4E1A-88B7-6595C28B54A6}" srcOrd="2" destOrd="0" presId="urn:microsoft.com/office/officeart/2008/layout/LinedList"/>
    <dgm:cxn modelId="{13CD8AA5-5323-46CB-976F-0B017A48A173}" type="presParOf" srcId="{1B94856B-F7BB-42CB-8651-B433C599C09B}" destId="{880C9534-01BB-4C10-88ED-6A2430350797}" srcOrd="2" destOrd="0" presId="urn:microsoft.com/office/officeart/2008/layout/LinedList"/>
    <dgm:cxn modelId="{0CD78285-D7D5-4A5C-9352-8D08FE7F2559}" type="presParOf" srcId="{1B94856B-F7BB-42CB-8651-B433C599C09B}" destId="{AC6D9189-B7A7-46EE-A094-743DB9746E56}" srcOrd="3" destOrd="0" presId="urn:microsoft.com/office/officeart/2008/layout/LinedList"/>
    <dgm:cxn modelId="{F970B9E7-79AC-4FD5-BF10-E098B075AADA}" type="presParOf" srcId="{1B94856B-F7BB-42CB-8651-B433C599C09B}" destId="{42A75E35-552A-4D01-80BE-C5849E5995E6}" srcOrd="4" destOrd="0" presId="urn:microsoft.com/office/officeart/2008/layout/LinedList"/>
    <dgm:cxn modelId="{1F3DE9A4-3149-46CC-A7B4-CCD024044D7A}" type="presParOf" srcId="{42A75E35-552A-4D01-80BE-C5849E5995E6}" destId="{567132B1-207A-41CD-8943-03C2A46D6A01}" srcOrd="0" destOrd="0" presId="urn:microsoft.com/office/officeart/2008/layout/LinedList"/>
    <dgm:cxn modelId="{95FA48F7-E73B-4DA7-B774-43AA1AA92FC7}" type="presParOf" srcId="{42A75E35-552A-4D01-80BE-C5849E5995E6}" destId="{D23E9DCF-EF43-4D03-B1E7-6DAF7E34952B}" srcOrd="1" destOrd="0" presId="urn:microsoft.com/office/officeart/2008/layout/LinedList"/>
    <dgm:cxn modelId="{3F4F9DB9-DE7C-41A5-ABD1-AF613BF244AE}" type="presParOf" srcId="{42A75E35-552A-4D01-80BE-C5849E5995E6}" destId="{2CCB4D2C-0B33-4E8D-949F-0F51924F2A37}" srcOrd="2" destOrd="0" presId="urn:microsoft.com/office/officeart/2008/layout/LinedList"/>
    <dgm:cxn modelId="{85CB5CED-89CC-48D5-9F44-38DFA8DCF4A9}" type="presParOf" srcId="{1B94856B-F7BB-42CB-8651-B433C599C09B}" destId="{0ACE5FD6-0C5C-470F-98A3-3BC5ACA74791}" srcOrd="5" destOrd="0" presId="urn:microsoft.com/office/officeart/2008/layout/LinedList"/>
    <dgm:cxn modelId="{54E7A975-79AD-4609-9240-A8EAAD379C35}" type="presParOf" srcId="{1B94856B-F7BB-42CB-8651-B433C599C09B}" destId="{B746CBB3-A3CA-4D1C-BB27-6DB539464658}" srcOrd="6" destOrd="0" presId="urn:microsoft.com/office/officeart/2008/layout/LinedList"/>
    <dgm:cxn modelId="{139614D7-09B7-4899-A728-4007C9444D02}" type="presParOf" srcId="{1B94856B-F7BB-42CB-8651-B433C599C09B}" destId="{310A7829-94E3-4C8F-AC30-6156192B0C56}" srcOrd="7" destOrd="0" presId="urn:microsoft.com/office/officeart/2008/layout/LinedList"/>
    <dgm:cxn modelId="{5E1E3029-C58F-44DB-8DDA-5138F4505FAE}" type="presParOf" srcId="{310A7829-94E3-4C8F-AC30-6156192B0C56}" destId="{2CF8ABC2-4774-4854-8F26-A58009CC3ED1}" srcOrd="0" destOrd="0" presId="urn:microsoft.com/office/officeart/2008/layout/LinedList"/>
    <dgm:cxn modelId="{D62531B0-0FB2-4F28-98E0-38BEF4416C2F}" type="presParOf" srcId="{310A7829-94E3-4C8F-AC30-6156192B0C56}" destId="{74F7E4F2-E448-49DD-9080-4C4715B7D2B8}" srcOrd="1" destOrd="0" presId="urn:microsoft.com/office/officeart/2008/layout/LinedList"/>
    <dgm:cxn modelId="{3955032D-F709-436F-BD09-C5B7F841B123}" type="presParOf" srcId="{310A7829-94E3-4C8F-AC30-6156192B0C56}" destId="{42049CAE-86BB-491A-906B-A2D6138A6A90}" srcOrd="2" destOrd="0" presId="urn:microsoft.com/office/officeart/2008/layout/LinedList"/>
    <dgm:cxn modelId="{3CD094C9-3C67-423A-9652-2C408B23A389}" type="presParOf" srcId="{1B94856B-F7BB-42CB-8651-B433C599C09B}" destId="{D900D0FF-3A39-46BE-931E-55609F7AC745}" srcOrd="8" destOrd="0" presId="urn:microsoft.com/office/officeart/2008/layout/LinedList"/>
    <dgm:cxn modelId="{D4E21DDC-A3B9-4403-B18F-2E0E337ED811}" type="presParOf" srcId="{1B94856B-F7BB-42CB-8651-B433C599C09B}" destId="{AE15F19A-CD6A-4860-AD87-E941D323B64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588AF-29DE-4FC1-8D20-517B489B3287}">
      <dsp:nvSpPr>
        <dsp:cNvPr id="0" name=""/>
        <dsp:cNvSpPr/>
      </dsp:nvSpPr>
      <dsp:spPr>
        <a:xfrm>
          <a:off x="0" y="0"/>
          <a:ext cx="37163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45767-3CC9-4DCE-A6F8-B84B9FE75658}">
      <dsp:nvSpPr>
        <dsp:cNvPr id="0" name=""/>
        <dsp:cNvSpPr/>
      </dsp:nvSpPr>
      <dsp:spPr>
        <a:xfrm>
          <a:off x="0" y="0"/>
          <a:ext cx="743264" cy="2367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Struttura della parete del diverticolo</a:t>
          </a:r>
          <a:endParaRPr lang="it-IT" sz="1100" kern="1200" dirty="0"/>
        </a:p>
      </dsp:txBody>
      <dsp:txXfrm>
        <a:off x="0" y="0"/>
        <a:ext cx="743264" cy="2367105"/>
      </dsp:txXfrm>
    </dsp:sp>
    <dsp:sp modelId="{C0A4AA13-5D78-4D34-ACC3-0E6C629153E6}">
      <dsp:nvSpPr>
        <dsp:cNvPr id="0" name=""/>
        <dsp:cNvSpPr/>
      </dsp:nvSpPr>
      <dsp:spPr>
        <a:xfrm>
          <a:off x="799009" y="55016"/>
          <a:ext cx="2917313" cy="1100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Diverticoli veri</a:t>
          </a:r>
          <a:r>
            <a:rPr lang="it-IT" sz="1200" kern="1200" dirty="0" smtClean="0"/>
            <a:t>: coinvolgono tutti gli strati della parete  </a:t>
          </a:r>
          <a:endParaRPr lang="it-IT" sz="1200" kern="1200" dirty="0"/>
        </a:p>
      </dsp:txBody>
      <dsp:txXfrm>
        <a:off x="799009" y="55016"/>
        <a:ext cx="2917313" cy="1100333"/>
      </dsp:txXfrm>
    </dsp:sp>
    <dsp:sp modelId="{880C9534-01BB-4C10-88ED-6A2430350797}">
      <dsp:nvSpPr>
        <dsp:cNvPr id="0" name=""/>
        <dsp:cNvSpPr/>
      </dsp:nvSpPr>
      <dsp:spPr>
        <a:xfrm>
          <a:off x="743264" y="1155350"/>
          <a:ext cx="29730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E9DCF-EF43-4D03-B1E7-6DAF7E34952B}">
      <dsp:nvSpPr>
        <dsp:cNvPr id="0" name=""/>
        <dsp:cNvSpPr/>
      </dsp:nvSpPr>
      <dsp:spPr>
        <a:xfrm>
          <a:off x="799009" y="1210367"/>
          <a:ext cx="2917313" cy="1100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Pseudo diverticoli: </a:t>
          </a:r>
          <a:r>
            <a:rPr lang="it-IT" sz="1200" kern="1200" dirty="0" smtClean="0"/>
            <a:t>mancanti dello strato muscolare</a:t>
          </a:r>
          <a:endParaRPr lang="it-IT" sz="1200" kern="1200" dirty="0"/>
        </a:p>
      </dsp:txBody>
      <dsp:txXfrm>
        <a:off x="799009" y="1210367"/>
        <a:ext cx="2917313" cy="1100333"/>
      </dsp:txXfrm>
    </dsp:sp>
    <dsp:sp modelId="{0ACE5FD6-0C5C-470F-98A3-3BC5ACA74791}">
      <dsp:nvSpPr>
        <dsp:cNvPr id="0" name=""/>
        <dsp:cNvSpPr/>
      </dsp:nvSpPr>
      <dsp:spPr>
        <a:xfrm>
          <a:off x="743264" y="2310701"/>
          <a:ext cx="29730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588AF-29DE-4FC1-8D20-517B489B3287}">
      <dsp:nvSpPr>
        <dsp:cNvPr id="0" name=""/>
        <dsp:cNvSpPr/>
      </dsp:nvSpPr>
      <dsp:spPr>
        <a:xfrm>
          <a:off x="0" y="5562"/>
          <a:ext cx="39251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45767-3CC9-4DCE-A6F8-B84B9FE75658}">
      <dsp:nvSpPr>
        <dsp:cNvPr id="0" name=""/>
        <dsp:cNvSpPr/>
      </dsp:nvSpPr>
      <dsp:spPr>
        <a:xfrm>
          <a:off x="0" y="0"/>
          <a:ext cx="785023" cy="2367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Meccanismo patogenetico di formazione</a:t>
          </a:r>
          <a:endParaRPr lang="it-IT" sz="1000" kern="1200" dirty="0"/>
        </a:p>
      </dsp:txBody>
      <dsp:txXfrm>
        <a:off x="0" y="0"/>
        <a:ext cx="785023" cy="2367105"/>
      </dsp:txXfrm>
    </dsp:sp>
    <dsp:sp modelId="{C0A4AA13-5D78-4D34-ACC3-0E6C629153E6}">
      <dsp:nvSpPr>
        <dsp:cNvPr id="0" name=""/>
        <dsp:cNvSpPr/>
      </dsp:nvSpPr>
      <dsp:spPr>
        <a:xfrm>
          <a:off x="843899" y="55016"/>
          <a:ext cx="3081216" cy="1100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Da pulsione: </a:t>
          </a:r>
          <a:r>
            <a:rPr lang="it-IT" sz="1400" kern="1200" dirty="0" smtClean="0"/>
            <a:t>l’aumento della pressione </a:t>
          </a:r>
          <a:r>
            <a:rPr lang="it-IT" sz="1400" kern="1200" dirty="0" err="1" smtClean="0"/>
            <a:t>endoluminale</a:t>
          </a:r>
          <a:r>
            <a:rPr lang="it-IT" sz="1400" kern="1200" dirty="0" smtClean="0"/>
            <a:t> causa erniazione mucosa attraverso un punto di minor resistenza ; sono pseudo diverticoli tipicamente associati a disordini motori </a:t>
          </a:r>
          <a:endParaRPr lang="it-IT" sz="1400" kern="1200" dirty="0"/>
        </a:p>
      </dsp:txBody>
      <dsp:txXfrm>
        <a:off x="843899" y="55016"/>
        <a:ext cx="3081216" cy="1100333"/>
      </dsp:txXfrm>
    </dsp:sp>
    <dsp:sp modelId="{880C9534-01BB-4C10-88ED-6A2430350797}">
      <dsp:nvSpPr>
        <dsp:cNvPr id="0" name=""/>
        <dsp:cNvSpPr/>
      </dsp:nvSpPr>
      <dsp:spPr>
        <a:xfrm>
          <a:off x="785023" y="1155350"/>
          <a:ext cx="31400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E9DCF-EF43-4D03-B1E7-6DAF7E34952B}">
      <dsp:nvSpPr>
        <dsp:cNvPr id="0" name=""/>
        <dsp:cNvSpPr/>
      </dsp:nvSpPr>
      <dsp:spPr>
        <a:xfrm>
          <a:off x="843899" y="1210367"/>
          <a:ext cx="3081216" cy="1100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Da trazione</a:t>
          </a:r>
          <a:r>
            <a:rPr lang="it-IT" sz="1400" kern="1200" dirty="0" smtClean="0"/>
            <a:t>: sono secondari a processi infiammatori mediastinici che creano aderenze che “tirano” la parete esofagea; sono diverticoli veri</a:t>
          </a:r>
        </a:p>
      </dsp:txBody>
      <dsp:txXfrm>
        <a:off x="843899" y="1210367"/>
        <a:ext cx="3081216" cy="1100333"/>
      </dsp:txXfrm>
    </dsp:sp>
    <dsp:sp modelId="{0ACE5FD6-0C5C-470F-98A3-3BC5ACA74791}">
      <dsp:nvSpPr>
        <dsp:cNvPr id="0" name=""/>
        <dsp:cNvSpPr/>
      </dsp:nvSpPr>
      <dsp:spPr>
        <a:xfrm>
          <a:off x="785023" y="2310701"/>
          <a:ext cx="31400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588AF-29DE-4FC1-8D20-517B489B3287}">
      <dsp:nvSpPr>
        <dsp:cNvPr id="0" name=""/>
        <dsp:cNvSpPr/>
      </dsp:nvSpPr>
      <dsp:spPr>
        <a:xfrm>
          <a:off x="0" y="0"/>
          <a:ext cx="34910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45767-3CC9-4DCE-A6F8-B84B9FE75658}">
      <dsp:nvSpPr>
        <dsp:cNvPr id="0" name=""/>
        <dsp:cNvSpPr/>
      </dsp:nvSpPr>
      <dsp:spPr>
        <a:xfrm>
          <a:off x="0" y="0"/>
          <a:ext cx="698202" cy="2367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Sede</a:t>
          </a:r>
          <a:endParaRPr lang="it-IT" sz="1000" kern="1200" dirty="0"/>
        </a:p>
      </dsp:txBody>
      <dsp:txXfrm>
        <a:off x="0" y="0"/>
        <a:ext cx="698202" cy="2367105"/>
      </dsp:txXfrm>
    </dsp:sp>
    <dsp:sp modelId="{C0A4AA13-5D78-4D34-ACC3-0E6C629153E6}">
      <dsp:nvSpPr>
        <dsp:cNvPr id="0" name=""/>
        <dsp:cNvSpPr/>
      </dsp:nvSpPr>
      <dsp:spPr>
        <a:xfrm>
          <a:off x="750568" y="36986"/>
          <a:ext cx="2740445" cy="73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Diverticolo </a:t>
          </a:r>
          <a:r>
            <a:rPr lang="it-IT" sz="1400" kern="1200" dirty="0" err="1" smtClean="0"/>
            <a:t>faringo</a:t>
          </a:r>
          <a:r>
            <a:rPr lang="it-IT" sz="1400" kern="1200" dirty="0" smtClean="0"/>
            <a:t>-esofageo (Diverticolo di </a:t>
          </a:r>
          <a:r>
            <a:rPr lang="it-IT" sz="1400" kern="1200" dirty="0" err="1" smtClean="0"/>
            <a:t>Zenker</a:t>
          </a:r>
          <a:r>
            <a:rPr lang="it-IT" sz="1400" kern="1200" dirty="0" smtClean="0"/>
            <a:t>)</a:t>
          </a:r>
          <a:endParaRPr lang="it-IT" sz="1400" kern="1200" dirty="0"/>
        </a:p>
      </dsp:txBody>
      <dsp:txXfrm>
        <a:off x="750568" y="36986"/>
        <a:ext cx="2740445" cy="739720"/>
      </dsp:txXfrm>
    </dsp:sp>
    <dsp:sp modelId="{880C9534-01BB-4C10-88ED-6A2430350797}">
      <dsp:nvSpPr>
        <dsp:cNvPr id="0" name=""/>
        <dsp:cNvSpPr/>
      </dsp:nvSpPr>
      <dsp:spPr>
        <a:xfrm>
          <a:off x="698202" y="776706"/>
          <a:ext cx="27928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E9DCF-EF43-4D03-B1E7-6DAF7E34952B}">
      <dsp:nvSpPr>
        <dsp:cNvPr id="0" name=""/>
        <dsp:cNvSpPr/>
      </dsp:nvSpPr>
      <dsp:spPr>
        <a:xfrm>
          <a:off x="750568" y="813692"/>
          <a:ext cx="2740445" cy="73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Diverticolo medio-toracico</a:t>
          </a:r>
        </a:p>
      </dsp:txBody>
      <dsp:txXfrm>
        <a:off x="750568" y="813692"/>
        <a:ext cx="2740445" cy="739720"/>
      </dsp:txXfrm>
    </dsp:sp>
    <dsp:sp modelId="{0ACE5FD6-0C5C-470F-98A3-3BC5ACA74791}">
      <dsp:nvSpPr>
        <dsp:cNvPr id="0" name=""/>
        <dsp:cNvSpPr/>
      </dsp:nvSpPr>
      <dsp:spPr>
        <a:xfrm>
          <a:off x="698202" y="1553412"/>
          <a:ext cx="27928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7E4F2-E448-49DD-9080-4C4715B7D2B8}">
      <dsp:nvSpPr>
        <dsp:cNvPr id="0" name=""/>
        <dsp:cNvSpPr/>
      </dsp:nvSpPr>
      <dsp:spPr>
        <a:xfrm>
          <a:off x="750568" y="1590398"/>
          <a:ext cx="2740445" cy="73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Diverticolo </a:t>
          </a:r>
          <a:r>
            <a:rPr lang="it-IT" sz="1400" kern="1200" dirty="0" err="1" smtClean="0"/>
            <a:t>epifrenico</a:t>
          </a:r>
          <a:endParaRPr lang="it-IT" sz="1400" kern="1200" dirty="0"/>
        </a:p>
      </dsp:txBody>
      <dsp:txXfrm>
        <a:off x="750568" y="1590398"/>
        <a:ext cx="2740445" cy="739720"/>
      </dsp:txXfrm>
    </dsp:sp>
    <dsp:sp modelId="{D900D0FF-3A39-46BE-931E-55609F7AC745}">
      <dsp:nvSpPr>
        <dsp:cNvPr id="0" name=""/>
        <dsp:cNvSpPr/>
      </dsp:nvSpPr>
      <dsp:spPr>
        <a:xfrm>
          <a:off x="698202" y="2330118"/>
          <a:ext cx="27928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8D0F18-C07D-6C5D-581C-C59ED0249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6A9F6F-FDFE-86A9-35F6-AA43A8A01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7E8595-14A5-1024-E9A3-46885BF6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18/03/2026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1A5C24-250D-8986-CF0B-2F51D9F1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F82F26-F902-3110-B62E-FD3BB3E18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85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798619-99EC-8173-6C9E-A28D7D55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0AE81F-B22B-394A-2FD3-DB2C90890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EACB51-12AA-EF6D-6F6A-ABC98D9B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18/03/2026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5841E0-95E9-A57C-1149-352D422F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F54957-EA83-0091-FB50-CA8CEFBE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63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FC54654-B10A-5998-650F-6993390EC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F3AAE24-1902-642F-4502-A6EE24068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D6016A-AEDE-53BD-3D3F-1791D0621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18/03/2026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CFA95C-C821-052B-C204-A02272F9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D16744-2AF2-45FD-B9CF-6C28A991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22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AC4F8-E567-CA6D-406C-C0CB61EF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020093-0B82-39B6-93C3-649BB8958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6F1664-D948-F11B-CA8C-927AB6E35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18/03/2026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27AFD4-417A-2AB3-2A36-F617D7BD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A79BC-588A-0737-A078-49EAAE6F8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12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FADD4F-9E7A-6D2C-292B-723CAEF5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755FBC-EA75-CB62-87B1-C1EEAA99C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1353B3-B679-F547-C0F8-F1D3470C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18/03/2026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929F1C-3AA6-9591-A947-90C34A0F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F8B884-A372-01F9-FD9C-5F96A3A8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66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F8B3CF-26B6-3EE3-B54D-8907AE47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F02BE8-7B43-11D7-E8EC-3CC421D2E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4BCCB9-735C-838F-EE91-43569B17B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42FFD3-729C-2F61-0B69-DBB984FD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18/03/2026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2589FB-B299-02AE-019B-1EA9290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0377F1-F606-177E-AE98-344627F3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46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3FFD21-6FDB-693F-44E0-794F4995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7ED583-ED8F-22E7-1BD5-19DDD1D7C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E99687-0023-5683-BCEF-DFB8B450B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3C7537-DB52-8B46-6B23-03B13DDEB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8BEE2F0-2A44-4A43-CE77-5427267E7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4E3E01A-2AB1-861B-5CBE-4F1979FF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18/03/2026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ED5E9B7-55DF-8B33-4BAA-92D574E1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3B2E01-8B83-79D0-91F5-90AC90E0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06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44CC3-A358-3861-90B8-53C5EA1E0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71B401F-CC02-C79A-B63E-F789BFEE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18/03/2026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DC24DA-C2CA-C301-2A9D-4DAB8152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5815868-A7EB-26FE-C28C-D41A876A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44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405F7D9-7A07-6CA9-DE44-AC0C7C6A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18/03/2026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385FEA3-C7D7-B826-02A3-CA2C9B28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5952A1-A180-A5F3-A55D-2448BDF4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9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821E40-A038-81D6-CA71-95FC316C4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2FE98D-3BBF-9358-277A-1DE2F7E68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639CD3-1F6A-E98B-2EA9-D3744DEE8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B37824-F498-531E-4974-FBAFBB63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18/03/2026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6E545A-AA8E-D247-5B9D-2128BA1C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9AE2EB-C253-9EEC-464A-19DF4A12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93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39B13F-D944-3D57-417C-E549E7F1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D721F41-651D-B79C-632D-C5691A712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246B81-E5E4-7EAD-062C-4C493B78D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2FBEBA-269A-569A-E8A2-5108A5A3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18/03/2026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C5812A-C104-2E69-D184-A122051A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E19671-C496-996F-2DEB-CAD6D9DD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61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AA1EB74-3B59-E591-8F13-DAB25F2A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6C8E32-6F2C-04CE-3A81-1C49E3F0A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549424-7E65-3BB4-AAEC-5AB78F63C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A3EEB-E912-428F-99D9-1DD9946C887D}" type="datetimeFigureOut">
              <a:rPr lang="it-IT" smtClean="0"/>
              <a:t>18/03/2026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269284-9F7A-FFDB-44CD-59A60356A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B417F8-4E2B-72B1-C8CD-77E110EC1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88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FF5339-0389-7C2A-C3D2-DCFB71669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6435"/>
            <a:ext cx="9144000" cy="2387600"/>
          </a:xfrm>
        </p:spPr>
        <p:txBody>
          <a:bodyPr/>
          <a:lstStyle/>
          <a:p>
            <a:r>
              <a:rPr lang="it-IT" dirty="0" smtClean="0"/>
              <a:t>Diverticoli esofagei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D6A3D5-6BBD-A406-DBCE-3FC2F108C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63840"/>
            <a:ext cx="9144000" cy="371446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Prof. Silvia Palmisano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68636F6-06B0-3D2F-558E-4383B81C6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3465"/>
            <a:ext cx="12192000" cy="7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3678" y="2327832"/>
            <a:ext cx="8820472" cy="914400"/>
          </a:xfrm>
        </p:spPr>
        <p:txBody>
          <a:bodyPr/>
          <a:lstStyle/>
          <a:p>
            <a:r>
              <a:rPr lang="it-IT" b="1" dirty="0"/>
              <a:t>Diagnosi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3678" y="3377615"/>
            <a:ext cx="4680520" cy="2232248"/>
          </a:xfrm>
        </p:spPr>
        <p:txBody>
          <a:bodyPr>
            <a:normAutofit fontScale="62500" lnSpcReduction="20000"/>
          </a:bodyPr>
          <a:lstStyle/>
          <a:p>
            <a:r>
              <a:rPr lang="it-IT" sz="4400" b="1" dirty="0"/>
              <a:t>EGDS</a:t>
            </a:r>
          </a:p>
          <a:p>
            <a:r>
              <a:rPr lang="it-IT" sz="4400" b="1" dirty="0" err="1" smtClean="0"/>
              <a:t>Rx</a:t>
            </a:r>
            <a:r>
              <a:rPr lang="it-IT" sz="4400" b="1" dirty="0" smtClean="0"/>
              <a:t> </a:t>
            </a:r>
            <a:r>
              <a:rPr lang="it-IT" sz="4400" b="1" dirty="0"/>
              <a:t>tubo </a:t>
            </a:r>
            <a:r>
              <a:rPr lang="it-IT" sz="4400" b="1" dirty="0" smtClean="0"/>
              <a:t>digerente</a:t>
            </a:r>
          </a:p>
          <a:p>
            <a:r>
              <a:rPr lang="it-IT" sz="4400" b="1" dirty="0" smtClean="0"/>
              <a:t>Manometria: </a:t>
            </a:r>
            <a:r>
              <a:rPr lang="it-IT" sz="4400" dirty="0"/>
              <a:t>Mancato rilasciamento del LES durante la sequenza </a:t>
            </a:r>
            <a:r>
              <a:rPr lang="it-IT" sz="4400" dirty="0" err="1"/>
              <a:t>deglutitoria</a:t>
            </a:r>
            <a:endParaRPr lang="it-IT" sz="4400" dirty="0"/>
          </a:p>
          <a:p>
            <a:pPr marL="0" indent="0">
              <a:buNone/>
            </a:pPr>
            <a:endParaRPr lang="it-IT" sz="4400" b="1" dirty="0"/>
          </a:p>
          <a:p>
            <a:endParaRPr lang="it-IT" sz="44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pic>
        <p:nvPicPr>
          <p:cNvPr id="5" name="Immagine 4" descr="04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0896" y="1076325"/>
            <a:ext cx="3816816" cy="560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medtravel.files.wordpress.com/2012/10/diverticul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159" y="1149292"/>
            <a:ext cx="4251178" cy="5767431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4000006" y="1549261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DIVERTICOLI ESOFAGEI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3285" y="2606972"/>
            <a:ext cx="4644007" cy="363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grpSp>
        <p:nvGrpSpPr>
          <p:cNvPr id="26" name="Gruppo 25"/>
          <p:cNvGrpSpPr/>
          <p:nvPr/>
        </p:nvGrpSpPr>
        <p:grpSpPr>
          <a:xfrm>
            <a:off x="807471" y="1093103"/>
            <a:ext cx="3556931" cy="2465666"/>
            <a:chOff x="807471" y="1093103"/>
            <a:chExt cx="3556931" cy="2465666"/>
          </a:xfrm>
        </p:grpSpPr>
        <p:cxnSp>
          <p:nvCxnSpPr>
            <p:cNvPr id="14" name="Connettore diritto 13"/>
            <p:cNvCxnSpPr/>
            <p:nvPr/>
          </p:nvCxnSpPr>
          <p:spPr>
            <a:xfrm flipH="1">
              <a:off x="4041349" y="1094595"/>
              <a:ext cx="307161" cy="122863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po 24"/>
            <p:cNvGrpSpPr/>
            <p:nvPr/>
          </p:nvGrpSpPr>
          <p:grpSpPr>
            <a:xfrm>
              <a:off x="807471" y="1093103"/>
              <a:ext cx="3556931" cy="2465666"/>
              <a:chOff x="807470" y="1140903"/>
              <a:chExt cx="3556931" cy="2465666"/>
            </a:xfrm>
          </p:grpSpPr>
          <p:cxnSp>
            <p:nvCxnSpPr>
              <p:cNvPr id="11" name="Connettore diritto 10"/>
              <p:cNvCxnSpPr/>
              <p:nvPr/>
            </p:nvCxnSpPr>
            <p:spPr>
              <a:xfrm>
                <a:off x="807470" y="1140903"/>
                <a:ext cx="3556931" cy="8389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diritto 16"/>
              <p:cNvCxnSpPr/>
              <p:nvPr/>
            </p:nvCxnSpPr>
            <p:spPr>
              <a:xfrm flipH="1">
                <a:off x="3288484" y="2361152"/>
                <a:ext cx="768757" cy="21321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diritto 18"/>
              <p:cNvCxnSpPr/>
              <p:nvPr/>
            </p:nvCxnSpPr>
            <p:spPr>
              <a:xfrm flipH="1">
                <a:off x="3246539" y="2361152"/>
                <a:ext cx="41945" cy="1245417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diritto 20"/>
              <p:cNvCxnSpPr/>
              <p:nvPr/>
            </p:nvCxnSpPr>
            <p:spPr>
              <a:xfrm flipH="1">
                <a:off x="1426128" y="3606569"/>
                <a:ext cx="1862356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diritto 22"/>
              <p:cNvCxnSpPr/>
              <p:nvPr/>
            </p:nvCxnSpPr>
            <p:spPr>
              <a:xfrm flipH="1" flipV="1">
                <a:off x="807470" y="1149292"/>
                <a:ext cx="618658" cy="2457277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65" name="Gruppo 2064"/>
          <p:cNvGrpSpPr/>
          <p:nvPr/>
        </p:nvGrpSpPr>
        <p:grpSpPr>
          <a:xfrm>
            <a:off x="3145139" y="2181836"/>
            <a:ext cx="2051198" cy="4508908"/>
            <a:chOff x="3145139" y="2181836"/>
            <a:chExt cx="2051198" cy="4508908"/>
          </a:xfrm>
        </p:grpSpPr>
        <p:cxnSp>
          <p:nvCxnSpPr>
            <p:cNvPr id="28" name="Connettore diritto 27"/>
            <p:cNvCxnSpPr/>
            <p:nvPr/>
          </p:nvCxnSpPr>
          <p:spPr>
            <a:xfrm flipV="1">
              <a:off x="3145139" y="2207003"/>
              <a:ext cx="2051198" cy="40905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3" name="Gruppo 2052"/>
            <p:cNvGrpSpPr/>
            <p:nvPr/>
          </p:nvGrpSpPr>
          <p:grpSpPr>
            <a:xfrm>
              <a:off x="3145139" y="2181836"/>
              <a:ext cx="2037239" cy="4508908"/>
              <a:chOff x="3159098" y="2206479"/>
              <a:chExt cx="2037239" cy="4508908"/>
            </a:xfrm>
          </p:grpSpPr>
          <p:cxnSp>
            <p:nvCxnSpPr>
              <p:cNvPr id="31" name="Connettore diritto 30"/>
              <p:cNvCxnSpPr/>
              <p:nvPr/>
            </p:nvCxnSpPr>
            <p:spPr>
              <a:xfrm>
                <a:off x="3159098" y="2283991"/>
                <a:ext cx="691449" cy="4418813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9" name="Connettore diritto 2048"/>
              <p:cNvCxnSpPr/>
              <p:nvPr/>
            </p:nvCxnSpPr>
            <p:spPr>
              <a:xfrm flipV="1">
                <a:off x="3850547" y="6706998"/>
                <a:ext cx="1205406" cy="8389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2" name="Connettore diritto 2051"/>
              <p:cNvCxnSpPr/>
              <p:nvPr/>
            </p:nvCxnSpPr>
            <p:spPr>
              <a:xfrm flipH="1">
                <a:off x="5066950" y="2206479"/>
                <a:ext cx="129387" cy="4496325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62" name="Gruppo 2061"/>
          <p:cNvGrpSpPr/>
          <p:nvPr/>
        </p:nvGrpSpPr>
        <p:grpSpPr>
          <a:xfrm>
            <a:off x="696286" y="3558768"/>
            <a:ext cx="3073169" cy="3299232"/>
            <a:chOff x="696286" y="3558768"/>
            <a:chExt cx="3073169" cy="3299232"/>
          </a:xfrm>
        </p:grpSpPr>
        <p:cxnSp>
          <p:nvCxnSpPr>
            <p:cNvPr id="2055" name="Connettore diritto 2054"/>
            <p:cNvCxnSpPr/>
            <p:nvPr/>
          </p:nvCxnSpPr>
          <p:spPr>
            <a:xfrm>
              <a:off x="848635" y="3558769"/>
              <a:ext cx="278379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7" name="Connettore diritto 2056"/>
            <p:cNvCxnSpPr/>
            <p:nvPr/>
          </p:nvCxnSpPr>
          <p:spPr>
            <a:xfrm>
              <a:off x="3632433" y="3558769"/>
              <a:ext cx="125835" cy="32992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9" name="Connettore diritto 2058"/>
            <p:cNvCxnSpPr/>
            <p:nvPr/>
          </p:nvCxnSpPr>
          <p:spPr>
            <a:xfrm flipH="1" flipV="1">
              <a:off x="696292" y="6625206"/>
              <a:ext cx="3073163" cy="2139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1" name="Connettore diritto 2060"/>
            <p:cNvCxnSpPr/>
            <p:nvPr/>
          </p:nvCxnSpPr>
          <p:spPr>
            <a:xfrm flipH="1">
              <a:off x="696286" y="3558768"/>
              <a:ext cx="152349" cy="31146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279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919536" y="1415037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COMPLICANZE DEI DIVERTICOLI </a:t>
            </a:r>
            <a:r>
              <a:rPr lang="it-IT" sz="3200" b="1" dirty="0"/>
              <a:t>ESOFAGEI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001086" y="2772300"/>
            <a:ext cx="7706686" cy="280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Aspirazione </a:t>
            </a:r>
            <a:r>
              <a:rPr lang="it-IT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polmonare </a:t>
            </a:r>
            <a:r>
              <a:rPr lang="it-IT" sz="2800" dirty="0" smtClean="0"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Ab </a:t>
            </a:r>
            <a:r>
              <a:rPr lang="it-IT" sz="2800" dirty="0" err="1" smtClean="0"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ingestis</a:t>
            </a:r>
            <a:endParaRPr lang="it-IT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Emorragia </a:t>
            </a:r>
            <a:r>
              <a:rPr lang="it-IT" sz="2800" dirty="0" smtClean="0"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stillicidio ematico</a:t>
            </a:r>
            <a:endParaRPr lang="it-IT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Perforazione </a:t>
            </a:r>
            <a:r>
              <a:rPr lang="it-IT" sz="2800" dirty="0" smtClean="0"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rischio di mediastinite</a:t>
            </a:r>
            <a:endParaRPr lang="it-IT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Diverticolite </a:t>
            </a:r>
            <a:r>
              <a:rPr lang="it-IT" sz="2800" dirty="0" smtClean="0"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sintomo prevalente è il dolore</a:t>
            </a:r>
            <a:endParaRPr lang="it-IT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Rarissima </a:t>
            </a:r>
            <a: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degenerazione neoplastica</a:t>
            </a:r>
            <a:endParaRPr lang="it-IT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919536" y="1415037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STRATEGIA TERAPEUTICA </a:t>
            </a:r>
          </a:p>
          <a:p>
            <a:pPr algn="ctr"/>
            <a:r>
              <a:rPr lang="it-IT" sz="3200" b="1" dirty="0" smtClean="0"/>
              <a:t>DEI DIVERTICOLI </a:t>
            </a:r>
            <a:r>
              <a:rPr lang="it-IT" sz="3200" b="1" dirty="0"/>
              <a:t>ESOFAGEI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202421" y="3032426"/>
            <a:ext cx="9963325" cy="2602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dirty="0" smtClean="0">
                <a:ea typeface="Times New Roman" panose="02020603050405020304" pitchFamily="18" charset="0"/>
                <a:cs typeface="Segoe UI Symbol" panose="020B0502040204020203" pitchFamily="34" charset="0"/>
              </a:rPr>
              <a:t>Il Paziente verrà candidato ad intervento chirurgico se: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dirty="0" smtClean="0">
                <a:ea typeface="Times New Roman" panose="02020603050405020304" pitchFamily="18" charset="0"/>
                <a:cs typeface="Segoe UI Symbol" panose="020B0502040204020203" pitchFamily="34" charset="0"/>
              </a:rPr>
              <a:t>✔️</a:t>
            </a:r>
            <a:r>
              <a:rPr lang="it-IT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Sintomi significativi</a:t>
            </a:r>
            <a:b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dirty="0">
                <a:ea typeface="Times New Roman" panose="02020603050405020304" pitchFamily="18" charset="0"/>
                <a:cs typeface="Segoe UI Symbol" panose="020B0502040204020203" pitchFamily="34" charset="0"/>
              </a:rPr>
              <a:t>✔️</a:t>
            </a:r>
            <a: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Complicanze</a:t>
            </a:r>
            <a:b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dirty="0">
                <a:ea typeface="Times New Roman" panose="02020603050405020304" pitchFamily="18" charset="0"/>
                <a:cs typeface="Segoe UI Symbol" panose="020B0502040204020203" pitchFamily="34" charset="0"/>
              </a:rPr>
              <a:t>✔️</a:t>
            </a:r>
            <a: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Rischio aspirazione</a:t>
            </a:r>
            <a:endParaRPr lang="it-IT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vi sono indicazioni in caso di diverticoli </a:t>
            </a:r>
            <a: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piccoli e asintomatici.</a:t>
            </a:r>
            <a:endParaRPr lang="it-IT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503" y="1272006"/>
            <a:ext cx="2440497" cy="244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3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705196" y="1545669"/>
            <a:ext cx="7005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dirty="0"/>
              <a:t>Il </a:t>
            </a:r>
            <a:r>
              <a:rPr lang="it-IT" sz="2800" b="1" dirty="0"/>
              <a:t>diverticolo esofageo</a:t>
            </a:r>
            <a:r>
              <a:rPr lang="it-IT" sz="2800" dirty="0"/>
              <a:t> è un’estroflessione sacciforme della parete dell’esofago.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05196" y="3069252"/>
            <a:ext cx="10781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Classificazione in base a: </a:t>
            </a:r>
            <a:endParaRPr lang="it-IT" sz="2800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898941846"/>
              </p:ext>
            </p:extLst>
          </p:nvPr>
        </p:nvGraphicFramePr>
        <p:xfrm>
          <a:off x="0" y="3923228"/>
          <a:ext cx="3716323" cy="2367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3070730966"/>
              </p:ext>
            </p:extLst>
          </p:nvPr>
        </p:nvGraphicFramePr>
        <p:xfrm>
          <a:off x="4036036" y="3923228"/>
          <a:ext cx="3925116" cy="2367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127592795"/>
              </p:ext>
            </p:extLst>
          </p:nvPr>
        </p:nvGraphicFramePr>
        <p:xfrm>
          <a:off x="8448264" y="3923228"/>
          <a:ext cx="3491014" cy="2367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0" name="Immagine 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961152" y="174194"/>
            <a:ext cx="2150788" cy="32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7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2230" y="1455215"/>
            <a:ext cx="716053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DIVERTICOLO DI ZENKER- </a:t>
            </a:r>
            <a:r>
              <a:rPr lang="it-IT" sz="2800" b="1" dirty="0" err="1" smtClean="0"/>
              <a:t>faringo</a:t>
            </a:r>
            <a:r>
              <a:rPr lang="it-IT" sz="2800" b="1" dirty="0" smtClean="0"/>
              <a:t> esofageo</a:t>
            </a:r>
          </a:p>
          <a:p>
            <a:pPr algn="just"/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/>
              <a:t>Erniazione della mucosa </a:t>
            </a:r>
            <a:r>
              <a:rPr lang="it-IT" dirty="0" smtClean="0"/>
              <a:t>esofagea (pseudo diverticolo) </a:t>
            </a:r>
            <a:r>
              <a:rPr lang="it-IT" dirty="0"/>
              <a:t>tra le fibre oblique del muscolo costrittore inferiore del faringe e le fibre trasversali del m. </a:t>
            </a:r>
            <a:r>
              <a:rPr lang="it-IT" dirty="0" err="1" smtClean="0"/>
              <a:t>cricofaringeo</a:t>
            </a:r>
            <a:r>
              <a:rPr lang="it-IT" dirty="0" smtClean="0"/>
              <a:t> (Triangolo di </a:t>
            </a:r>
            <a:r>
              <a:rPr lang="it-IT" dirty="0" err="1" smtClean="0"/>
              <a:t>Killian</a:t>
            </a:r>
            <a:r>
              <a:rPr lang="it-IT" dirty="0" smtClean="0"/>
              <a:t>)</a:t>
            </a:r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smtClean="0"/>
              <a:t>E’ il diverticolo esofageo di più frequente riscontro (65%)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smtClean="0"/>
              <a:t>E’ un diverticolo </a:t>
            </a:r>
            <a:r>
              <a:rPr lang="it-IT" u="sng" dirty="0" smtClean="0"/>
              <a:t>da pulsione </a:t>
            </a:r>
            <a:r>
              <a:rPr lang="it-IT" dirty="0" smtClean="0"/>
              <a:t>generalmente secondario ad una incoordinazione </a:t>
            </a:r>
            <a:r>
              <a:rPr lang="it-IT" dirty="0" err="1" smtClean="0"/>
              <a:t>faringo</a:t>
            </a:r>
            <a:r>
              <a:rPr lang="it-IT" dirty="0" smtClean="0"/>
              <a:t>-esofagea e all’aumento della pressione </a:t>
            </a:r>
            <a:r>
              <a:rPr lang="it-IT" dirty="0" err="1" smtClean="0"/>
              <a:t>intraluminale</a:t>
            </a:r>
            <a:r>
              <a:rPr lang="it-IT" dirty="0" smtClean="0"/>
              <a:t> (discinesie </a:t>
            </a:r>
            <a:r>
              <a:rPr lang="it-IT" dirty="0" err="1" smtClean="0"/>
              <a:t>faringo</a:t>
            </a:r>
            <a:r>
              <a:rPr lang="it-IT" dirty="0" smtClean="0"/>
              <a:t>-esofagee).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 smtClean="0"/>
              <a:t>La protrusione posteriore della sacca diverticolare è limitata dalla colonna vertebrale. Con l’aumento delle dimensioni assume una posizione declive e il cibo tenderà ad entrare anche all’interno del diverticolo</a:t>
            </a:r>
            <a:endParaRPr lang="it-IT" dirty="0"/>
          </a:p>
        </p:txBody>
      </p:sp>
      <p:sp>
        <p:nvSpPr>
          <p:cNvPr id="9" name="Freccia in giù 8"/>
          <p:cNvSpPr/>
          <p:nvPr/>
        </p:nvSpPr>
        <p:spPr>
          <a:xfrm>
            <a:off x="7481568" y="4418563"/>
            <a:ext cx="254270" cy="41074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 rot="19830981">
            <a:off x="7665763" y="4459410"/>
            <a:ext cx="254270" cy="41074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907" y="4098247"/>
            <a:ext cx="2315183" cy="2083981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74971" y="1932352"/>
            <a:ext cx="2817029" cy="1992833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6438564" y="1836664"/>
            <a:ext cx="3535095" cy="4345564"/>
            <a:chOff x="-920367" y="332656"/>
            <a:chExt cx="7652607" cy="6205245"/>
          </a:xfrm>
        </p:grpSpPr>
        <p:pic>
          <p:nvPicPr>
            <p:cNvPr id="12" name="Immagine 11" descr="Fisiopatologia faring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576" y="332656"/>
              <a:ext cx="4887033" cy="6205245"/>
            </a:xfrm>
            <a:prstGeom prst="rect">
              <a:avLst/>
            </a:prstGeom>
          </p:spPr>
        </p:pic>
        <p:sp>
          <p:nvSpPr>
            <p:cNvPr id="13" name="CasellaDiTesto 12"/>
            <p:cNvSpPr txBox="1"/>
            <p:nvPr/>
          </p:nvSpPr>
          <p:spPr>
            <a:xfrm>
              <a:off x="2720425" y="520316"/>
              <a:ext cx="3096343" cy="747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</a:rPr>
                <a:t>m. costrittore </a:t>
              </a:r>
              <a:r>
                <a:rPr lang="it-IT" sz="1400" dirty="0" err="1">
                  <a:solidFill>
                    <a:srgbClr val="FF0000"/>
                  </a:solidFill>
                </a:rPr>
                <a:t>inf</a:t>
              </a:r>
              <a:r>
                <a:rPr lang="it-IT" sz="1400" dirty="0">
                  <a:solidFill>
                    <a:srgbClr val="FF0000"/>
                  </a:solidFill>
                </a:rPr>
                <a:t> del faringe</a:t>
              </a:r>
            </a:p>
          </p:txBody>
        </p:sp>
        <p:cxnSp>
          <p:nvCxnSpPr>
            <p:cNvPr id="14" name="Connettore 2 13"/>
            <p:cNvCxnSpPr>
              <a:cxnSpLocks/>
              <a:stCxn id="13" idx="1"/>
            </p:cNvCxnSpPr>
            <p:nvPr/>
          </p:nvCxnSpPr>
          <p:spPr>
            <a:xfrm flipH="1">
              <a:off x="2483774" y="893881"/>
              <a:ext cx="236651" cy="22164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sellaDiTesto 14"/>
            <p:cNvSpPr txBox="1"/>
            <p:nvPr/>
          </p:nvSpPr>
          <p:spPr>
            <a:xfrm>
              <a:off x="-920367" y="4592262"/>
              <a:ext cx="3096343" cy="83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rgbClr val="FF0000"/>
                  </a:solidFill>
                </a:rPr>
                <a:t>m. </a:t>
              </a:r>
              <a:r>
                <a:rPr lang="it-IT" sz="1600" dirty="0" err="1">
                  <a:solidFill>
                    <a:srgbClr val="FF0000"/>
                  </a:solidFill>
                </a:rPr>
                <a:t>crico</a:t>
              </a:r>
              <a:r>
                <a:rPr lang="it-IT" sz="1600" dirty="0">
                  <a:solidFill>
                    <a:srgbClr val="FF0000"/>
                  </a:solidFill>
                </a:rPr>
                <a:t> faringeo</a:t>
              </a:r>
            </a:p>
          </p:txBody>
        </p:sp>
        <p:cxnSp>
          <p:nvCxnSpPr>
            <p:cNvPr id="16" name="Connettore 2 15"/>
            <p:cNvCxnSpPr>
              <a:cxnSpLocks/>
            </p:cNvCxnSpPr>
            <p:nvPr/>
          </p:nvCxnSpPr>
          <p:spPr>
            <a:xfrm flipV="1">
              <a:off x="788543" y="4008213"/>
              <a:ext cx="1204834" cy="80699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16"/>
            <p:cNvSpPr txBox="1"/>
            <p:nvPr/>
          </p:nvSpPr>
          <p:spPr>
            <a:xfrm>
              <a:off x="3779912" y="5517232"/>
              <a:ext cx="2952328" cy="5922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2400" dirty="0"/>
                <a:t>esofago</a:t>
              </a:r>
            </a:p>
          </p:txBody>
        </p:sp>
        <p:cxnSp>
          <p:nvCxnSpPr>
            <p:cNvPr id="18" name="Connettore 2 17"/>
            <p:cNvCxnSpPr>
              <a:cxnSpLocks/>
            </p:cNvCxnSpPr>
            <p:nvPr/>
          </p:nvCxnSpPr>
          <p:spPr>
            <a:xfrm flipH="1">
              <a:off x="2195736" y="5805264"/>
              <a:ext cx="12241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e 20"/>
          <p:cNvSpPr/>
          <p:nvPr/>
        </p:nvSpPr>
        <p:spPr>
          <a:xfrm>
            <a:off x="8443522" y="3763797"/>
            <a:ext cx="687897" cy="63665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86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1387917"/>
            <a:ext cx="11514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DIVERTICOLO DI ZENKER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57695" y="2852050"/>
            <a:ext cx="4638501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SINTOMI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/>
              <a:t>Disfagia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/>
              <a:t>Rigurgito posturale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/>
              <a:t>Scialorrea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/>
              <a:t>Tosse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/>
              <a:t>Alitosi</a:t>
            </a:r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/>
              <a:t>Massa palpabile L-C </a:t>
            </a:r>
            <a:r>
              <a:rPr lang="it-IT" dirty="0" err="1" smtClean="0"/>
              <a:t>sx</a:t>
            </a:r>
            <a:r>
              <a:rPr lang="it-IT" dirty="0" smtClean="0"/>
              <a:t> +/- gorgoglio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257010" y="2852050"/>
            <a:ext cx="3848793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DIAGNOSI</a:t>
            </a:r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/>
              <a:t>EGDS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err="1" smtClean="0"/>
              <a:t>Rx</a:t>
            </a:r>
            <a:r>
              <a:rPr lang="it-IT" dirty="0" smtClean="0"/>
              <a:t> con mdc per </a:t>
            </a:r>
            <a:r>
              <a:rPr lang="it-IT" dirty="0" err="1" smtClean="0"/>
              <a:t>os</a:t>
            </a:r>
            <a:r>
              <a:rPr lang="it-IT" dirty="0" smtClean="0"/>
              <a:t>: colletto, diverticolo, livello idro-aereo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/>
              <a:t>Manometria: ipertonia dell’UES</a:t>
            </a:r>
            <a:endParaRPr lang="it-IT" dirty="0"/>
          </a:p>
        </p:txBody>
      </p:sp>
      <p:pic>
        <p:nvPicPr>
          <p:cNvPr id="12" name="Immagine 11" descr="07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6464" y="1094484"/>
            <a:ext cx="3842344" cy="576351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12660" y="3097464"/>
            <a:ext cx="3257550" cy="3619500"/>
          </a:xfrm>
          <a:prstGeom prst="rect">
            <a:avLst/>
          </a:prstGeom>
        </p:spPr>
      </p:pic>
      <p:pic>
        <p:nvPicPr>
          <p:cNvPr id="14" name="Picture 2" descr="http://t0.gstatic.com/images?q=tbn:ANd9GcTwTfJUHS6PQUwOumvxxBvaBoIkGWcxyDeCk0fcakhoN1t7FrtqP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610" y="1202472"/>
            <a:ext cx="7200800" cy="527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81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04007" y="1050988"/>
            <a:ext cx="11514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DIVERTICOLO DI ZENKER</a:t>
            </a:r>
          </a:p>
          <a:p>
            <a:pPr algn="ctr"/>
            <a:r>
              <a:rPr lang="it-IT" sz="3600" dirty="0" smtClean="0"/>
              <a:t>Trattamento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29" y="1477434"/>
            <a:ext cx="2492642" cy="505036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866" y="1220787"/>
            <a:ext cx="1825800" cy="5563659"/>
          </a:xfrm>
          <a:prstGeom prst="rect">
            <a:avLst/>
          </a:prstGeom>
        </p:spPr>
      </p:pic>
      <p:pic>
        <p:nvPicPr>
          <p:cNvPr id="15" name="Immagine 14" descr="085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68932" y="3199066"/>
            <a:ext cx="3219934" cy="2160209"/>
          </a:xfrm>
          <a:prstGeom prst="rect">
            <a:avLst/>
          </a:prstGeom>
        </p:spPr>
      </p:pic>
      <p:pic>
        <p:nvPicPr>
          <p:cNvPr id="1026" name="Picture 2" descr="Chirurgia dei diverticoli faringoesofagei - ScienceDirec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58" y="3787682"/>
            <a:ext cx="261937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ccia a destra 7"/>
          <p:cNvSpPr/>
          <p:nvPr/>
        </p:nvSpPr>
        <p:spPr>
          <a:xfrm rot="10800000">
            <a:off x="2833962" y="5225883"/>
            <a:ext cx="1005840" cy="714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 rot="20895044">
            <a:off x="9141132" y="4773516"/>
            <a:ext cx="1005840" cy="714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423543" y="2248290"/>
            <a:ext cx="50174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it-IT" dirty="0"/>
              <a:t>Miotomia </a:t>
            </a:r>
            <a:r>
              <a:rPr lang="it-IT" dirty="0" err="1"/>
              <a:t>cricofaringea</a:t>
            </a:r>
            <a:r>
              <a:rPr lang="it-IT" dirty="0"/>
              <a:t> + </a:t>
            </a:r>
            <a:r>
              <a:rPr lang="it-IT" dirty="0" err="1"/>
              <a:t>diverticolectomia</a:t>
            </a:r>
            <a:endParaRPr lang="it-IT" sz="16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it-IT" dirty="0" err="1"/>
              <a:t>Diverticolopessi</a:t>
            </a:r>
            <a:endParaRPr lang="it-IT" sz="16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it-IT" dirty="0" err="1" smtClean="0"/>
              <a:t>Diverticolotomia</a:t>
            </a:r>
            <a:r>
              <a:rPr lang="it-IT" dirty="0" smtClean="0"/>
              <a:t> endoscopica:</a:t>
            </a:r>
          </a:p>
          <a:p>
            <a:pPr lvl="1"/>
            <a:r>
              <a:rPr lang="it-IT" dirty="0" smtClean="0"/>
              <a:t>Approccio </a:t>
            </a:r>
            <a:r>
              <a:rPr lang="it-IT" dirty="0"/>
              <a:t>endoscopico (</a:t>
            </a:r>
            <a:r>
              <a:rPr lang="it-IT" dirty="0" err="1" smtClean="0"/>
              <a:t>stapler</a:t>
            </a:r>
            <a:r>
              <a:rPr lang="it-IT" dirty="0" smtClean="0"/>
              <a:t>)</a:t>
            </a:r>
            <a:endParaRPr lang="it-IT" sz="16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53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1138853"/>
            <a:ext cx="11514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DIVERTICOLO DEL TERZO MEDIO DELL’ESOFAGO</a:t>
            </a:r>
            <a:endParaRPr lang="it-IT" sz="2800" b="1" dirty="0"/>
          </a:p>
        </p:txBody>
      </p:sp>
      <p:grpSp>
        <p:nvGrpSpPr>
          <p:cNvPr id="8" name="Gruppo 7"/>
          <p:cNvGrpSpPr/>
          <p:nvPr/>
        </p:nvGrpSpPr>
        <p:grpSpPr>
          <a:xfrm>
            <a:off x="228417" y="3875445"/>
            <a:ext cx="3848793" cy="2923653"/>
            <a:chOff x="7718183" y="3521982"/>
            <a:chExt cx="3848793" cy="2923653"/>
          </a:xfrm>
        </p:grpSpPr>
        <p:sp>
          <p:nvSpPr>
            <p:cNvPr id="3" name="CasellaDiTesto 2"/>
            <p:cNvSpPr txBox="1"/>
            <p:nvPr/>
          </p:nvSpPr>
          <p:spPr>
            <a:xfrm>
              <a:off x="7718183" y="3521982"/>
              <a:ext cx="2992955" cy="14773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SINTOMI</a:t>
              </a:r>
            </a:p>
            <a:p>
              <a:endParaRPr lang="it-IT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dirty="0" smtClean="0"/>
                <a:t>Raramente sintomatici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dirty="0" smtClean="0"/>
                <a:t>Dolore toracico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dirty="0" smtClean="0"/>
                <a:t>Disfagia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7718183" y="4968307"/>
              <a:ext cx="3848793" cy="14773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DIAGNOSI</a:t>
              </a:r>
            </a:p>
            <a:p>
              <a:endParaRPr lang="it-IT" dirty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dirty="0" smtClean="0"/>
                <a:t>EGDS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it-IT" dirty="0" err="1" smtClean="0"/>
                <a:t>Rx</a:t>
              </a:r>
              <a:r>
                <a:rPr lang="it-IT" dirty="0" smtClean="0"/>
                <a:t> con mdc per </a:t>
              </a:r>
              <a:r>
                <a:rPr lang="it-IT" dirty="0" err="1" smtClean="0"/>
                <a:t>os</a:t>
              </a:r>
              <a:r>
                <a:rPr lang="it-IT" dirty="0" smtClean="0"/>
                <a:t>: colletto, diverticolo, livello idro-aereo</a:t>
              </a:r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211" y="1847712"/>
            <a:ext cx="3149258" cy="481360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8289" y="1782789"/>
            <a:ext cx="71828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Diverticoli da </a:t>
            </a:r>
            <a:r>
              <a:rPr lang="it-IT" sz="2400" b="1" dirty="0" smtClean="0"/>
              <a:t>TRAZIONE </a:t>
            </a:r>
            <a:r>
              <a:rPr lang="it-IT" sz="2400" dirty="0" smtClean="0"/>
              <a:t> </a:t>
            </a:r>
            <a:r>
              <a:rPr lang="it-IT" sz="2400" dirty="0"/>
              <a:t>medio-toracici all’altezza del bronco </a:t>
            </a:r>
            <a:r>
              <a:rPr lang="it-IT" sz="2400" dirty="0" smtClean="0"/>
              <a:t>sinistro. Diverticolo vero</a:t>
            </a:r>
            <a:endParaRPr lang="it-IT" sz="2400" dirty="0"/>
          </a:p>
          <a:p>
            <a:r>
              <a:rPr lang="it-IT" sz="2400" dirty="0"/>
              <a:t>La trazione sulla parete esofagea è dovuta a: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000" dirty="0"/>
              <a:t>Aderenze cicatriziali da infiammazione dei linfonodi mediastinici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000" dirty="0"/>
              <a:t>Linfoadeniti tubercolari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5841591" y="2638164"/>
            <a:ext cx="5958878" cy="3670102"/>
            <a:chOff x="2574391" y="2737917"/>
            <a:chExt cx="5958878" cy="3670102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4344" y="2737917"/>
              <a:ext cx="2828925" cy="3609975"/>
            </a:xfrm>
            <a:prstGeom prst="rect">
              <a:avLst/>
            </a:prstGeom>
          </p:spPr>
        </p:pic>
        <p:pic>
          <p:nvPicPr>
            <p:cNvPr id="15" name="Picture 2" descr="https://encrypted-tbn2.gstatic.com/images?q=tbn:ANd9GcTiu3DoSWNLHHnHg1PeavF3bZYAoPCgP8V2OaPH_G6OQwK30P4U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391" y="2737917"/>
              <a:ext cx="3169634" cy="3670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Immagine 15" descr="044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0993" y="1632985"/>
            <a:ext cx="3465307" cy="502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7871" y="1543435"/>
            <a:ext cx="8820472" cy="914400"/>
          </a:xfrm>
        </p:spPr>
        <p:txBody>
          <a:bodyPr>
            <a:normAutofit fontScale="90000"/>
          </a:bodyPr>
          <a:lstStyle/>
          <a:p>
            <a:r>
              <a:rPr lang="it-IT" sz="4000" b="1" dirty="0" smtClean="0">
                <a:latin typeface="+mn-lt"/>
              </a:rPr>
              <a:t>DIVERTICOLI EPIFRENICI</a:t>
            </a:r>
            <a:r>
              <a:rPr lang="it-IT" b="1" dirty="0"/>
              <a:t/>
            </a:r>
            <a:br>
              <a:rPr lang="it-IT" b="1" dirty="0"/>
            </a:b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1458" y="2924945"/>
            <a:ext cx="5760640" cy="3312368"/>
          </a:xfrm>
        </p:spPr>
        <p:txBody>
          <a:bodyPr>
            <a:noAutofit/>
          </a:bodyPr>
          <a:lstStyle/>
          <a:p>
            <a:r>
              <a:rPr lang="it-IT" sz="3200" dirty="0" smtClean="0"/>
              <a:t>Pseudo diverticoli associati ad alterazioni del LES</a:t>
            </a:r>
            <a:endParaRPr lang="it-IT" sz="3200" dirty="0"/>
          </a:p>
          <a:p>
            <a:r>
              <a:rPr lang="it-IT" sz="3200" dirty="0" smtClean="0"/>
              <a:t>Diverticoli da pulsione</a:t>
            </a:r>
          </a:p>
          <a:p>
            <a:r>
              <a:rPr lang="it-IT" sz="3200" dirty="0" smtClean="0"/>
              <a:t>Alterazioni del LES:</a:t>
            </a:r>
          </a:p>
          <a:p>
            <a:pPr lvl="1"/>
            <a:r>
              <a:rPr lang="it-IT" sz="2800" dirty="0" smtClean="0"/>
              <a:t>Mancata </a:t>
            </a:r>
            <a:r>
              <a:rPr lang="it-IT" sz="2800" dirty="0"/>
              <a:t>o incompleta apertura</a:t>
            </a:r>
          </a:p>
          <a:p>
            <a:pPr lvl="1"/>
            <a:r>
              <a:rPr lang="it-IT" sz="2800" dirty="0"/>
              <a:t>Chiusura precoce</a:t>
            </a:r>
          </a:p>
          <a:p>
            <a:pPr lvl="1"/>
            <a:r>
              <a:rPr lang="it-IT" sz="2800" dirty="0"/>
              <a:t>Ritardata apertura</a:t>
            </a:r>
          </a:p>
          <a:p>
            <a:pPr>
              <a:buNone/>
            </a:pPr>
            <a:endParaRPr lang="it-IT" b="1" dirty="0"/>
          </a:p>
        </p:txBody>
      </p:sp>
      <p:sp>
        <p:nvSpPr>
          <p:cNvPr id="4" name="Freccia a destra 3"/>
          <p:cNvSpPr/>
          <p:nvPr/>
        </p:nvSpPr>
        <p:spPr>
          <a:xfrm>
            <a:off x="7191328" y="4481116"/>
            <a:ext cx="93610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8557881" y="4432915"/>
            <a:ext cx="334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+mj-lt"/>
              </a:rPr>
              <a:t>Associati all’</a:t>
            </a:r>
            <a:r>
              <a:rPr lang="it-IT" sz="3600" dirty="0" err="1">
                <a:latin typeface="+mj-lt"/>
              </a:rPr>
              <a:t>acalasia</a:t>
            </a:r>
            <a:endParaRPr lang="it-IT" sz="3600" dirty="0">
              <a:latin typeface="+mj-lt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pic>
        <p:nvPicPr>
          <p:cNvPr id="7" name="Immagine 6" descr="Patogenesi da ernia jat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53167" y="179952"/>
            <a:ext cx="2652578" cy="380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9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1625" y="1319811"/>
            <a:ext cx="6587292" cy="534104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47528" y="188640"/>
            <a:ext cx="8820472" cy="914400"/>
          </a:xfrm>
        </p:spPr>
        <p:txBody>
          <a:bodyPr/>
          <a:lstStyle/>
          <a:p>
            <a:r>
              <a:rPr lang="it-IT" b="1" dirty="0"/>
              <a:t>Sintomatologia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2771" y="2044088"/>
            <a:ext cx="10392975" cy="434832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it-IT" sz="4400" dirty="0"/>
              <a:t>Iniziale: </a:t>
            </a:r>
            <a:r>
              <a:rPr lang="it-IT" sz="4000" dirty="0"/>
              <a:t> </a:t>
            </a:r>
          </a:p>
          <a:p>
            <a:pPr lvl="1"/>
            <a:r>
              <a:rPr lang="it-IT" sz="4000" dirty="0"/>
              <a:t>Dolore epigastrico</a:t>
            </a:r>
          </a:p>
          <a:p>
            <a:r>
              <a:rPr lang="it-IT" sz="4400" dirty="0"/>
              <a:t>Successiva:</a:t>
            </a:r>
          </a:p>
          <a:p>
            <a:pPr lvl="1"/>
            <a:r>
              <a:rPr lang="it-IT" sz="4000" dirty="0"/>
              <a:t>Scialorrea</a:t>
            </a:r>
          </a:p>
          <a:p>
            <a:pPr lvl="1"/>
            <a:r>
              <a:rPr lang="it-IT" sz="4000" dirty="0"/>
              <a:t>Rigurgito (sintomo del cuscino bagnato)</a:t>
            </a:r>
          </a:p>
          <a:p>
            <a:pPr lvl="1"/>
            <a:r>
              <a:rPr lang="it-IT" sz="4000" dirty="0"/>
              <a:t>Tosse</a:t>
            </a:r>
          </a:p>
          <a:p>
            <a:pPr lvl="1"/>
            <a:r>
              <a:rPr lang="it-IT" sz="4000" dirty="0"/>
              <a:t>Broncopolmonite </a:t>
            </a:r>
            <a:r>
              <a:rPr lang="it-IT" sz="4000" dirty="0" err="1"/>
              <a:t>ab</a:t>
            </a:r>
            <a:r>
              <a:rPr lang="it-IT" sz="4000" dirty="0"/>
              <a:t> </a:t>
            </a:r>
            <a:r>
              <a:rPr lang="it-IT" sz="4000" dirty="0" err="1"/>
              <a:t>ingestis</a:t>
            </a:r>
            <a:endParaRPr lang="it-IT" sz="4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938320" y="1290626"/>
            <a:ext cx="183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CLINICA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11156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449</Words>
  <Application>Microsoft Office PowerPoint</Application>
  <PresentationFormat>Widescreen</PresentationFormat>
  <Paragraphs>91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Segoe UI Symbol</vt:lpstr>
      <vt:lpstr>Times New Roman</vt:lpstr>
      <vt:lpstr>Wingdings</vt:lpstr>
      <vt:lpstr>Tema di Office</vt:lpstr>
      <vt:lpstr>Diverticoli esofagei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DIVERTICOLI EPIFRENICI </vt:lpstr>
      <vt:lpstr>Presentazione standard di PowerPoint</vt:lpstr>
      <vt:lpstr>Sintomatologia</vt:lpstr>
      <vt:lpstr>Diagnosi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PALMISANO SILVIA</dc:creator>
  <cp:lastModifiedBy>PALMISANO SILVIA</cp:lastModifiedBy>
  <cp:revision>117</cp:revision>
  <dcterms:created xsi:type="dcterms:W3CDTF">2023-10-17T19:18:35Z</dcterms:created>
  <dcterms:modified xsi:type="dcterms:W3CDTF">2026-03-18T09:28:22Z</dcterms:modified>
</cp:coreProperties>
</file>