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2" r:id="rId4"/>
    <p:sldId id="263" r:id="rId5"/>
    <p:sldId id="261" r:id="rId6"/>
    <p:sldId id="259" r:id="rId7"/>
    <p:sldId id="260" r:id="rId8"/>
    <p:sldId id="258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307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NCIPE FILIPPO" userId="518a9c8e-57f2-4d50-ac3d-26595d46cfcc" providerId="ADAL" clId="{BBF88F41-FBE4-4ABD-8A73-6996A2F0EBAB}"/>
    <pc:docChg chg="modSld">
      <pc:chgData name="PRENCIPE FILIPPO" userId="518a9c8e-57f2-4d50-ac3d-26595d46cfcc" providerId="ADAL" clId="{BBF88F41-FBE4-4ABD-8A73-6996A2F0EBAB}" dt="2026-03-13T17:49:44.705" v="0" actId="729"/>
      <pc:docMkLst>
        <pc:docMk/>
      </pc:docMkLst>
      <pc:sldChg chg="mod modShow">
        <pc:chgData name="PRENCIPE FILIPPO" userId="518a9c8e-57f2-4d50-ac3d-26595d46cfcc" providerId="ADAL" clId="{BBF88F41-FBE4-4ABD-8A73-6996A2F0EBAB}" dt="2026-03-13T17:49:44.705" v="0" actId="729"/>
        <pc:sldMkLst>
          <pc:docMk/>
          <pc:sldMk cId="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0919" y="245440"/>
            <a:ext cx="581787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8956" y="60959"/>
            <a:ext cx="6529070" cy="995680"/>
          </a:xfrm>
          <a:custGeom>
            <a:avLst/>
            <a:gdLst/>
            <a:ahLst/>
            <a:cxnLst/>
            <a:rect l="l" t="t" r="r" b="b"/>
            <a:pathLst>
              <a:path w="6529070" h="995680">
                <a:moveTo>
                  <a:pt x="6528816" y="497586"/>
                </a:moveTo>
                <a:lnTo>
                  <a:pt x="6526504" y="452297"/>
                </a:lnTo>
                <a:lnTo>
                  <a:pt x="6519710" y="408139"/>
                </a:lnTo>
                <a:lnTo>
                  <a:pt x="6508636" y="365302"/>
                </a:lnTo>
                <a:lnTo>
                  <a:pt x="6493472" y="323964"/>
                </a:lnTo>
                <a:lnTo>
                  <a:pt x="6474434" y="284276"/>
                </a:lnTo>
                <a:lnTo>
                  <a:pt x="6451701" y="246443"/>
                </a:lnTo>
                <a:lnTo>
                  <a:pt x="6425489" y="210616"/>
                </a:lnTo>
                <a:lnTo>
                  <a:pt x="6395999" y="176999"/>
                </a:lnTo>
                <a:lnTo>
                  <a:pt x="6363411" y="145745"/>
                </a:lnTo>
                <a:lnTo>
                  <a:pt x="6327940" y="117030"/>
                </a:lnTo>
                <a:lnTo>
                  <a:pt x="6289776" y="91033"/>
                </a:lnTo>
                <a:lnTo>
                  <a:pt x="6249124" y="67932"/>
                </a:lnTo>
                <a:lnTo>
                  <a:pt x="6206185" y="47917"/>
                </a:lnTo>
                <a:lnTo>
                  <a:pt x="6161163" y="31140"/>
                </a:lnTo>
                <a:lnTo>
                  <a:pt x="6114250" y="17780"/>
                </a:lnTo>
                <a:lnTo>
                  <a:pt x="6065647" y="8026"/>
                </a:lnTo>
                <a:lnTo>
                  <a:pt x="6015558" y="2044"/>
                </a:lnTo>
                <a:lnTo>
                  <a:pt x="5995416" y="1244"/>
                </a:lnTo>
                <a:lnTo>
                  <a:pt x="5995416" y="0"/>
                </a:lnTo>
                <a:lnTo>
                  <a:pt x="5964174" y="0"/>
                </a:lnTo>
                <a:lnTo>
                  <a:pt x="0" y="0"/>
                </a:lnTo>
                <a:lnTo>
                  <a:pt x="0" y="995184"/>
                </a:lnTo>
                <a:lnTo>
                  <a:pt x="5964174" y="995184"/>
                </a:lnTo>
                <a:lnTo>
                  <a:pt x="5995416" y="995184"/>
                </a:lnTo>
                <a:lnTo>
                  <a:pt x="5995416" y="993952"/>
                </a:lnTo>
                <a:lnTo>
                  <a:pt x="6065647" y="987158"/>
                </a:lnTo>
                <a:lnTo>
                  <a:pt x="6114250" y="977404"/>
                </a:lnTo>
                <a:lnTo>
                  <a:pt x="6161163" y="964044"/>
                </a:lnTo>
                <a:lnTo>
                  <a:pt x="6206185" y="947267"/>
                </a:lnTo>
                <a:lnTo>
                  <a:pt x="6249124" y="927252"/>
                </a:lnTo>
                <a:lnTo>
                  <a:pt x="6289776" y="904151"/>
                </a:lnTo>
                <a:lnTo>
                  <a:pt x="6327940" y="878154"/>
                </a:lnTo>
                <a:lnTo>
                  <a:pt x="6363411" y="849452"/>
                </a:lnTo>
                <a:lnTo>
                  <a:pt x="6395999" y="818184"/>
                </a:lnTo>
                <a:lnTo>
                  <a:pt x="6425489" y="784567"/>
                </a:lnTo>
                <a:lnTo>
                  <a:pt x="6451701" y="748741"/>
                </a:lnTo>
                <a:lnTo>
                  <a:pt x="6474434" y="710907"/>
                </a:lnTo>
                <a:lnTo>
                  <a:pt x="6493472" y="671220"/>
                </a:lnTo>
                <a:lnTo>
                  <a:pt x="6508636" y="629881"/>
                </a:lnTo>
                <a:lnTo>
                  <a:pt x="6519710" y="587044"/>
                </a:lnTo>
                <a:lnTo>
                  <a:pt x="6526504" y="542886"/>
                </a:lnTo>
                <a:lnTo>
                  <a:pt x="6528816" y="497586"/>
                </a:lnTo>
                <a:close/>
              </a:path>
            </a:pathLst>
          </a:custGeom>
          <a:solidFill>
            <a:srgbClr val="8035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0597" y="1404873"/>
            <a:ext cx="5666105" cy="3731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Metodologie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Arial"/>
                <a:cs typeface="Arial"/>
              </a:rPr>
              <a:t>sintetiche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Arial"/>
                <a:cs typeface="Arial"/>
              </a:rPr>
              <a:t>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Arial"/>
                <a:cs typeface="Arial"/>
              </a:rPr>
              <a:t>analitiche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Arial"/>
                <a:cs typeface="Arial"/>
              </a:rPr>
              <a:t>chimica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Arial"/>
                <a:cs typeface="Arial"/>
              </a:rPr>
              <a:t>farmaceutica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100" dirty="0">
              <a:latin typeface="Arial"/>
              <a:cs typeface="Arial"/>
            </a:endParaRPr>
          </a:p>
          <a:p>
            <a:pPr marL="361315" marR="350520" algn="ctr">
              <a:lnSpc>
                <a:spcPct val="100000"/>
              </a:lnSpc>
              <a:spcBef>
                <a:spcPts val="2335"/>
              </a:spcBef>
            </a:pPr>
            <a:r>
              <a:rPr sz="3200" b="1" dirty="0">
                <a:latin typeface="Arial"/>
                <a:cs typeface="Arial"/>
              </a:rPr>
              <a:t>ADDIZIONE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Arial"/>
                <a:cs typeface="Arial"/>
              </a:rPr>
              <a:t>NUCLEOFILE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Arial"/>
                <a:cs typeface="Arial"/>
              </a:rPr>
              <a:t>AL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Arial"/>
                <a:cs typeface="Arial"/>
              </a:rPr>
              <a:t>CARBONILE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350" dirty="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</a:pPr>
            <a:r>
              <a:rPr sz="3200" b="1" spc="-10" dirty="0">
                <a:latin typeface="Arial"/>
                <a:cs typeface="Arial"/>
              </a:rPr>
              <a:t>ESERCIZI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3" y="995933"/>
            <a:ext cx="12192000" cy="8890"/>
          </a:xfrm>
          <a:custGeom>
            <a:avLst/>
            <a:gdLst/>
            <a:ahLst/>
            <a:cxnLst/>
            <a:rect l="l" t="t" r="r" b="b"/>
            <a:pathLst>
              <a:path w="12192000" h="8890">
                <a:moveTo>
                  <a:pt x="0" y="0"/>
                </a:moveTo>
                <a:lnTo>
                  <a:pt x="12191998" y="8890"/>
                </a:lnTo>
              </a:path>
            </a:pathLst>
          </a:custGeom>
          <a:ln w="22225">
            <a:solidFill>
              <a:srgbClr val="AEAB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06175" y="6424979"/>
            <a:ext cx="29825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Anno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 err="1">
                <a:latin typeface="Arial"/>
                <a:cs typeface="Arial"/>
              </a:rPr>
              <a:t>accademico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Arial"/>
                <a:cs typeface="Arial"/>
              </a:rPr>
              <a:t>202</a:t>
            </a:r>
            <a:r>
              <a:rPr lang="it-IT" sz="1400" spc="-10" dirty="0">
                <a:latin typeface="Arial"/>
                <a:cs typeface="Arial"/>
              </a:rPr>
              <a:t>5</a:t>
            </a:r>
            <a:r>
              <a:rPr sz="1400" spc="-10" dirty="0">
                <a:latin typeface="Arial"/>
                <a:cs typeface="Arial"/>
              </a:rPr>
              <a:t>/202</a:t>
            </a:r>
            <a:r>
              <a:rPr lang="it-IT" sz="1400" spc="-10" dirty="0">
                <a:latin typeface="Arial"/>
                <a:cs typeface="Arial"/>
              </a:rPr>
              <a:t>6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566A06C-F324-4367-8C42-5C8663478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14" y="1219200"/>
            <a:ext cx="5688175" cy="2843419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647F5FC8-B2D0-4558-A3F8-2D06A8A80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3276600"/>
            <a:ext cx="6294882" cy="2925352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612F21-3B30-49A0-9D6D-481FA4193F4F}"/>
              </a:ext>
            </a:extLst>
          </p:cNvPr>
          <p:cNvSpPr txBox="1"/>
          <p:nvPr/>
        </p:nvSpPr>
        <p:spPr>
          <a:xfrm>
            <a:off x="7391400" y="502615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SINTESI DEL TRIESIFENIDILE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4BD7496-2466-4F92-A3EB-D2F8A643C4E8}"/>
              </a:ext>
            </a:extLst>
          </p:cNvPr>
          <p:cNvSpPr txBox="1"/>
          <p:nvPr/>
        </p:nvSpPr>
        <p:spPr>
          <a:xfrm>
            <a:off x="3162300" y="6205662"/>
            <a:ext cx="403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err="1">
                <a:latin typeface="Arial" panose="020B0604020202020204" pitchFamily="34" charset="0"/>
                <a:cs typeface="Arial" panose="020B0604020202020204" pitchFamily="34" charset="0"/>
              </a:rPr>
              <a:t>Ukaji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 Y. et al. </a:t>
            </a:r>
            <a:r>
              <a:rPr lang="it-IT" sz="1100" i="1" dirty="0" err="1">
                <a:latin typeface="Arial" panose="020B0604020202020204" pitchFamily="34" charset="0"/>
                <a:cs typeface="Arial" panose="020B0604020202020204" pitchFamily="34" charset="0"/>
              </a:rPr>
              <a:t>Tetrahedron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dirty="0" err="1">
                <a:latin typeface="Arial" panose="020B0604020202020204" pitchFamily="34" charset="0"/>
                <a:cs typeface="Arial" panose="020B0604020202020204" pitchFamily="34" charset="0"/>
              </a:rPr>
              <a:t>Letters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1991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, 32, 2919-2922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E545AA3-FD59-4002-8CA3-9D888F587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497" y="1182724"/>
            <a:ext cx="6525006" cy="542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37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612F21-3B30-49A0-9D6D-481FA4193F4F}"/>
              </a:ext>
            </a:extLst>
          </p:cNvPr>
          <p:cNvSpPr txBox="1"/>
          <p:nvPr/>
        </p:nvSpPr>
        <p:spPr>
          <a:xfrm>
            <a:off x="6934200" y="496971"/>
            <a:ext cx="4682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SINTESI DEL S-(+)-MEVALOLATTONE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404E057A-6C04-4905-BEBA-0838D52A1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238343"/>
            <a:ext cx="4682996" cy="539115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FB3C7BC-5990-435A-9E13-69EA9169A265}"/>
              </a:ext>
            </a:extLst>
          </p:cNvPr>
          <p:cNvSpPr txBox="1"/>
          <p:nvPr/>
        </p:nvSpPr>
        <p:spPr>
          <a:xfrm>
            <a:off x="7772400" y="6230224"/>
            <a:ext cx="403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err="1">
                <a:latin typeface="Arial" panose="020B0604020202020204" pitchFamily="34" charset="0"/>
                <a:cs typeface="Arial" panose="020B0604020202020204" pitchFamily="34" charset="0"/>
              </a:rPr>
              <a:t>Frye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 S.V. and </a:t>
            </a:r>
            <a:r>
              <a:rPr lang="it-IT" sz="1100" dirty="0" err="1">
                <a:latin typeface="Arial" panose="020B0604020202020204" pitchFamily="34" charset="0"/>
                <a:cs typeface="Arial" panose="020B0604020202020204" pitchFamily="34" charset="0"/>
              </a:rPr>
              <a:t>Eliel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 E.L.;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it-IT" sz="1100" i="1" dirty="0" err="1">
                <a:latin typeface="Arial" panose="020B0604020202020204" pitchFamily="34" charset="0"/>
                <a:cs typeface="Arial" panose="020B0604020202020204" pitchFamily="34" charset="0"/>
              </a:rPr>
              <a:t>Org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100" i="1" dirty="0" err="1">
                <a:latin typeface="Arial" panose="020B0604020202020204" pitchFamily="34" charset="0"/>
                <a:cs typeface="Arial" panose="020B0604020202020204" pitchFamily="34" charset="0"/>
              </a:rPr>
              <a:t>Chem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1985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, 50, 3402-3404</a:t>
            </a:r>
          </a:p>
        </p:txBody>
      </p:sp>
    </p:spTree>
    <p:extLst>
      <p:ext uri="{BB962C8B-B14F-4D97-AF65-F5344CB8AC3E}">
        <p14:creationId xmlns:p14="http://schemas.microsoft.com/office/powerpoint/2010/main" val="4038961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654" y="1836496"/>
            <a:ext cx="2952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latin typeface="Arial"/>
                <a:cs typeface="Arial"/>
              </a:rPr>
              <a:t>A)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245" y="1746441"/>
            <a:ext cx="5846987" cy="75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14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654" y="1836496"/>
            <a:ext cx="2952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latin typeface="Arial"/>
                <a:cs typeface="Arial"/>
              </a:rPr>
              <a:t>C)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8137" y="1723644"/>
            <a:ext cx="2423158" cy="7467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654" y="1836496"/>
            <a:ext cx="2952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latin typeface="Arial"/>
                <a:cs typeface="Arial"/>
              </a:rPr>
              <a:t>D)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9412" y="1787651"/>
            <a:ext cx="2455064" cy="8000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40" dirty="0"/>
              <a:t>ADDIZIONI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spc="-240" dirty="0"/>
              <a:t>Nu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spc="-170" dirty="0"/>
              <a:t>al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spc="-625" dirty="0"/>
              <a:t>C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spc="-280" dirty="0"/>
              <a:t>sp</a:t>
            </a:r>
            <a:r>
              <a:rPr sz="3150" spc="-419" baseline="-21164" dirty="0"/>
              <a:t>2</a:t>
            </a:r>
            <a:r>
              <a:rPr sz="3150" b="0" spc="322" baseline="-21164" dirty="0">
                <a:latin typeface="Times New Roman"/>
                <a:cs typeface="Times New Roman"/>
              </a:rPr>
              <a:t> </a:t>
            </a:r>
            <a:r>
              <a:rPr sz="3200" spc="-440" dirty="0"/>
              <a:t>CARBONILE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654" y="1836496"/>
            <a:ext cx="2952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latin typeface="Arial"/>
                <a:cs typeface="Arial"/>
              </a:rPr>
              <a:t>B)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1308" y="1566240"/>
            <a:ext cx="5208291" cy="11861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112</Words>
  <Application>Microsoft Office PowerPoint</Application>
  <PresentationFormat>Widescreen</PresentationFormat>
  <Paragraphs>21</Paragraphs>
  <Slides>8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Presentazione standard di PowerPoint</vt:lpstr>
      <vt:lpstr>ADDIZIONI Nu al C sp2 CARBONILE</vt:lpstr>
      <vt:lpstr>ADDIZIONI Nu al C sp2 CARBONILE</vt:lpstr>
      <vt:lpstr>ADDIZIONI Nu al C sp2 CARBONILE</vt:lpstr>
      <vt:lpstr>ADDIZIONI Nu al C sp2 CARBONILE</vt:lpstr>
      <vt:lpstr>ADDIZIONI Nu al C sp2 CARBONILE</vt:lpstr>
      <vt:lpstr>ADDIZIONI Nu al C sp2 CARBONILE</vt:lpstr>
      <vt:lpstr>ADDIZIONI Nu al C sp2 CARBONILE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Filippo Prencipe</dc:creator>
  <cp:lastModifiedBy>PRENCIPE FILIPPO</cp:lastModifiedBy>
  <cp:revision>6</cp:revision>
  <dcterms:created xsi:type="dcterms:W3CDTF">2025-03-03T16:42:32Z</dcterms:created>
  <dcterms:modified xsi:type="dcterms:W3CDTF">2026-03-13T17:49:57Z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2025-03-03T00:00:00Z</vt:filetime>
  </property>
  <property fmtid="{D5CDD505-2E9C-101B-9397-08002B2CF9AE}" pid="3" name="Creator">
    <vt:lpwstr>Microsoft® PowerPoint® per Microsoft 365</vt:lpwstr>
  </property>
  <property fmtid="{D5CDD505-2E9C-101B-9397-08002B2CF9AE}" pid="4" name="DocumentID">
    <vt:lpwstr>4E39-6A81-688C-0001</vt:lpwstr>
  </property>
  <property fmtid="{D5CDD505-2E9C-101B-9397-08002B2CF9AE}" pid="5" name="LastSaved">
    <vt:filetime>2025-03-03T00:00:00Z</vt:filetime>
  </property>
  <property fmtid="{D5CDD505-2E9C-101B-9397-08002B2CF9AE}" pid="6" name="Owner">
    <vt:lpwstr>prenzfp@gmail.com</vt:lpwstr>
  </property>
  <property fmtid="{D5CDD505-2E9C-101B-9397-08002B2CF9AE}" pid="7" name="Producer">
    <vt:lpwstr>airSlate inc. Mellivora 3.1.5.3</vt:lpwstr>
  </property>
  <property fmtid="{D5CDD505-2E9C-101B-9397-08002B2CF9AE}" pid="8" name="reupload">
    <vt:lpwstr>3EJck1ihhUhtAowUD30wXR6sw1kxa7BXuGwxhXjYjjnIeBSF8L8V9mmxy5Sq67Mm8CePU0/k4FLDR2pm5IMMZYZ6SIQB4O/jP3w8qRS978hhyQIAeifNH3PM/8Q9eWnFt1WpQMUfZOPowI6/c8mQRFYI</vt:lpwstr>
  </property>
</Properties>
</file>