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42487C-3BF1-3D7E-573B-BFBA03E02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29B904C-04FD-55A4-C0B8-FAC6E8DC7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9E1E72-8CEE-B3E5-1DF2-BA3D9B496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5F7BA8-C023-C387-6766-9B46CB790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A7463B-24CB-7837-2386-0383FB49D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24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130D14-FE3A-934E-E5BC-4269869F4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1D2AADC-285A-B66C-8952-BFAA2A991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47AE81-627E-F211-A3E6-8749FB69B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36C595-6198-433C-32BD-0724378E0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9EED2A-E316-2470-FEEA-B9F659486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4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332FD33-5197-B3B9-CBCD-C0F3870C0F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974A82A-5008-555A-20F3-76CDC71A26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33AFF58-845E-055E-EEA0-9CD879F7C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1B3FEF-06F9-3DD0-5CEE-3E86AE6C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FAE683-8B56-E485-1BB1-C21EA775E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54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175B78-E15D-1AC3-C650-F78EA4D33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DDB28E-2751-A767-264F-9EE426462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E39165-E8DC-B93A-E811-58CBBCF38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EC06BE-1178-98D3-848B-40D97C771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25F708-E1C7-B3C5-B787-70B5C8DC7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811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A0067D-0903-B7C7-1CA7-8CEB8DB78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816583C-2535-CBF1-68C8-A9722A712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15A723-EFB5-6A88-63DD-8C41B95CE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6A8660-C423-1F7D-1DF0-A3D020E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6AB3C2-6218-FD22-E9EF-47759376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9131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F85928-436F-CC44-44B6-5FB758B64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B47488-AE11-B65F-8FF8-0BB4BFFD40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8313AB6-08E8-F1A7-92DD-B17CDE773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82F01A1-A94D-4048-1EB6-8F658AC5D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36B4F55-B74D-F560-25DF-F29F02E7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4902084-A8C5-7CE2-079B-A4478A07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768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D1923E-050B-87A9-8A29-AB7FBD85A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E796918-D4B9-2769-9F5B-2ED17733F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E2AA6EB-824D-0D35-7AF3-8D0014E12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1981AE6-93BB-4116-8499-715D631E2F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8B6D381-4386-5201-827F-B803BA82C7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E951453-BB8E-8EDE-9398-9C4E68E1C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0964759-7C26-F6C4-B811-71918FE64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C5CDF66-5F11-889F-BC8E-ED7A0A589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637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97F78C-F5A4-AADF-4B18-628DDB503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E5FD4FC-C607-920F-7827-B8606BB49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0DBFD7-DA9A-BDD6-871C-2A66765FF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7B9C188-74C1-EC58-4DC0-414B1ED09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2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4CB4910-13B0-BA58-923C-0C6DE5EA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A34A54B-B0BB-8453-3012-E785D7FF4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3E6AF4A-4399-320A-69BB-0DB70ACCC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181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6B71CE-3D0D-F4AB-4AA3-E69617AF0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011CB6-9AB3-A757-150A-85A9DFD7A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A561A35-73EB-C354-FCCC-817CAFE5E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91D47CE-84AD-9C67-AD74-A45605520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6ECA17E-4E21-AFCF-4E3D-CF9FA5BFE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F5C6DBB-5BA9-C8D5-19CD-FD7386A2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88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6F58A2-45CC-E895-0AAB-D2BD5924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61B60DC-61B7-04EA-4245-FA08D4F5B4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6DE32F7-8324-2958-BFE0-5E34FE475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04A335-D271-AA76-A65F-018E456F1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08DADD-C37F-D0A9-7C81-82AB86BF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7F22941-E596-AF25-38C8-48E7053B9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577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25CA0B0-A996-E3CC-8551-9BEF44447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1E3925-E486-7370-467C-3A9D9635D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8403221-4555-5A40-79B3-80BF365B0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0DFDFB-E48A-497A-8732-32582401EFC6}" type="datetimeFigureOut">
              <a:rPr lang="it-IT" smtClean="0"/>
              <a:t>20/03/2026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2E430A-6F19-7455-7831-C284689F1B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6FC1B-587B-1E8C-9983-423D49C2B7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B604D8-FA0D-4CCE-8882-C82BDEC084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2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AE6F48-42E2-B29C-5BB0-533F38FEB2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Esercizi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1A7C4C2-F3D1-ECAE-7F40-8A6C9BA9F8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/>
              <a:t>Dioendenza</a:t>
            </a:r>
            <a:r>
              <a:rPr lang="it-IT" dirty="0"/>
              <a:t> di G da p e T</a:t>
            </a:r>
          </a:p>
        </p:txBody>
      </p:sp>
    </p:spTree>
    <p:extLst>
      <p:ext uri="{BB962C8B-B14F-4D97-AF65-F5344CB8AC3E}">
        <p14:creationId xmlns:p14="http://schemas.microsoft.com/office/powerpoint/2010/main" val="1659891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AA95BC-33B3-D6BA-7E0E-9228EA5E9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Variazione di </a:t>
            </a:r>
            <a:r>
              <a:rPr lang="it-IT" dirty="0" err="1">
                <a:latin typeface="Symbol" panose="05050102010706020507" pitchFamily="18" charset="2"/>
              </a:rPr>
              <a:t>D</a:t>
            </a:r>
            <a:r>
              <a:rPr lang="it-IT" baseline="-25000" dirty="0" err="1"/>
              <a:t>r</a:t>
            </a:r>
            <a:r>
              <a:rPr lang="it-IT" dirty="0" err="1"/>
              <a:t>G</a:t>
            </a:r>
            <a:r>
              <a:rPr lang="it-IT" dirty="0"/>
              <a:t>° con la 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323EE8-4DC5-D167-8D99-4F10CFD94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Calcolare il </a:t>
            </a:r>
            <a:r>
              <a:rPr lang="it-IT" dirty="0" err="1">
                <a:latin typeface="Symbol" panose="05050102010706020507" pitchFamily="18" charset="2"/>
              </a:rPr>
              <a:t>D</a:t>
            </a:r>
            <a:r>
              <a:rPr lang="it-IT" baseline="-25000" dirty="0" err="1"/>
              <a:t>r</a:t>
            </a:r>
            <a:r>
              <a:rPr lang="it-IT" dirty="0" err="1"/>
              <a:t>G</a:t>
            </a:r>
            <a:r>
              <a:rPr lang="it-IT" dirty="0"/>
              <a:t>° a 298,15 K per</a:t>
            </a:r>
          </a:p>
          <a:p>
            <a:pPr marL="0" indent="0">
              <a:buNone/>
            </a:pPr>
            <a:r>
              <a:rPr lang="it-IT" dirty="0"/>
              <a:t>N</a:t>
            </a:r>
            <a:r>
              <a:rPr lang="it-IT" baseline="-25000" dirty="0"/>
              <a:t>2</a:t>
            </a:r>
            <a:r>
              <a:rPr lang="it-IT" dirty="0"/>
              <a:t>O</a:t>
            </a:r>
            <a:r>
              <a:rPr lang="it-IT" baseline="-25000" dirty="0"/>
              <a:t>4</a:t>
            </a:r>
            <a:r>
              <a:rPr lang="it-IT" dirty="0"/>
              <a:t>(g) </a:t>
            </a:r>
            <a:r>
              <a:rPr lang="it-IT" dirty="0">
                <a:sym typeface="Wingdings" panose="05000000000000000000" pitchFamily="2" charset="2"/>
              </a:rPr>
              <a:t> 2NO</a:t>
            </a:r>
            <a:r>
              <a:rPr lang="it-IT" baseline="-25000" dirty="0">
                <a:sym typeface="Wingdings" panose="05000000000000000000" pitchFamily="2" charset="2"/>
              </a:rPr>
              <a:t>2</a:t>
            </a:r>
            <a:r>
              <a:rPr lang="it-IT" dirty="0">
                <a:sym typeface="Wingdings" panose="05000000000000000000" pitchFamily="2" charset="2"/>
              </a:rPr>
              <a:t>(g)</a:t>
            </a:r>
          </a:p>
          <a:p>
            <a:pPr marL="0" indent="0">
              <a:buNone/>
            </a:pPr>
            <a:r>
              <a:rPr lang="it-IT" dirty="0" err="1">
                <a:latin typeface="Symbol" panose="05050102010706020507" pitchFamily="18" charset="2"/>
              </a:rPr>
              <a:t>D</a:t>
            </a:r>
            <a:r>
              <a:rPr lang="it-IT" baseline="-25000" dirty="0" err="1"/>
              <a:t>r</a:t>
            </a:r>
            <a:r>
              <a:rPr lang="it-IT" dirty="0" err="1"/>
              <a:t>H</a:t>
            </a:r>
            <a:r>
              <a:rPr lang="it-IT" dirty="0"/>
              <a:t>°=2</a:t>
            </a:r>
            <a:r>
              <a:rPr lang="it-IT" dirty="0">
                <a:latin typeface="Symbol" panose="05050102010706020507" pitchFamily="18" charset="2"/>
              </a:rPr>
              <a:t>D</a:t>
            </a:r>
            <a:r>
              <a:rPr lang="it-IT" baseline="-25000" dirty="0"/>
              <a:t>f</a:t>
            </a:r>
            <a:r>
              <a:rPr lang="it-IT" dirty="0"/>
              <a:t>H°(NO</a:t>
            </a:r>
            <a:r>
              <a:rPr lang="it-IT" baseline="-25000" dirty="0"/>
              <a:t>2</a:t>
            </a:r>
            <a:r>
              <a:rPr lang="it-IT" dirty="0"/>
              <a:t>) - </a:t>
            </a:r>
            <a:r>
              <a:rPr lang="it-IT" dirty="0" err="1">
                <a:latin typeface="Symbol" panose="05050102010706020507" pitchFamily="18" charset="2"/>
              </a:rPr>
              <a:t>D</a:t>
            </a:r>
            <a:r>
              <a:rPr lang="it-IT" baseline="-25000" dirty="0" err="1"/>
              <a:t>f</a:t>
            </a:r>
            <a:r>
              <a:rPr lang="it-IT" dirty="0" err="1"/>
              <a:t>H</a:t>
            </a:r>
            <a:r>
              <a:rPr lang="it-IT" dirty="0"/>
              <a:t>°(N</a:t>
            </a:r>
            <a:r>
              <a:rPr lang="it-IT" baseline="-25000" dirty="0"/>
              <a:t>2</a:t>
            </a:r>
            <a:r>
              <a:rPr lang="it-IT" dirty="0"/>
              <a:t>O</a:t>
            </a:r>
            <a:r>
              <a:rPr lang="it-IT" baseline="-25000" dirty="0"/>
              <a:t>4</a:t>
            </a:r>
            <a:r>
              <a:rPr lang="it-IT" dirty="0"/>
              <a:t>)=</a:t>
            </a:r>
          </a:p>
          <a:p>
            <a:pPr marL="0" indent="0">
              <a:buNone/>
            </a:pPr>
            <a:r>
              <a:rPr lang="it-IT" dirty="0"/>
              <a:t>= 2</a:t>
            </a:r>
            <a:r>
              <a:rPr lang="it-IT" dirty="0">
                <a:latin typeface="Aptos" panose="020B0004020202020204" pitchFamily="34" charset="0"/>
              </a:rPr>
              <a:t> (+33,18) – 9,16= +57,2 kJmol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</a:p>
          <a:p>
            <a:pPr marL="0" indent="0">
              <a:buNone/>
            </a:pPr>
            <a:r>
              <a:rPr lang="it-IT" dirty="0" err="1">
                <a:latin typeface="Symbol" panose="05050102010706020507" pitchFamily="18" charset="2"/>
              </a:rPr>
              <a:t>D</a:t>
            </a:r>
            <a:r>
              <a:rPr lang="it-IT" baseline="-25000" dirty="0" err="1">
                <a:latin typeface="Aptos" panose="020B0004020202020204" pitchFamily="34" charset="0"/>
              </a:rPr>
              <a:t>r</a:t>
            </a:r>
            <a:r>
              <a:rPr lang="it-IT" dirty="0" err="1">
                <a:latin typeface="Aptos" panose="020B0004020202020204" pitchFamily="34" charset="0"/>
              </a:rPr>
              <a:t>S</a:t>
            </a:r>
            <a:r>
              <a:rPr lang="it-IT" dirty="0">
                <a:latin typeface="Aptos" panose="020B0004020202020204" pitchFamily="34" charset="0"/>
              </a:rPr>
              <a:t>°=2·240,06-304,29= 175,83 JK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r>
              <a:rPr lang="it-IT" dirty="0">
                <a:latin typeface="Aptos" panose="020B0004020202020204" pitchFamily="34" charset="0"/>
              </a:rPr>
              <a:t>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</a:p>
          <a:p>
            <a:pPr marL="0" indent="0">
              <a:buNone/>
            </a:pPr>
            <a:r>
              <a:rPr lang="it-IT" dirty="0" err="1">
                <a:latin typeface="Symbol" panose="05050102010706020507" pitchFamily="18" charset="2"/>
              </a:rPr>
              <a:t>D</a:t>
            </a:r>
            <a:r>
              <a:rPr lang="it-IT" baseline="-25000" dirty="0" err="1"/>
              <a:t>r</a:t>
            </a:r>
            <a:r>
              <a:rPr lang="it-IT" dirty="0" err="1"/>
              <a:t>G</a:t>
            </a:r>
            <a:r>
              <a:rPr lang="it-IT" dirty="0"/>
              <a:t>°= </a:t>
            </a:r>
            <a:r>
              <a:rPr lang="it-IT" dirty="0">
                <a:latin typeface="Aptos" panose="020B0004020202020204" pitchFamily="34" charset="0"/>
              </a:rPr>
              <a:t>+57,2 kJmol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r>
              <a:rPr lang="it-IT" dirty="0">
                <a:latin typeface="Aptos" panose="020B0004020202020204" pitchFamily="34" charset="0"/>
              </a:rPr>
              <a:t>-298,15K·0,17583 kJK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r>
              <a:rPr lang="it-IT" dirty="0">
                <a:latin typeface="Aptos" panose="020B0004020202020204" pitchFamily="34" charset="0"/>
              </a:rPr>
              <a:t>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r>
              <a:rPr lang="it-IT" dirty="0">
                <a:latin typeface="Aptos" panose="020B0004020202020204" pitchFamily="34" charset="0"/>
              </a:rPr>
              <a:t>=</a:t>
            </a:r>
          </a:p>
          <a:p>
            <a:pPr marL="0" indent="0">
              <a:buNone/>
            </a:pPr>
            <a:r>
              <a:rPr lang="it-IT" dirty="0">
                <a:latin typeface="Aptos" panose="020B0004020202020204" pitchFamily="34" charset="0"/>
              </a:rPr>
              <a:t>+57,2 kJmol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r>
              <a:rPr lang="it-IT" dirty="0">
                <a:latin typeface="Aptos" panose="020B0004020202020204" pitchFamily="34" charset="0"/>
              </a:rPr>
              <a:t>- 52,42kJmol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r>
              <a:rPr lang="it-IT" dirty="0">
                <a:latin typeface="Aptos" panose="020B0004020202020204" pitchFamily="34" charset="0"/>
              </a:rPr>
              <a:t>=+ 4,78 kJmol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endParaRPr lang="it-IT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2908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39431339-85FE-671C-722E-3EFC7A6BBF0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36010"/>
                <a:ext cx="10515600" cy="61127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it-IT" dirty="0"/>
                  <a:t>Calcolare il </a:t>
                </a:r>
                <a:r>
                  <a:rPr lang="it-IT" dirty="0" err="1">
                    <a:latin typeface="Symbol" panose="05050102010706020507" pitchFamily="18" charset="2"/>
                  </a:rPr>
                  <a:t>D</a:t>
                </a:r>
                <a:r>
                  <a:rPr lang="it-IT" baseline="-25000" dirty="0" err="1"/>
                  <a:t>r</a:t>
                </a:r>
                <a:r>
                  <a:rPr lang="it-IT" dirty="0" err="1"/>
                  <a:t>G</a:t>
                </a:r>
                <a:r>
                  <a:rPr lang="it-IT" dirty="0"/>
                  <a:t>° a 398,15 K per</a:t>
                </a:r>
              </a:p>
              <a:p>
                <a:pPr marL="0" indent="0">
                  <a:buNone/>
                </a:pPr>
                <a:r>
                  <a:rPr lang="it-IT" dirty="0"/>
                  <a:t>N</a:t>
                </a:r>
                <a:r>
                  <a:rPr lang="it-IT" baseline="-25000" dirty="0"/>
                  <a:t>2</a:t>
                </a:r>
                <a:r>
                  <a:rPr lang="it-IT" dirty="0"/>
                  <a:t>O</a:t>
                </a:r>
                <a:r>
                  <a:rPr lang="it-IT" baseline="-25000" dirty="0"/>
                  <a:t>4</a:t>
                </a:r>
                <a:r>
                  <a:rPr lang="it-IT" dirty="0"/>
                  <a:t>(g) </a:t>
                </a:r>
                <a:r>
                  <a:rPr lang="it-IT" dirty="0">
                    <a:sym typeface="Wingdings" panose="05000000000000000000" pitchFamily="2" charset="2"/>
                  </a:rPr>
                  <a:t> 2NO</a:t>
                </a:r>
                <a:r>
                  <a:rPr lang="it-IT" baseline="-25000" dirty="0">
                    <a:sym typeface="Wingdings" panose="05000000000000000000" pitchFamily="2" charset="2"/>
                  </a:rPr>
                  <a:t>2</a:t>
                </a:r>
                <a:r>
                  <a:rPr lang="it-IT" dirty="0">
                    <a:sym typeface="Wingdings" panose="05000000000000000000" pitchFamily="2" charset="2"/>
                  </a:rPr>
                  <a:t>(g)</a:t>
                </a:r>
              </a:p>
              <a:p>
                <a:pPr marL="0" indent="0">
                  <a:buNone/>
                </a:pPr>
                <a:r>
                  <a:rPr lang="it-IT" dirty="0" err="1">
                    <a:latin typeface="Symbol" panose="05050102010706020507" pitchFamily="18" charset="2"/>
                  </a:rPr>
                  <a:t>D</a:t>
                </a:r>
                <a:r>
                  <a:rPr lang="it-IT" dirty="0" err="1"/>
                  <a:t>rH</a:t>
                </a:r>
                <a:r>
                  <a:rPr lang="it-IT" dirty="0"/>
                  <a:t>°(398,15)=</a:t>
                </a:r>
                <a:r>
                  <a:rPr lang="it-IT" dirty="0" err="1">
                    <a:latin typeface="Symbol" panose="05050102010706020507" pitchFamily="18" charset="2"/>
                  </a:rPr>
                  <a:t>D</a:t>
                </a:r>
                <a:r>
                  <a:rPr lang="it-IT" baseline="-25000" dirty="0" err="1"/>
                  <a:t>r</a:t>
                </a:r>
                <a:r>
                  <a:rPr lang="it-IT" dirty="0" err="1"/>
                  <a:t>H</a:t>
                </a:r>
                <a:r>
                  <a:rPr lang="it-IT" dirty="0"/>
                  <a:t>°(298,15)+(2C</a:t>
                </a:r>
                <a:r>
                  <a:rPr lang="it-IT" baseline="-25000" dirty="0"/>
                  <a:t>p,m</a:t>
                </a:r>
                <a:r>
                  <a:rPr lang="it-IT" dirty="0"/>
                  <a:t>(NO</a:t>
                </a:r>
                <a:r>
                  <a:rPr lang="it-IT" baseline="-25000" dirty="0"/>
                  <a:t>2</a:t>
                </a:r>
                <a:r>
                  <a:rPr lang="it-IT" dirty="0"/>
                  <a:t>)-</a:t>
                </a:r>
                <a:r>
                  <a:rPr lang="it-IT" dirty="0" err="1"/>
                  <a:t>C</a:t>
                </a:r>
                <a:r>
                  <a:rPr lang="it-IT" baseline="-25000" dirty="0" err="1"/>
                  <a:t>p,m</a:t>
                </a:r>
                <a:r>
                  <a:rPr lang="it-IT" dirty="0"/>
                  <a:t>(N</a:t>
                </a:r>
                <a:r>
                  <a:rPr lang="it-IT" baseline="-25000" dirty="0"/>
                  <a:t>2</a:t>
                </a:r>
                <a:r>
                  <a:rPr lang="it-IT" dirty="0"/>
                  <a:t>O</a:t>
                </a:r>
                <a:r>
                  <a:rPr lang="it-IT" baseline="-25000" dirty="0"/>
                  <a:t>5</a:t>
                </a:r>
                <a:r>
                  <a:rPr lang="it-IT" dirty="0"/>
                  <a:t>))</a:t>
                </a:r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T=</a:t>
                </a:r>
              </a:p>
              <a:p>
                <a:pPr marL="0" indent="0">
                  <a:buNone/>
                </a:pPr>
                <a:r>
                  <a:rPr lang="it-IT" dirty="0"/>
                  <a:t>=</a:t>
                </a:r>
                <a:r>
                  <a:rPr lang="it-IT" dirty="0">
                    <a:latin typeface="Aptos" panose="020B0004020202020204" pitchFamily="34" charset="0"/>
                  </a:rPr>
                  <a:t> +57,2 kJmol</a:t>
                </a:r>
                <a:r>
                  <a:rPr lang="it-IT" baseline="30000" dirty="0">
                    <a:latin typeface="Aptos" panose="020B0004020202020204" pitchFamily="34" charset="0"/>
                  </a:rPr>
                  <a:t>-1</a:t>
                </a:r>
                <a:r>
                  <a:rPr lang="it-IT" dirty="0">
                    <a:latin typeface="Aptos" panose="020B0004020202020204" pitchFamily="34" charset="0"/>
                  </a:rPr>
                  <a:t>+(2·37,20 JK</a:t>
                </a:r>
                <a:r>
                  <a:rPr lang="it-IT" baseline="30000" dirty="0">
                    <a:latin typeface="Aptos" panose="020B0004020202020204" pitchFamily="34" charset="0"/>
                  </a:rPr>
                  <a:t>-1</a:t>
                </a:r>
                <a:r>
                  <a:rPr lang="it-IT" dirty="0">
                    <a:latin typeface="Aptos" panose="020B0004020202020204" pitchFamily="34" charset="0"/>
                  </a:rPr>
                  <a:t>mol</a:t>
                </a:r>
                <a:r>
                  <a:rPr lang="it-IT" baseline="30000" dirty="0">
                    <a:latin typeface="Aptos" panose="020B0004020202020204" pitchFamily="34" charset="0"/>
                  </a:rPr>
                  <a:t>-1</a:t>
                </a:r>
                <a:r>
                  <a:rPr lang="it-IT" dirty="0">
                    <a:latin typeface="Aptos" panose="020B0004020202020204" pitchFamily="34" charset="0"/>
                  </a:rPr>
                  <a:t>-77,28 JK</a:t>
                </a:r>
                <a:r>
                  <a:rPr lang="it-IT" baseline="30000" dirty="0">
                    <a:latin typeface="Aptos" panose="020B0004020202020204" pitchFamily="34" charset="0"/>
                  </a:rPr>
                  <a:t>-1</a:t>
                </a:r>
                <a:r>
                  <a:rPr lang="it-IT" dirty="0">
                    <a:latin typeface="Aptos" panose="020B0004020202020204" pitchFamily="34" charset="0"/>
                  </a:rPr>
                  <a:t>mol</a:t>
                </a:r>
                <a:r>
                  <a:rPr lang="it-IT" baseline="30000" dirty="0">
                    <a:latin typeface="Aptos" panose="020B0004020202020204" pitchFamily="34" charset="0"/>
                  </a:rPr>
                  <a:t>-1</a:t>
                </a:r>
                <a:r>
                  <a:rPr lang="it-IT" dirty="0">
                    <a:latin typeface="Aptos" panose="020B0004020202020204" pitchFamily="34" charset="0"/>
                  </a:rPr>
                  <a:t>)100K=</a:t>
                </a:r>
              </a:p>
              <a:p>
                <a:pPr marL="0" indent="0">
                  <a:buNone/>
                </a:pPr>
                <a:r>
                  <a:rPr lang="it-IT" dirty="0">
                    <a:latin typeface="Aptos" panose="020B0004020202020204" pitchFamily="34" charset="0"/>
                  </a:rPr>
                  <a:t>= +57,2 kJmol</a:t>
                </a:r>
                <a:r>
                  <a:rPr lang="it-IT" baseline="30000" dirty="0">
                    <a:latin typeface="Aptos" panose="020B0004020202020204" pitchFamily="34" charset="0"/>
                  </a:rPr>
                  <a:t>-1</a:t>
                </a:r>
                <a:r>
                  <a:rPr lang="it-IT" dirty="0">
                    <a:latin typeface="Aptos" panose="020B0004020202020204" pitchFamily="34" charset="0"/>
                  </a:rPr>
                  <a:t>-2,88 kJmol</a:t>
                </a:r>
                <a:r>
                  <a:rPr lang="it-IT" baseline="30000" dirty="0">
                    <a:latin typeface="Aptos" panose="020B0004020202020204" pitchFamily="34" charset="0"/>
                  </a:rPr>
                  <a:t>-1</a:t>
                </a:r>
                <a:r>
                  <a:rPr lang="it-IT" dirty="0">
                    <a:latin typeface="Aptos" panose="020B0004020202020204" pitchFamily="34" charset="0"/>
                  </a:rPr>
                  <a:t>=+54,32 kJmol</a:t>
                </a:r>
                <a:r>
                  <a:rPr lang="it-IT" baseline="30000" dirty="0">
                    <a:latin typeface="Aptos" panose="020B0004020202020204" pitchFamily="34" charset="0"/>
                  </a:rPr>
                  <a:t>-1</a:t>
                </a:r>
              </a:p>
              <a:p>
                <a:pPr marL="0" indent="0">
                  <a:buNone/>
                </a:pPr>
                <a:r>
                  <a:rPr lang="it-IT" dirty="0" err="1">
                    <a:latin typeface="Symbol" panose="05050102010706020507" pitchFamily="18" charset="2"/>
                  </a:rPr>
                  <a:t>D</a:t>
                </a:r>
                <a:r>
                  <a:rPr lang="it-IT" baseline="-25000" dirty="0" err="1"/>
                  <a:t>r</a:t>
                </a:r>
                <a:r>
                  <a:rPr lang="it-IT" dirty="0" err="1"/>
                  <a:t>S</a:t>
                </a:r>
                <a:r>
                  <a:rPr lang="it-IT" dirty="0"/>
                  <a:t>°(398,15)= 2S°(NO</a:t>
                </a:r>
                <a:r>
                  <a:rPr lang="it-IT" baseline="-25000" dirty="0"/>
                  <a:t>2</a:t>
                </a:r>
                <a:r>
                  <a:rPr lang="it-IT" dirty="0"/>
                  <a:t>,398,15)-S°(N</a:t>
                </a:r>
                <a:r>
                  <a:rPr lang="it-IT" baseline="-25000" dirty="0"/>
                  <a:t>2</a:t>
                </a:r>
                <a:r>
                  <a:rPr lang="it-IT" dirty="0"/>
                  <a:t>O</a:t>
                </a:r>
                <a:r>
                  <a:rPr lang="it-IT" baseline="-25000" dirty="0"/>
                  <a:t>5</a:t>
                </a:r>
                <a:r>
                  <a:rPr lang="it-IT" dirty="0"/>
                  <a:t>,398,15)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 dirty="0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it-IT" i="1" dirty="0" smtClean="0">
                          <a:latin typeface="Cambria Math" panose="02040503050406030204" pitchFamily="18" charset="0"/>
                        </a:rPr>
                        <m:t>°</m:t>
                      </m:r>
                      <m:d>
                        <m:dPr>
                          <m:ctrlPr>
                            <a:rPr lang="it-IT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 dirty="0" smtClean="0">
                              <a:latin typeface="Cambria Math" panose="02040503050406030204" pitchFamily="18" charset="0"/>
                            </a:rPr>
                            <m:t>𝑁𝑂</m:t>
                          </m:r>
                          <m:r>
                            <a:rPr lang="it-IT" i="1" dirty="0" smtClean="0">
                              <a:latin typeface="Cambria Math" panose="02040503050406030204" pitchFamily="18" charset="0"/>
                            </a:rPr>
                            <m:t>2,398,15</m:t>
                          </m:r>
                        </m:e>
                      </m:d>
                      <m:r>
                        <a:rPr lang="it-IT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i="1" dirty="0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it-IT" i="1" dirty="0" smtClean="0">
                          <a:latin typeface="Cambria Math" panose="02040503050406030204" pitchFamily="18" charset="0"/>
                        </a:rPr>
                        <m:t>°</m:t>
                      </m:r>
                      <m:d>
                        <m:dPr>
                          <m:ctrlPr>
                            <a:rPr lang="it-IT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 dirty="0" smtClean="0">
                              <a:latin typeface="Cambria Math" panose="02040503050406030204" pitchFamily="18" charset="0"/>
                            </a:rPr>
                            <m:t>𝑁𝑂</m:t>
                          </m:r>
                          <m:r>
                            <a:rPr lang="it-IT" i="1" baseline="-25000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it-IT" i="1" dirty="0" smtClean="0">
                              <a:latin typeface="Cambria Math" panose="02040503050406030204" pitchFamily="18" charset="0"/>
                            </a:rPr>
                            <m:t>,298,15</m:t>
                          </m:r>
                        </m:e>
                      </m:d>
                      <m:r>
                        <a:rPr lang="it-IT" i="1" dirty="0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398,15</m:t>
                              </m:r>
                            </m:num>
                            <m:den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298,15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t-IT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it-IT" dirty="0"/>
                  <a:t>S°(NO</a:t>
                </a:r>
                <a:r>
                  <a:rPr lang="it-IT" baseline="-25000" dirty="0"/>
                  <a:t>2</a:t>
                </a:r>
                <a:r>
                  <a:rPr lang="it-IT" dirty="0"/>
                  <a:t>,398,15)=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it-IT" dirty="0">
                        <a:latin typeface="Aptos" panose="020B0004020202020204" pitchFamily="34" charset="0"/>
                      </a:rPr>
                      <m:t>240,06</m:t>
                    </m:r>
                    <m:r>
                      <m:rPr>
                        <m:nor/>
                      </m:rPr>
                      <a:rPr lang="it-IT" b="0" i="0" dirty="0" smtClean="0">
                        <a:latin typeface="Aptos" panose="020B00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it-IT" b="0" i="0" dirty="0" smtClean="0">
                        <a:latin typeface="Aptos" panose="020B0004020202020204" pitchFamily="34" charset="0"/>
                      </a:rPr>
                      <m:t>JK</m:t>
                    </m:r>
                    <m:r>
                      <m:rPr>
                        <m:nor/>
                      </m:rPr>
                      <a:rPr lang="it-IT" b="0" i="0" baseline="30000" dirty="0" smtClean="0">
                        <a:latin typeface="Aptos" panose="020B0004020202020204" pitchFamily="34" charset="0"/>
                      </a:rPr>
                      <m:t>-1</m:t>
                    </m:r>
                    <m:r>
                      <m:rPr>
                        <m:nor/>
                      </m:rPr>
                      <a:rPr lang="it-IT" b="0" i="0" dirty="0" smtClean="0">
                        <a:latin typeface="Aptos" panose="020B0004020202020204" pitchFamily="34" charset="0"/>
                      </a:rPr>
                      <m:t>mol</m:t>
                    </m:r>
                    <m:r>
                      <m:rPr>
                        <m:nor/>
                      </m:rPr>
                      <a:rPr lang="it-IT" b="0" i="0" baseline="30000" dirty="0" smtClean="0">
                        <a:latin typeface="Aptos" panose="020B0004020202020204" pitchFamily="34" charset="0"/>
                      </a:rPr>
                      <m:t>-1</m:t>
                    </m:r>
                    <m:r>
                      <a:rPr lang="it-IT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it-IT" dirty="0">
                        <a:latin typeface="Aptos" panose="020B0004020202020204" pitchFamily="34" charset="0"/>
                      </a:rPr>
                      <m:t>37,20 </m:t>
                    </m:r>
                    <m:r>
                      <m:rPr>
                        <m:nor/>
                      </m:rPr>
                      <a:rPr lang="it-IT" dirty="0">
                        <a:latin typeface="Aptos" panose="020B0004020202020204" pitchFamily="34" charset="0"/>
                      </a:rPr>
                      <m:t>JK</m:t>
                    </m:r>
                    <m:r>
                      <m:rPr>
                        <m:nor/>
                      </m:rPr>
                      <a:rPr lang="it-IT" baseline="30000" dirty="0">
                        <a:latin typeface="Aptos" panose="020B0004020202020204" pitchFamily="34" charset="0"/>
                      </a:rPr>
                      <m:t>-1</m:t>
                    </m:r>
                    <m:r>
                      <m:rPr>
                        <m:nor/>
                      </m:rPr>
                      <a:rPr lang="it-IT" dirty="0">
                        <a:latin typeface="Aptos" panose="020B0004020202020204" pitchFamily="34" charset="0"/>
                      </a:rPr>
                      <m:t>mol</m:t>
                    </m:r>
                    <m:r>
                      <m:rPr>
                        <m:nor/>
                      </m:rPr>
                      <a:rPr lang="it-IT" baseline="30000" dirty="0">
                        <a:latin typeface="Aptos" panose="020B0004020202020204" pitchFamily="34" charset="0"/>
                      </a:rPr>
                      <m:t>-1</m:t>
                    </m:r>
                    <m:r>
                      <a:rPr lang="it-IT" b="0" i="1" dirty="0" smtClean="0">
                        <a:latin typeface="Cambria Math" panose="02040503050406030204" pitchFamily="18" charset="0"/>
                      </a:rPr>
                      <m:t>0,289=250,81 </m:t>
                    </m:r>
                    <m:r>
                      <a:rPr lang="it-IT" b="0" i="1" dirty="0" smtClean="0">
                        <a:latin typeface="Cambria Math" panose="02040503050406030204" pitchFamily="18" charset="0"/>
                      </a:rPr>
                      <m:t>𝐽𝐾</m:t>
                    </m:r>
                    <m:r>
                      <a:rPr lang="it-IT" b="0" i="1" baseline="30000" dirty="0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lang="it-IT" b="0" i="1" dirty="0" smtClean="0"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it-IT" b="0" i="1" baseline="30000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</a:p>
              <a:p>
                <a:pPr marL="0" indent="0">
                  <a:buNone/>
                </a:pPr>
                <a:r>
                  <a:rPr lang="it-IT" dirty="0"/>
                  <a:t>S°(N</a:t>
                </a:r>
                <a:r>
                  <a:rPr lang="it-IT" baseline="-25000" dirty="0"/>
                  <a:t>2</a:t>
                </a:r>
                <a:r>
                  <a:rPr lang="it-IT" dirty="0"/>
                  <a:t>O</a:t>
                </a:r>
                <a:r>
                  <a:rPr lang="it-IT" baseline="-25000" dirty="0"/>
                  <a:t>5</a:t>
                </a:r>
                <a:r>
                  <a:rPr lang="it-IT" dirty="0"/>
                  <a:t>,398,15)=</a:t>
                </a:r>
                <a:r>
                  <a:rPr lang="it-IT" dirty="0">
                    <a:latin typeface="Aptos" panose="020B0004020202020204" pitchFamily="34" charset="0"/>
                  </a:rPr>
                  <a:t>304,29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it-IT" dirty="0">
                        <a:latin typeface="Aptos" panose="020B0004020202020204" pitchFamily="34" charset="0"/>
                      </a:rPr>
                      <m:t>JK</m:t>
                    </m:r>
                    <m:r>
                      <m:rPr>
                        <m:nor/>
                      </m:rPr>
                      <a:rPr lang="it-IT" baseline="30000" dirty="0">
                        <a:latin typeface="Aptos" panose="020B0004020202020204" pitchFamily="34" charset="0"/>
                      </a:rPr>
                      <m:t>−1</m:t>
                    </m:r>
                    <m:r>
                      <m:rPr>
                        <m:nor/>
                      </m:rPr>
                      <a:rPr lang="it-IT" dirty="0">
                        <a:latin typeface="Aptos" panose="020B0004020202020204" pitchFamily="34" charset="0"/>
                      </a:rPr>
                      <m:t>mol</m:t>
                    </m:r>
                    <m:r>
                      <m:rPr>
                        <m:nor/>
                      </m:rPr>
                      <a:rPr lang="it-IT" baseline="30000" dirty="0">
                        <a:latin typeface="Aptos" panose="020B0004020202020204" pitchFamily="34" charset="0"/>
                      </a:rPr>
                      <m:t>−1</m:t>
                    </m:r>
                    <m:r>
                      <m:rPr>
                        <m:nor/>
                      </m:rPr>
                      <a:rPr lang="it-IT" b="0" i="0" dirty="0" smtClean="0">
                        <a:latin typeface="Aptos" panose="020B0004020202020204" pitchFamily="34" charset="0"/>
                      </a:rPr>
                      <m:t>+</m:t>
                    </m:r>
                  </m:oMath>
                </a14:m>
                <a:r>
                  <a:rPr lang="it-IT" dirty="0"/>
                  <a:t>77,28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it-IT" dirty="0">
                        <a:latin typeface="Aptos" panose="020B0004020202020204" pitchFamily="34" charset="0"/>
                      </a:rPr>
                      <m:t>JK</m:t>
                    </m:r>
                    <m:r>
                      <m:rPr>
                        <m:nor/>
                      </m:rPr>
                      <a:rPr lang="it-IT" baseline="30000" dirty="0">
                        <a:latin typeface="Aptos" panose="020B0004020202020204" pitchFamily="34" charset="0"/>
                      </a:rPr>
                      <m:t>−1</m:t>
                    </m:r>
                    <m:r>
                      <m:rPr>
                        <m:nor/>
                      </m:rPr>
                      <a:rPr lang="it-IT" dirty="0">
                        <a:latin typeface="Aptos" panose="020B0004020202020204" pitchFamily="34" charset="0"/>
                      </a:rPr>
                      <m:t>mol</m:t>
                    </m:r>
                    <m:r>
                      <m:rPr>
                        <m:nor/>
                      </m:rPr>
                      <a:rPr lang="it-IT" baseline="30000" dirty="0">
                        <a:latin typeface="Aptos" panose="020B0004020202020204" pitchFamily="34" charset="0"/>
                      </a:rPr>
                      <m:t>−1</m:t>
                    </m:r>
                    <m:r>
                      <m:rPr>
                        <m:nor/>
                      </m:rPr>
                      <a:rPr lang="it-IT" b="0" i="0" dirty="0" smtClean="0">
                        <a:latin typeface="Aptos" panose="020B0004020202020204" pitchFamily="34" charset="0"/>
                      </a:rPr>
                      <m:t>0,289</m:t>
                    </m:r>
                  </m:oMath>
                </a14:m>
                <a:r>
                  <a:rPr lang="it-IT" dirty="0"/>
                  <a:t>= 326,62 JK</a:t>
                </a:r>
                <a:r>
                  <a:rPr lang="it-IT" baseline="30000" dirty="0"/>
                  <a:t>-1</a:t>
                </a:r>
                <a:r>
                  <a:rPr lang="it-IT" dirty="0"/>
                  <a:t>mol</a:t>
                </a:r>
                <a:r>
                  <a:rPr lang="it-IT" baseline="30000" dirty="0"/>
                  <a:t>-1</a:t>
                </a:r>
              </a:p>
            </p:txBody>
          </p:sp>
        </mc:Choice>
        <mc:Fallback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39431339-85FE-671C-722E-3EFC7A6BBF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36010"/>
                <a:ext cx="10515600" cy="6112763"/>
              </a:xfrm>
              <a:blipFill>
                <a:blip r:embed="rId2"/>
                <a:stretch>
                  <a:fillRect l="-1217" t="-199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4969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D44E88-44AA-E84C-1635-0C4CB4AFB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>
                <a:latin typeface="Symbol" panose="05050102010706020507" pitchFamily="18" charset="2"/>
              </a:rPr>
              <a:t>D</a:t>
            </a:r>
            <a:r>
              <a:rPr lang="it-IT" dirty="0" err="1"/>
              <a:t>rS</a:t>
            </a:r>
            <a:r>
              <a:rPr lang="it-IT" dirty="0"/>
              <a:t>°= 2S°(NO</a:t>
            </a:r>
            <a:r>
              <a:rPr lang="it-IT" baseline="-25000" dirty="0"/>
              <a:t>2</a:t>
            </a:r>
            <a:r>
              <a:rPr lang="it-IT" dirty="0"/>
              <a:t>, 398,15)-S°(N</a:t>
            </a:r>
            <a:r>
              <a:rPr lang="it-IT" baseline="-25000" dirty="0"/>
              <a:t>2</a:t>
            </a:r>
            <a:r>
              <a:rPr lang="it-IT" dirty="0"/>
              <a:t>O</a:t>
            </a:r>
            <a:r>
              <a:rPr lang="it-IT" baseline="-25000" dirty="0"/>
              <a:t>5</a:t>
            </a:r>
            <a:r>
              <a:rPr lang="it-IT" dirty="0"/>
              <a:t>,398,15)=2*250,81 -326,62=175,0 J K</a:t>
            </a:r>
            <a:r>
              <a:rPr lang="it-IT" baseline="30000" dirty="0"/>
              <a:t>-1</a:t>
            </a:r>
            <a:r>
              <a:rPr lang="it-IT" dirty="0"/>
              <a:t>mol</a:t>
            </a:r>
            <a:r>
              <a:rPr lang="it-IT" baseline="30000" dirty="0"/>
              <a:t>-1</a:t>
            </a:r>
          </a:p>
          <a:p>
            <a:pPr marL="0" indent="0">
              <a:buNone/>
            </a:pPr>
            <a:r>
              <a:rPr lang="it-IT" dirty="0" err="1">
                <a:latin typeface="Symbol" panose="05050102010706020507" pitchFamily="18" charset="2"/>
              </a:rPr>
              <a:t>D</a:t>
            </a:r>
            <a:r>
              <a:rPr lang="it-IT" baseline="-25000" dirty="0" err="1"/>
              <a:t>r</a:t>
            </a:r>
            <a:r>
              <a:rPr lang="it-IT" dirty="0" err="1"/>
              <a:t>G</a:t>
            </a:r>
            <a:r>
              <a:rPr lang="it-IT" dirty="0"/>
              <a:t>°(398,15)=</a:t>
            </a:r>
            <a:r>
              <a:rPr lang="it-IT" dirty="0" err="1">
                <a:latin typeface="Symbol" panose="05050102010706020507" pitchFamily="18" charset="2"/>
              </a:rPr>
              <a:t>D</a:t>
            </a:r>
            <a:r>
              <a:rPr lang="it-IT" baseline="-25000" dirty="0" err="1"/>
              <a:t>r</a:t>
            </a:r>
            <a:r>
              <a:rPr lang="it-IT" dirty="0" err="1"/>
              <a:t>H</a:t>
            </a:r>
            <a:r>
              <a:rPr lang="it-IT" dirty="0"/>
              <a:t>°(398,15)-398,15</a:t>
            </a:r>
            <a:r>
              <a:rPr lang="it-IT" dirty="0">
                <a:latin typeface="Symbol" panose="05050102010706020507" pitchFamily="18" charset="2"/>
              </a:rPr>
              <a:t>D</a:t>
            </a:r>
            <a:r>
              <a:rPr lang="it-IT" baseline="-25000" dirty="0"/>
              <a:t>r</a:t>
            </a:r>
            <a:r>
              <a:rPr lang="it-IT" dirty="0"/>
              <a:t>S°(398,15)=</a:t>
            </a:r>
          </a:p>
          <a:p>
            <a:pPr marL="0" indent="0">
              <a:buNone/>
            </a:pPr>
            <a:r>
              <a:rPr lang="it-IT" dirty="0">
                <a:latin typeface="Aptos" panose="020B0004020202020204" pitchFamily="34" charset="0"/>
              </a:rPr>
              <a:t>=+54,32 kJmol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r>
              <a:rPr lang="it-IT" dirty="0">
                <a:latin typeface="Aptos" panose="020B0004020202020204" pitchFamily="34" charset="0"/>
              </a:rPr>
              <a:t>-398,15K·</a:t>
            </a:r>
            <a:r>
              <a:rPr lang="it-IT" dirty="0"/>
              <a:t>175,0 J K</a:t>
            </a:r>
            <a:r>
              <a:rPr lang="it-IT" baseline="30000" dirty="0"/>
              <a:t>-1</a:t>
            </a:r>
            <a:r>
              <a:rPr lang="it-IT" dirty="0"/>
              <a:t>mol</a:t>
            </a:r>
            <a:r>
              <a:rPr lang="it-IT" baseline="30000" dirty="0"/>
              <a:t>-1</a:t>
            </a:r>
            <a:r>
              <a:rPr lang="it-IT" dirty="0"/>
              <a:t>=</a:t>
            </a:r>
          </a:p>
          <a:p>
            <a:pPr marL="0" indent="0">
              <a:buNone/>
            </a:pPr>
            <a:r>
              <a:rPr lang="it-IT" dirty="0">
                <a:latin typeface="Aptos" panose="020B0004020202020204" pitchFamily="34" charset="0"/>
              </a:rPr>
              <a:t>=+54,32 kJmol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r>
              <a:rPr lang="it-IT" dirty="0">
                <a:latin typeface="Aptos" panose="020B0004020202020204" pitchFamily="34" charset="0"/>
              </a:rPr>
              <a:t>-69,675kJmol</a:t>
            </a:r>
            <a:r>
              <a:rPr lang="it-IT" baseline="30000" dirty="0">
                <a:latin typeface="Aptos" panose="020B0004020202020204" pitchFamily="34" charset="0"/>
              </a:rPr>
              <a:t>-1</a:t>
            </a:r>
            <a:r>
              <a:rPr lang="it-IT" dirty="0">
                <a:latin typeface="Aptos" panose="020B0004020202020204" pitchFamily="34" charset="0"/>
              </a:rPr>
              <a:t>=-15,355 </a:t>
            </a:r>
            <a:r>
              <a:rPr lang="it-IT" dirty="0"/>
              <a:t>J K</a:t>
            </a:r>
            <a:r>
              <a:rPr lang="it-IT" baseline="30000" dirty="0"/>
              <a:t>-1</a:t>
            </a:r>
            <a:r>
              <a:rPr lang="it-IT" dirty="0"/>
              <a:t>mol</a:t>
            </a:r>
            <a:r>
              <a:rPr lang="it-IT" baseline="30000" dirty="0"/>
              <a:t>-1</a:t>
            </a:r>
            <a:endParaRPr lang="it-IT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2960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BA5E10-15EE-3BB8-7BF1-56C4DC796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Gas ideale a T costante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CC9146D2-EED7-1B0D-AB4E-175F8C2BFC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it-IT" dirty="0"/>
                  <a:t>Dalla legge dei gas ideali </a:t>
                </a:r>
                <a14:m>
                  <m:oMath xmlns:m="http://schemas.openxmlformats.org/officeDocument/2006/math">
                    <m:r>
                      <a:rPr lang="it-IT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𝑛𝑅𝑇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endParaRPr lang="it-IT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𝑛𝑅𝑇</m:t>
                    </m:r>
                    <m:nary>
                      <m:naryPr>
                        <m:ctrlP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sup>
                      <m:e>
                        <m:f>
                          <m:fPr>
                            <m:ctrlP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</m:e>
                    </m:nary>
                  </m:oMath>
                </a14:m>
                <a:r>
                  <a:rPr lang="it-IT" dirty="0" err="1"/>
                  <a:t>dp</a:t>
                </a:r>
                <a:r>
                  <a:rPr lang="it-IT" dirty="0"/>
                  <a:t>=</a:t>
                </a:r>
                <a14:m>
                  <m:oMath xmlns:m="http://schemas.openxmlformats.org/officeDocument/2006/math">
                    <m:r>
                      <a:rPr lang="it-IT" b="0" i="1" smtClean="0">
                        <a:latin typeface="Cambria Math" panose="02040503050406030204" pitchFamily="18" charset="0"/>
                      </a:rPr>
                      <m:t>𝑛𝑅𝑇𝑙𝑛</m:t>
                    </m:r>
                    <m:d>
                      <m:d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it-IT" dirty="0"/>
              </a:p>
              <a:p>
                <a:pPr marL="0" indent="0">
                  <a:buNone/>
                </a:pPr>
                <a:r>
                  <a:rPr lang="it-IT" dirty="0"/>
                  <a:t>Es. compressione</a:t>
                </a:r>
              </a:p>
              <a:p>
                <a:pPr marL="0" indent="0">
                  <a:buNone/>
                </a:pPr>
                <a:r>
                  <a:rPr lang="it-IT" dirty="0" err="1"/>
                  <a:t>p</a:t>
                </a:r>
                <a:r>
                  <a:rPr lang="it-IT" baseline="-25000" dirty="0" err="1"/>
                  <a:t>f</a:t>
                </a:r>
                <a:r>
                  <a:rPr lang="it-IT" dirty="0"/>
                  <a:t>=10p</a:t>
                </a:r>
                <a:r>
                  <a:rPr lang="it-IT" baseline="-25000" dirty="0"/>
                  <a:t>i</a:t>
                </a:r>
                <a:r>
                  <a:rPr lang="it-IT" dirty="0"/>
                  <a:t>  a T= 298,15 K per una mole di gas  R= 8,31451 JK</a:t>
                </a:r>
                <a:r>
                  <a:rPr lang="it-IT" baseline="30000" dirty="0"/>
                  <a:t>-1</a:t>
                </a:r>
                <a:r>
                  <a:rPr lang="it-IT" dirty="0"/>
                  <a:t>mol</a:t>
                </a:r>
                <a:r>
                  <a:rPr lang="it-IT" baseline="30000" dirty="0"/>
                  <a:t>-1</a:t>
                </a:r>
              </a:p>
              <a:p>
                <a:pPr marL="0" indent="0">
                  <a:buNone/>
                </a:pPr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G=</a:t>
                </a:r>
                <a:r>
                  <a:rPr lang="it-IT" dirty="0" err="1"/>
                  <a:t>RTln</a:t>
                </a:r>
                <a:r>
                  <a:rPr lang="it-IT" dirty="0"/>
                  <a:t>(10)= 8,31451 JK</a:t>
                </a:r>
                <a:r>
                  <a:rPr lang="it-IT" baseline="30000" dirty="0"/>
                  <a:t>-1</a:t>
                </a:r>
                <a:r>
                  <a:rPr lang="it-IT" dirty="0"/>
                  <a:t>mol</a:t>
                </a:r>
                <a:r>
                  <a:rPr lang="it-IT" baseline="30000" dirty="0"/>
                  <a:t>-1</a:t>
                </a:r>
                <a:r>
                  <a:rPr lang="it-IT" dirty="0"/>
                  <a:t> 298,15 K ln(10)= </a:t>
                </a:r>
              </a:p>
              <a:p>
                <a:pPr marL="0" indent="0">
                  <a:buNone/>
                </a:pPr>
                <a:r>
                  <a:rPr lang="it-IT" dirty="0"/>
                  <a:t>2478,971  Jmol</a:t>
                </a:r>
                <a:r>
                  <a:rPr lang="it-IT" baseline="30000" dirty="0"/>
                  <a:t>-1</a:t>
                </a:r>
                <a:r>
                  <a:rPr lang="it-IT" dirty="0"/>
                  <a:t>ln(10)= 5708,042 Jmol</a:t>
                </a:r>
                <a:r>
                  <a:rPr lang="it-IT" baseline="30000" dirty="0"/>
                  <a:t>-1</a:t>
                </a:r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CC9146D2-EED7-1B0D-AB4E-175F8C2BFC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8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4502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12589151-8375-B54C-7818-799EC768E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5114" y="1416368"/>
            <a:ext cx="7641771" cy="4593193"/>
          </a:xfrm>
          <a:prstGeom prst="rect">
            <a:avLst/>
          </a:prstGeom>
        </p:spPr>
      </p:pic>
      <p:sp>
        <p:nvSpPr>
          <p:cNvPr id="8" name="Arco 7">
            <a:extLst>
              <a:ext uri="{FF2B5EF4-FFF2-40B4-BE49-F238E27FC236}">
                <a16:creationId xmlns:a16="http://schemas.microsoft.com/office/drawing/2014/main" id="{1E2B21BE-B3EA-49D2-E045-9F3A18325EEB}"/>
              </a:ext>
            </a:extLst>
          </p:cNvPr>
          <p:cNvSpPr/>
          <p:nvPr/>
        </p:nvSpPr>
        <p:spPr>
          <a:xfrm rot="11390374">
            <a:off x="5106898" y="2237399"/>
            <a:ext cx="4438287" cy="1796143"/>
          </a:xfrm>
          <a:prstGeom prst="arc">
            <a:avLst>
              <a:gd name="adj1" fmla="val 13123846"/>
              <a:gd name="adj2" fmla="val 133980"/>
            </a:avLst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Titolo 10">
            <a:extLst>
              <a:ext uri="{FF2B5EF4-FFF2-40B4-BE49-F238E27FC236}">
                <a16:creationId xmlns:a16="http://schemas.microsoft.com/office/drawing/2014/main" id="{8CDFCE35-6D0E-AFE5-E3B3-40A37B82F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Compressione isoterma di un gas ideale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38D9B996-2565-7140-434D-5ACF60E3D8D7}"/>
              </a:ext>
            </a:extLst>
          </p:cNvPr>
          <p:cNvSpPr txBox="1"/>
          <p:nvPr/>
        </p:nvSpPr>
        <p:spPr>
          <a:xfrm>
            <a:off x="2654046" y="6009561"/>
            <a:ext cx="43045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Per compressione </a:t>
            </a:r>
            <a:r>
              <a:rPr lang="it-IT" dirty="0">
                <a:latin typeface="Symbol" panose="05050102010706020507" pitchFamily="18" charset="2"/>
              </a:rPr>
              <a:t>D</a:t>
            </a:r>
            <a:r>
              <a:rPr lang="it-IT" dirty="0"/>
              <a:t>G= + 5708,042 Jmol</a:t>
            </a:r>
            <a:r>
              <a:rPr lang="it-IT" baseline="30000" dirty="0"/>
              <a:t>-1  </a:t>
            </a:r>
            <a:r>
              <a:rPr lang="it-IT" dirty="0"/>
              <a:t>per l’espansione segno opposto</a:t>
            </a:r>
          </a:p>
        </p:txBody>
      </p:sp>
    </p:spTree>
    <p:extLst>
      <p:ext uri="{BB962C8B-B14F-4D97-AF65-F5344CB8AC3E}">
        <p14:creationId xmlns:p14="http://schemas.microsoft.com/office/powerpoint/2010/main" val="682163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63F099-DE8C-E1F4-3683-524E2EF3B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Liquidi e solidi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4951209F-7902-4880-A4B2-21CB7520B3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it-IT" dirty="0"/>
                  <a:t>Per liquidi e solidi il volume varia poco con la pressione e nelle comuni condizioni di laboratorio, il volume viene considerato costante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nary>
                      <m:naryPr>
                        <m:ctrlP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sup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𝑑𝑝</m:t>
                        </m:r>
                      </m:e>
                    </m:nary>
                  </m:oMath>
                </a14:m>
                <a:r>
                  <a:rPr lang="it-IT" dirty="0"/>
                  <a:t>=</a:t>
                </a:r>
                <a:r>
                  <a:rPr lang="it-IT" dirty="0" err="1"/>
                  <a:t>V</a:t>
                </a:r>
                <a:r>
                  <a:rPr lang="it-IT" dirty="0" err="1">
                    <a:latin typeface="Symbol" panose="05050102010706020507" pitchFamily="18" charset="2"/>
                  </a:rPr>
                  <a:t>D</a:t>
                </a:r>
                <a:r>
                  <a:rPr lang="it-IT" dirty="0" err="1"/>
                  <a:t>p</a:t>
                </a:r>
                <a:endParaRPr lang="it-IT" dirty="0"/>
              </a:p>
              <a:p>
                <a:pPr marL="0" indent="0">
                  <a:buNone/>
                </a:pPr>
                <a:r>
                  <a:rPr lang="it-IT" dirty="0"/>
                  <a:t>Considerando una mole </a:t>
                </a:r>
                <a:r>
                  <a:rPr lang="it-IT" dirty="0" err="1"/>
                  <a:t>d’aqua</a:t>
                </a:r>
                <a:r>
                  <a:rPr lang="it-IT" dirty="0"/>
                  <a:t> d= 1000 Kgm</a:t>
                </a:r>
                <a:r>
                  <a:rPr lang="it-IT" baseline="30000" dirty="0"/>
                  <a:t>-3</a:t>
                </a:r>
              </a:p>
              <a:p>
                <a:pPr marL="0" indent="0">
                  <a:buNone/>
                </a:pPr>
                <a:r>
                  <a:rPr lang="it-IT" dirty="0"/>
                  <a:t>V=MM/d=18·10</a:t>
                </a:r>
                <a:r>
                  <a:rPr lang="it-IT" baseline="30000" dirty="0"/>
                  <a:t>-3</a:t>
                </a:r>
                <a:r>
                  <a:rPr lang="it-IT" dirty="0"/>
                  <a:t>Kgmol</a:t>
                </a:r>
                <a:r>
                  <a:rPr lang="it-IT" baseline="30000" dirty="0"/>
                  <a:t>-1</a:t>
                </a:r>
                <a:r>
                  <a:rPr lang="it-IT" dirty="0"/>
                  <a:t>/1000 Kgm</a:t>
                </a:r>
                <a:r>
                  <a:rPr lang="it-IT" baseline="30000" dirty="0"/>
                  <a:t>-3</a:t>
                </a:r>
                <a:r>
                  <a:rPr lang="it-IT" dirty="0"/>
                  <a:t>=18</a:t>
                </a:r>
                <a14:m>
                  <m:oMath xmlns:m="http://schemas.openxmlformats.org/officeDocument/2006/math">
                    <m:r>
                      <a:rPr lang="it-IT" i="1" dirty="0" smtClean="0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it-IT" dirty="0"/>
                  <a:t>10</a:t>
                </a:r>
                <a:r>
                  <a:rPr lang="it-IT" baseline="30000" dirty="0"/>
                  <a:t>-6</a:t>
                </a:r>
                <a:r>
                  <a:rPr lang="it-IT" dirty="0"/>
                  <a:t>m</a:t>
                </a:r>
                <a:r>
                  <a:rPr lang="it-IT" baseline="30000" dirty="0"/>
                  <a:t>3</a:t>
                </a:r>
                <a:r>
                  <a:rPr lang="it-IT" dirty="0"/>
                  <a:t>mol</a:t>
                </a:r>
                <a:r>
                  <a:rPr lang="it-IT" baseline="30000" dirty="0"/>
                  <a:t>-1</a:t>
                </a:r>
              </a:p>
              <a:p>
                <a:pPr marL="0" indent="0">
                  <a:buNone/>
                </a:pPr>
                <a:r>
                  <a:rPr lang="it-IT" dirty="0"/>
                  <a:t>p</a:t>
                </a:r>
                <a:r>
                  <a:rPr lang="it-IT" baseline="-25000" dirty="0"/>
                  <a:t>i</a:t>
                </a:r>
                <a:r>
                  <a:rPr lang="it-IT" dirty="0"/>
                  <a:t>=10</a:t>
                </a:r>
                <a:r>
                  <a:rPr lang="it-IT" baseline="30000" dirty="0"/>
                  <a:t>5</a:t>
                </a:r>
                <a:r>
                  <a:rPr lang="it-IT" dirty="0"/>
                  <a:t> Pa  </a:t>
                </a:r>
                <a:r>
                  <a:rPr lang="it-IT" dirty="0" err="1"/>
                  <a:t>p</a:t>
                </a:r>
                <a:r>
                  <a:rPr lang="it-IT" baseline="-25000" dirty="0" err="1"/>
                  <a:t>f</a:t>
                </a:r>
                <a:r>
                  <a:rPr lang="it-IT" dirty="0"/>
                  <a:t>= 10</a:t>
                </a:r>
                <a:r>
                  <a:rPr lang="it-IT" baseline="30000" dirty="0"/>
                  <a:t>6</a:t>
                </a:r>
                <a:r>
                  <a:rPr lang="it-IT" dirty="0"/>
                  <a:t> Pa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it-IT" b="0" dirty="0">
                    <a:ea typeface="Cambria Math" panose="02040503050406030204" pitchFamily="18" charset="0"/>
                  </a:rPr>
                  <a:t>=1,8</a:t>
                </a:r>
                <a14:m>
                  <m:oMath xmlns:m="http://schemas.openxmlformats.org/officeDocument/2006/math">
                    <m:r>
                      <a:rPr lang="it-IT" i="1" dirty="0" smtClean="0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it-IT" dirty="0"/>
                  <a:t>10</a:t>
                </a:r>
                <a:r>
                  <a:rPr lang="it-IT" baseline="30000" dirty="0"/>
                  <a:t>-5</a:t>
                </a:r>
                <a:r>
                  <a:rPr lang="it-IT" dirty="0"/>
                  <a:t>m</a:t>
                </a:r>
                <a:r>
                  <a:rPr lang="it-IT" baseline="30000" dirty="0"/>
                  <a:t>3 </a:t>
                </a:r>
                <a:r>
                  <a:rPr lang="it-IT" dirty="0"/>
                  <a:t>mol</a:t>
                </a:r>
                <a:r>
                  <a:rPr lang="it-IT" baseline="30000" dirty="0"/>
                  <a:t>-1 </a:t>
                </a:r>
                <a:r>
                  <a:rPr lang="it-IT" dirty="0"/>
                  <a:t>9·</a:t>
                </a:r>
                <a:r>
                  <a:rPr lang="it-IT" b="0" dirty="0">
                    <a:ea typeface="Cambria Math" panose="02040503050406030204" pitchFamily="18" charset="0"/>
                  </a:rPr>
                  <a:t>10</a:t>
                </a:r>
                <a:r>
                  <a:rPr lang="it-IT" b="0" baseline="30000" dirty="0">
                    <a:ea typeface="Cambria Math" panose="02040503050406030204" pitchFamily="18" charset="0"/>
                  </a:rPr>
                  <a:t>5</a:t>
                </a:r>
                <a:r>
                  <a:rPr lang="it-IT" b="0" dirty="0">
                    <a:ea typeface="Cambria Math" panose="02040503050406030204" pitchFamily="18" charset="0"/>
                  </a:rPr>
                  <a:t> Pa= 1,8</a:t>
                </a:r>
                <a:r>
                  <a:rPr lang="it-IT" dirty="0"/>
                  <a:t>·9 Jmol</a:t>
                </a:r>
                <a:r>
                  <a:rPr lang="it-IT" baseline="30000" dirty="0"/>
                  <a:t>-1</a:t>
                </a:r>
                <a:r>
                  <a:rPr lang="it-IT" dirty="0"/>
                  <a:t>=16,2 Jmol</a:t>
                </a:r>
                <a:r>
                  <a:rPr lang="it-IT" baseline="30000" dirty="0"/>
                  <a:t>-1</a:t>
                </a:r>
              </a:p>
              <a:p>
                <a:pPr marL="0" indent="0">
                  <a:buNone/>
                </a:pPr>
                <a:r>
                  <a:rPr lang="it-IT" b="0" dirty="0">
                    <a:ea typeface="Cambria Math" panose="02040503050406030204" pitchFamily="18" charset="0"/>
                  </a:rPr>
                  <a:t>Il valore generalmente è piccolo e la variazione di G dovuta alla pressione normalmente viene trascurata. </a:t>
                </a:r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4951209F-7902-4880-A4B2-21CB7520B3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101" b="-42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334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ED5F00-76FF-6F5C-2F10-90EDA17E2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Solidi e liquidi: forti variazioni di pressione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6CF100DF-12B9-2CA5-5CED-803905208EC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96440"/>
                <a:ext cx="10515600" cy="5260975"/>
              </a:xfrm>
            </p:spPr>
            <p:txBody>
              <a:bodyPr/>
              <a:lstStyle/>
              <a:p>
                <a:r>
                  <a:rPr lang="it-IT" dirty="0"/>
                  <a:t>La pressione in profondità nella terra probabilmente è maggiore di 3·10</a:t>
                </a:r>
                <a:r>
                  <a:rPr lang="it-IT" baseline="30000" dirty="0"/>
                  <a:t>3</a:t>
                </a:r>
                <a:r>
                  <a:rPr lang="it-IT" dirty="0"/>
                  <a:t> </a:t>
                </a:r>
                <a:r>
                  <a:rPr lang="it-IT" dirty="0" err="1"/>
                  <a:t>kbar</a:t>
                </a:r>
                <a:r>
                  <a:rPr lang="it-IT" dirty="0"/>
                  <a:t> e T dell’ordine di 4000 °C</a:t>
                </a:r>
              </a:p>
              <a:p>
                <a:r>
                  <a:rPr lang="it-IT" dirty="0"/>
                  <a:t>Es. processo consistente nel passaggio dalla crosta terrestre al nocciolo accompagnato da variazione di volume </a:t>
                </a:r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V= 1 cm</a:t>
                </a:r>
                <a:r>
                  <a:rPr lang="it-IT" baseline="30000" dirty="0"/>
                  <a:t>3</a:t>
                </a:r>
                <a:r>
                  <a:rPr lang="it-IT" dirty="0"/>
                  <a:t>mol</a:t>
                </a:r>
                <a:r>
                  <a:rPr lang="it-IT" baseline="30000" dirty="0"/>
                  <a:t>-1</a:t>
                </a:r>
                <a:r>
                  <a:rPr lang="it-IT" dirty="0"/>
                  <a:t> e </a:t>
                </a:r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S= +2,1JK</a:t>
                </a:r>
                <a:r>
                  <a:rPr lang="it-IT" baseline="30000" dirty="0"/>
                  <a:t>-1</a:t>
                </a:r>
                <a:r>
                  <a:rPr lang="it-IT" dirty="0"/>
                  <a:t>mol</a:t>
                </a:r>
                <a:r>
                  <a:rPr lang="it-IT" baseline="30000" dirty="0"/>
                  <a:t>-1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t-IT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t-IT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it-IT" i="1" dirty="0" smtClean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it-IT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𝐺</m:t>
                                </m:r>
                              </m:num>
                              <m:den>
                                <m:r>
                                  <a:rPr lang="it-IT" i="1" dirty="0" smtClean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it-IT" b="0" i="1" dirty="0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it-IT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it-IT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it-IT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it-IT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  </m:t>
                    </m:r>
                    <m:sSub>
                      <m:sSubPr>
                        <m:ctrlPr>
                          <a:rPr lang="it-IT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t-IT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t-IT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it-IT" i="1" dirty="0" smtClean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it-IT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it-IT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𝐺</m:t>
                                </m:r>
                              </m:num>
                              <m:den>
                                <m:r>
                                  <a:rPr lang="it-IT" i="1" dirty="0" smtClean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it-IT" b="0" i="1" dirty="0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it-IT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it-IT" b="0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it-IT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endParaRPr lang="it-IT" b="0" dirty="0">
                  <a:ea typeface="Cambria Math" panose="02040503050406030204" pitchFamily="18" charset="0"/>
                </a:endParaRPr>
              </a:p>
              <a:p>
                <a:r>
                  <a:rPr lang="it-IT" b="0" dirty="0">
                    <a:ea typeface="Cambria Math" panose="02040503050406030204" pitchFamily="18" charset="0"/>
                  </a:rPr>
                  <a:t>La variazione totale è </a:t>
                </a:r>
                <a:r>
                  <a:rPr lang="it-IT" b="0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D</a:t>
                </a:r>
                <a:r>
                  <a:rPr lang="it-IT" b="0" dirty="0">
                    <a:ea typeface="Cambria Math" panose="02040503050406030204" pitchFamily="18" charset="0"/>
                  </a:rPr>
                  <a:t>G(nocciolo)-</a:t>
                </a:r>
                <a:r>
                  <a:rPr lang="it-IT" b="0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D</a:t>
                </a:r>
                <a:r>
                  <a:rPr lang="it-IT" b="0" dirty="0">
                    <a:ea typeface="Cambria Math" panose="02040503050406030204" pitchFamily="18" charset="0"/>
                  </a:rPr>
                  <a:t>G(crosta)=</a:t>
                </a:r>
                <a:r>
                  <a:rPr lang="it-IT" b="0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D</a:t>
                </a:r>
                <a:r>
                  <a:rPr lang="it-IT" b="0" dirty="0">
                    <a:ea typeface="Cambria Math" panose="02040503050406030204" pitchFamily="18" charset="0"/>
                  </a:rPr>
                  <a:t>V(p(nocciolo)-p(crosta))-</a:t>
                </a:r>
                <a:r>
                  <a:rPr lang="it-IT" b="0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D</a:t>
                </a:r>
                <a:r>
                  <a:rPr lang="it-IT" b="0" dirty="0">
                    <a:ea typeface="Cambria Math" panose="02040503050406030204" pitchFamily="18" charset="0"/>
                  </a:rPr>
                  <a:t>S(T(nocciolo)-T(crosta))=</a:t>
                </a: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6CF100DF-12B9-2CA5-5CED-803905208E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96440"/>
                <a:ext cx="10515600" cy="5260975"/>
              </a:xfrm>
              <a:blipFill>
                <a:blip r:embed="rId2"/>
                <a:stretch>
                  <a:fillRect l="-1043" t="-1970" r="-156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3936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1190CF08-0B56-1DD3-D109-81A2F0E950F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it-IT" b="0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D</a:t>
                </a:r>
                <a:r>
                  <a:rPr lang="it-IT" b="0" dirty="0">
                    <a:ea typeface="Cambria Math" panose="02040503050406030204" pitchFamily="18" charset="0"/>
                  </a:rPr>
                  <a:t>V</a:t>
                </a:r>
                <a:r>
                  <a:rPr lang="it-IT" b="0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 </a:t>
                </a:r>
                <a:r>
                  <a:rPr lang="it-IT" b="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·</a:t>
                </a:r>
                <a:r>
                  <a:rPr lang="it-IT" b="0" dirty="0" err="1">
                    <a:latin typeface="Symbol" panose="05050102010706020507" pitchFamily="18" charset="2"/>
                    <a:ea typeface="Cambria Math" panose="02040503050406030204" pitchFamily="18" charset="0"/>
                  </a:rPr>
                  <a:t>D</a:t>
                </a:r>
                <a:r>
                  <a:rPr lang="it-IT" b="0" dirty="0" err="1">
                    <a:ea typeface="Cambria Math" panose="02040503050406030204" pitchFamily="18" charset="0"/>
                  </a:rPr>
                  <a:t>p</a:t>
                </a:r>
                <a:r>
                  <a:rPr lang="it-IT" b="0" dirty="0">
                    <a:ea typeface="Cambria Math" panose="02040503050406030204" pitchFamily="18" charset="0"/>
                  </a:rPr>
                  <a:t>=</a:t>
                </a:r>
                <a:r>
                  <a:rPr lang="it-IT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it-IT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it-IT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10</a:t>
                </a:r>
                <a:r>
                  <a:rPr lang="it-IT" baseline="30000" dirty="0">
                    <a:ea typeface="Cambria Math" panose="02040503050406030204" pitchFamily="18" charset="0"/>
                  </a:rPr>
                  <a:t>-6</a:t>
                </a:r>
                <a:r>
                  <a:rPr lang="it-IT" dirty="0">
                    <a:ea typeface="Cambria Math" panose="02040503050406030204" pitchFamily="18" charset="0"/>
                  </a:rPr>
                  <a:t>m</a:t>
                </a:r>
                <a:r>
                  <a:rPr lang="it-IT" baseline="30000" dirty="0">
                    <a:ea typeface="Cambria Math" panose="02040503050406030204" pitchFamily="18" charset="0"/>
                  </a:rPr>
                  <a:t>3</a:t>
                </a:r>
                <a:r>
                  <a:rPr lang="it-IT" dirty="0">
                    <a:ea typeface="Cambria Math" panose="02040503050406030204" pitchFamily="18" charset="0"/>
                  </a:rPr>
                  <a:t>mol</a:t>
                </a:r>
                <a:r>
                  <a:rPr lang="it-IT" baseline="30000" dirty="0">
                    <a:ea typeface="Cambria Math" panose="02040503050406030204" pitchFamily="18" charset="0"/>
                  </a:rPr>
                  <a:t>-1</a:t>
                </a:r>
                <a:r>
                  <a:rPr lang="it-IT" dirty="0">
                    <a:ea typeface="Cambria Math" panose="02040503050406030204" pitchFamily="18" charset="0"/>
                  </a:rPr>
                  <a:t>3</a:t>
                </a:r>
                <a:r>
                  <a:rPr lang="it-IT" b="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·10</a:t>
                </a:r>
                <a:r>
                  <a:rPr lang="it-IT" b="0" baseline="3000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11</a:t>
                </a:r>
                <a:r>
                  <a:rPr lang="it-IT" b="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Pa=3·10</a:t>
                </a:r>
                <a:r>
                  <a:rPr lang="it-IT" b="0" baseline="3000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5</a:t>
                </a:r>
                <a:r>
                  <a:rPr lang="it-IT" b="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 Jmol</a:t>
                </a:r>
                <a:r>
                  <a:rPr lang="it-IT" b="0" baseline="3000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-1</a:t>
                </a:r>
                <a:r>
                  <a:rPr lang="it-IT" b="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= 300 kJmol</a:t>
                </a:r>
                <a:r>
                  <a:rPr lang="it-IT" b="0" baseline="3000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-1</a:t>
                </a:r>
              </a:p>
              <a:p>
                <a:r>
                  <a:rPr lang="it-IT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-</a:t>
                </a:r>
                <a:r>
                  <a:rPr lang="it-IT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D</a:t>
                </a:r>
                <a:r>
                  <a:rPr lang="it-IT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S</a:t>
                </a:r>
                <a:r>
                  <a:rPr lang="it-IT" b="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 ·</a:t>
                </a:r>
                <a:r>
                  <a:rPr lang="it-IT" b="0" dirty="0">
                    <a:latin typeface="Symbol" panose="05050102010706020507" pitchFamily="18" charset="2"/>
                    <a:ea typeface="Cambria Math" panose="02040503050406030204" pitchFamily="18" charset="0"/>
                  </a:rPr>
                  <a:t>D</a:t>
                </a:r>
                <a:r>
                  <a:rPr lang="it-IT" b="0" dirty="0">
                    <a:ea typeface="Cambria Math" panose="02040503050406030204" pitchFamily="18" charset="0"/>
                  </a:rPr>
                  <a:t>T= </a:t>
                </a:r>
                <a:r>
                  <a:rPr lang="it-IT" dirty="0"/>
                  <a:t>+2,1JK</a:t>
                </a:r>
                <a:r>
                  <a:rPr lang="it-IT" baseline="30000" dirty="0"/>
                  <a:t>-1</a:t>
                </a:r>
                <a:r>
                  <a:rPr lang="it-IT" dirty="0"/>
                  <a:t>mol</a:t>
                </a:r>
                <a:r>
                  <a:rPr lang="it-IT" baseline="30000" dirty="0"/>
                  <a:t>-1 </a:t>
                </a:r>
                <a:r>
                  <a:rPr lang="it-IT" dirty="0"/>
                  <a:t>4000 K=8,2 </a:t>
                </a:r>
                <a:r>
                  <a:rPr lang="it-IT" b="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kJmol</a:t>
                </a:r>
                <a:r>
                  <a:rPr lang="it-IT" b="0" baseline="30000" dirty="0">
                    <a:latin typeface="Aptos" panose="020B0004020202020204" pitchFamily="34" charset="0"/>
                    <a:ea typeface="Cambria Math" panose="02040503050406030204" pitchFamily="18" charset="0"/>
                  </a:rPr>
                  <a:t>-1</a:t>
                </a:r>
              </a:p>
              <a:p>
                <a:r>
                  <a:rPr lang="it-IT" dirty="0"/>
                  <a:t>L’effetto della pressione è predominante</a:t>
                </a:r>
              </a:p>
              <a:p>
                <a:r>
                  <a:rPr lang="it-IT" dirty="0"/>
                  <a:t>Questa è la ragione perché i materiali cambiano </a:t>
                </a:r>
                <a:r>
                  <a:rPr lang="it-IT"/>
                  <a:t>forma all’interno </a:t>
                </a:r>
                <a:r>
                  <a:rPr lang="it-IT" dirty="0"/>
                  <a:t>della terra a grandi profondità </a:t>
                </a:r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1190CF08-0B56-1DD3-D109-81A2F0E950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26197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534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Cambria Math</vt:lpstr>
      <vt:lpstr>Symbol</vt:lpstr>
      <vt:lpstr>Wingdings</vt:lpstr>
      <vt:lpstr>Tema di Office</vt:lpstr>
      <vt:lpstr>Esercizi</vt:lpstr>
      <vt:lpstr>Variazione di DrG° con la T</vt:lpstr>
      <vt:lpstr>Presentazione standard di PowerPoint</vt:lpstr>
      <vt:lpstr>Presentazione standard di PowerPoint</vt:lpstr>
      <vt:lpstr>Gas ideale a T costante</vt:lpstr>
      <vt:lpstr>Compressione isoterma di un gas ideale</vt:lpstr>
      <vt:lpstr>Liquidi e solidi</vt:lpstr>
      <vt:lpstr>Solidi e liquidi: forti variazioni di pressione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ASARO FIORETTA</dc:creator>
  <cp:lastModifiedBy>ASARO FIORETTA</cp:lastModifiedBy>
  <cp:revision>45</cp:revision>
  <dcterms:created xsi:type="dcterms:W3CDTF">2026-03-19T19:24:17Z</dcterms:created>
  <dcterms:modified xsi:type="dcterms:W3CDTF">2026-03-20T13:00:43Z</dcterms:modified>
</cp:coreProperties>
</file>